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32"/>
      <p:bold r:id="rId33"/>
    </p:embeddedFont>
    <p:embeddedFont>
      <p:font typeface="Comfortaa" panose="020B0604020202020204" charset="0"/>
      <p:regular r:id="rId34"/>
      <p:bold r:id="rId35"/>
    </p:embeddedFont>
    <p:embeddedFont>
      <p:font typeface="Old Standard TT" panose="020B0604020202020204" charset="0"/>
      <p:regular r:id="rId36"/>
      <p:bold r:id="rId37"/>
      <p: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84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5191197c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15191197c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15191197c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15191197c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15191197c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15191197c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15191197cf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15191197cf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d14b0dd13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d14b0dd13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d14b0dd13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d14b0dd13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d14b0dd1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d14b0dd13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07def2b541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07def2b541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07def2b541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07def2b541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b690bb5b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b690bb5b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05bf6969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05bf6969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07def2b541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07def2b541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06afaf9ef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06afaf9ef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b690bb5b8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b690bb5b8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07def2b541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07def2b541_2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07def2b541_1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07def2b541_1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05bf6969a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05bf6969a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07def2b541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07def2b541_2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dca21849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dca21849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05bf6969a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05bf6969a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07def2b541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07def2b541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05bf6969a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05bf6969a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05008eda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05008eda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07def2b541_1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07def2b541_1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07def2b541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07def2b541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15191197c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15191197c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15191197c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15191197c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15191197c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15191197c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perback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xa342SsdNO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ntadeandalucia.es/educacion/portals/web/transformacion-digital-educativa/rea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view.genial.ly/5ea063adb7e9e60d8e66c038/presentation-el-cuerpo-humano-5o-b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u/0/folders/1YzsWx8U9ena_AAoYjeMJN5Ohcfj7Rn_C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rive.google.com/drive/u/0/folders/1WcBTI1_pe2W-wR8GGEOVRl82OVEVW8Se" TargetMode="External"/><Relationship Id="rId4" Type="http://schemas.openxmlformats.org/officeDocument/2006/relationships/hyperlink" Target="https://drive.google.com/file/d/15paM6ZpQdV-8e_nAWdXhGwqI9IWA_lak/view?usp=share_lin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545275" y="84075"/>
            <a:ext cx="8118600" cy="179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5180" b="1">
                <a:latin typeface="Amatic SC"/>
                <a:ea typeface="Amatic SC"/>
                <a:cs typeface="Amatic SC"/>
                <a:sym typeface="Amatic SC"/>
              </a:rPr>
              <a:t>SITUACIONES DE APRENDIZAJE</a:t>
            </a:r>
            <a:endParaRPr sz="518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5790" b="1">
                <a:latin typeface="Amatic SC"/>
                <a:ea typeface="Amatic SC"/>
                <a:cs typeface="Amatic SC"/>
                <a:sym typeface="Amatic SC"/>
              </a:rPr>
              <a:t>CEIP NUESTRA SEÑORA DE BELÉN</a:t>
            </a:r>
            <a:endParaRPr sz="5790"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1239250" y="3246175"/>
            <a:ext cx="51942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1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Vamos a aprender cómo  elaborarlas!</a:t>
            </a:r>
            <a:endParaRPr sz="31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6760850" y="4428800"/>
            <a:ext cx="2014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ld Standard TT"/>
                <a:ea typeface="Old Standard TT"/>
                <a:cs typeface="Old Standard TT"/>
                <a:sym typeface="Old Standard TT"/>
              </a:rPr>
              <a:t>s</a:t>
            </a:r>
            <a:r>
              <a:rPr lang="es" sz="20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SESIÓN 2:  13 MARZO</a:t>
            </a:r>
            <a:endParaRPr sz="2000" b="1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2"/>
          <p:cNvPicPr preferRelativeResize="0"/>
          <p:nvPr/>
        </p:nvPicPr>
        <p:blipFill rotWithShape="1">
          <a:blip r:embed="rId3">
            <a:alphaModFix/>
          </a:blip>
          <a:srcRect l="17641" t="15411" b="19967"/>
          <a:stretch/>
        </p:blipFill>
        <p:spPr>
          <a:xfrm>
            <a:off x="49675" y="0"/>
            <a:ext cx="7084502" cy="312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 rotWithShape="1">
          <a:blip r:embed="rId4">
            <a:alphaModFix/>
          </a:blip>
          <a:srcRect l="17300" t="14630" b="21760"/>
          <a:stretch/>
        </p:blipFill>
        <p:spPr>
          <a:xfrm>
            <a:off x="3392900" y="2632625"/>
            <a:ext cx="5401373" cy="233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 rotWithShape="1">
          <a:blip r:embed="rId3">
            <a:alphaModFix/>
          </a:blip>
          <a:srcRect l="-20729" t="14905" b="10378"/>
          <a:stretch/>
        </p:blipFill>
        <p:spPr>
          <a:xfrm>
            <a:off x="-1020075" y="712350"/>
            <a:ext cx="7144123" cy="30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 rotWithShape="1">
          <a:blip r:embed="rId4">
            <a:alphaModFix/>
          </a:blip>
          <a:srcRect l="17314" t="14386" b="18073"/>
          <a:stretch/>
        </p:blipFill>
        <p:spPr>
          <a:xfrm>
            <a:off x="4473176" y="2901400"/>
            <a:ext cx="4536499" cy="20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 txBox="1"/>
          <p:nvPr/>
        </p:nvSpPr>
        <p:spPr>
          <a:xfrm>
            <a:off x="719888" y="70000"/>
            <a:ext cx="2387700" cy="52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>
                <a:solidFill>
                  <a:schemeClr val="lt1"/>
                </a:solidFill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PARTICIPANTES</a:t>
            </a:r>
            <a:endParaRPr sz="2200"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/>
          <p:cNvPicPr preferRelativeResize="0"/>
          <p:nvPr/>
        </p:nvPicPr>
        <p:blipFill rotWithShape="1">
          <a:blip r:embed="rId3">
            <a:alphaModFix/>
          </a:blip>
          <a:srcRect l="18019" t="14576" b="9700"/>
          <a:stretch/>
        </p:blipFill>
        <p:spPr>
          <a:xfrm>
            <a:off x="2092050" y="1321725"/>
            <a:ext cx="7051949" cy="366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/>
          <p:cNvPicPr preferRelativeResize="0"/>
          <p:nvPr/>
        </p:nvPicPr>
        <p:blipFill rotWithShape="1">
          <a:blip r:embed="rId4">
            <a:alphaModFix/>
          </a:blip>
          <a:srcRect l="26129" t="16722" r="38253" b="10252"/>
          <a:stretch/>
        </p:blipFill>
        <p:spPr>
          <a:xfrm>
            <a:off x="35200" y="923575"/>
            <a:ext cx="2190874" cy="252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241000" y="100025"/>
            <a:ext cx="4331100" cy="52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>
                <a:solidFill>
                  <a:schemeClr val="lt1"/>
                </a:solidFill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ASOCIACIÓN COMPETENCIAS ESPECÍFICAS</a:t>
            </a:r>
            <a:endParaRPr sz="2200"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 rotWithShape="1">
          <a:blip r:embed="rId3">
            <a:alphaModFix/>
          </a:blip>
          <a:srcRect l="20413" t="33094" r="58288" b="9520"/>
          <a:stretch/>
        </p:blipFill>
        <p:spPr>
          <a:xfrm>
            <a:off x="62225" y="840300"/>
            <a:ext cx="1627973" cy="24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 rotWithShape="1">
          <a:blip r:embed="rId4">
            <a:alphaModFix/>
          </a:blip>
          <a:srcRect l="17444" t="48196" b="24326"/>
          <a:stretch/>
        </p:blipFill>
        <p:spPr>
          <a:xfrm>
            <a:off x="4180250" y="134475"/>
            <a:ext cx="4861051" cy="9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 rotWithShape="1">
          <a:blip r:embed="rId5">
            <a:alphaModFix/>
          </a:blip>
          <a:srcRect l="18029" t="26006" r="2825" b="15813"/>
          <a:stretch/>
        </p:blipFill>
        <p:spPr>
          <a:xfrm>
            <a:off x="3524833" y="978525"/>
            <a:ext cx="4812528" cy="198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/>
          <p:cNvPicPr preferRelativeResize="0"/>
          <p:nvPr/>
        </p:nvPicPr>
        <p:blipFill rotWithShape="1">
          <a:blip r:embed="rId6">
            <a:alphaModFix/>
          </a:blip>
          <a:srcRect l="16590" t="52943" b="15791"/>
          <a:stretch/>
        </p:blipFill>
        <p:spPr>
          <a:xfrm>
            <a:off x="3166275" y="2968375"/>
            <a:ext cx="3952776" cy="8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 rotWithShape="1">
          <a:blip r:embed="rId7">
            <a:alphaModFix/>
          </a:blip>
          <a:srcRect l="19136" t="37526" r="3102" b="21307"/>
          <a:stretch/>
        </p:blipFill>
        <p:spPr>
          <a:xfrm>
            <a:off x="2185800" y="3772725"/>
            <a:ext cx="4602874" cy="137077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5"/>
          <p:cNvSpPr txBox="1"/>
          <p:nvPr/>
        </p:nvSpPr>
        <p:spPr>
          <a:xfrm>
            <a:off x="241000" y="100025"/>
            <a:ext cx="2387700" cy="52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>
                <a:solidFill>
                  <a:schemeClr val="lt1"/>
                </a:solidFill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CONCRECIÓN CURRICULAR</a:t>
            </a:r>
            <a:endParaRPr sz="2200"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6"/>
          <p:cNvPicPr preferRelativeResize="0"/>
          <p:nvPr/>
        </p:nvPicPr>
        <p:blipFill rotWithShape="1">
          <a:blip r:embed="rId3">
            <a:alphaModFix/>
          </a:blip>
          <a:srcRect l="16652" t="26231" r="59516" b="6577"/>
          <a:stretch/>
        </p:blipFill>
        <p:spPr>
          <a:xfrm>
            <a:off x="75801" y="1049912"/>
            <a:ext cx="2049902" cy="325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 rotWithShape="1">
          <a:blip r:embed="rId4">
            <a:alphaModFix/>
          </a:blip>
          <a:srcRect l="17656" t="62508" r="28034" b="8030"/>
          <a:stretch/>
        </p:blipFill>
        <p:spPr>
          <a:xfrm>
            <a:off x="2185775" y="1481649"/>
            <a:ext cx="5757874" cy="175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 rotWithShape="1">
          <a:blip r:embed="rId5">
            <a:alphaModFix/>
          </a:blip>
          <a:srcRect l="15859" t="15966" r="7488" b="42690"/>
          <a:stretch/>
        </p:blipFill>
        <p:spPr>
          <a:xfrm>
            <a:off x="3747575" y="3298725"/>
            <a:ext cx="4850674" cy="1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6"/>
          <p:cNvSpPr txBox="1"/>
          <p:nvPr/>
        </p:nvSpPr>
        <p:spPr>
          <a:xfrm>
            <a:off x="241000" y="100025"/>
            <a:ext cx="2387700" cy="52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>
                <a:solidFill>
                  <a:schemeClr val="lt1"/>
                </a:solidFill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PRODUCTO FINAL</a:t>
            </a:r>
            <a:endParaRPr sz="2200"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/>
          <p:nvPr/>
        </p:nvSpPr>
        <p:spPr>
          <a:xfrm>
            <a:off x="241000" y="100025"/>
            <a:ext cx="2387700" cy="52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>
                <a:solidFill>
                  <a:schemeClr val="lt1"/>
                </a:solidFill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VAMOS A GENERARLA</a:t>
            </a:r>
            <a:endParaRPr sz="2200"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61" name="Google Shape;161;p27"/>
          <p:cNvPicPr preferRelativeResize="0"/>
          <p:nvPr/>
        </p:nvPicPr>
        <p:blipFill rotWithShape="1">
          <a:blip r:embed="rId3">
            <a:alphaModFix/>
          </a:blip>
          <a:srcRect l="19035" t="15191" r="36456" b="20869"/>
          <a:stretch/>
        </p:blipFill>
        <p:spPr>
          <a:xfrm>
            <a:off x="271050" y="723250"/>
            <a:ext cx="4069752" cy="328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 rotWithShape="1">
          <a:blip r:embed="rId4">
            <a:alphaModFix/>
          </a:blip>
          <a:srcRect l="16623" t="14988" r="2444" b="61291"/>
          <a:stretch/>
        </p:blipFill>
        <p:spPr>
          <a:xfrm>
            <a:off x="3988875" y="1218825"/>
            <a:ext cx="4737024" cy="78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 rotWithShape="1">
          <a:blip r:embed="rId5">
            <a:alphaModFix/>
          </a:blip>
          <a:srcRect l="20872" t="61910" r="21896" b="20309"/>
          <a:stretch/>
        </p:blipFill>
        <p:spPr>
          <a:xfrm>
            <a:off x="4572000" y="372750"/>
            <a:ext cx="3810250" cy="66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 rotWithShape="1">
          <a:blip r:embed="rId6">
            <a:alphaModFix/>
          </a:blip>
          <a:srcRect l="36172" t="14450" r="21096" b="6020"/>
          <a:stretch/>
        </p:blipFill>
        <p:spPr>
          <a:xfrm>
            <a:off x="5240704" y="1854677"/>
            <a:ext cx="3141547" cy="328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/>
          <p:nvPr/>
        </p:nvSpPr>
        <p:spPr>
          <a:xfrm>
            <a:off x="241000" y="100025"/>
            <a:ext cx="2387700" cy="52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>
                <a:solidFill>
                  <a:schemeClr val="lt1"/>
                </a:solidFill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SECUENCIACIÓN DIDÁCTICA:</a:t>
            </a:r>
            <a:endParaRPr sz="2200"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70" name="Google Shape;170;p28"/>
          <p:cNvSpPr txBox="1"/>
          <p:nvPr/>
        </p:nvSpPr>
        <p:spPr>
          <a:xfrm>
            <a:off x="781625" y="941000"/>
            <a:ext cx="7095900" cy="3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</a:rPr>
              <a:t>La secuenciación didáctica es: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s" sz="1100" b="1">
                <a:solidFill>
                  <a:schemeClr val="dk1"/>
                </a:solidFill>
              </a:rPr>
              <a:t>El desarrollo práctico</a:t>
            </a:r>
            <a:r>
              <a:rPr lang="es" sz="1100">
                <a:solidFill>
                  <a:schemeClr val="dk1"/>
                </a:solidFill>
              </a:rPr>
              <a:t> de una situación de aprendizaje y se realizará una vez justificada su finalidad y descrito el producto o reto final.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s" sz="1100" b="1">
                <a:solidFill>
                  <a:schemeClr val="dk1"/>
                </a:solidFill>
              </a:rPr>
              <a:t>Se concreta</a:t>
            </a:r>
            <a:r>
              <a:rPr lang="es" sz="1100">
                <a:solidFill>
                  <a:schemeClr val="dk1"/>
                </a:solidFill>
              </a:rPr>
              <a:t> por medio de la planificación de un </a:t>
            </a:r>
            <a:r>
              <a:rPr lang="es" sz="1100" b="1">
                <a:solidFill>
                  <a:schemeClr val="dk1"/>
                </a:solidFill>
              </a:rPr>
              <a:t>conjunto de acciones, tareas y actividades interrelacionadas</a:t>
            </a:r>
            <a:r>
              <a:rPr lang="es" sz="1100">
                <a:solidFill>
                  <a:schemeClr val="dk1"/>
                </a:solidFill>
              </a:rPr>
              <a:t>, </a:t>
            </a:r>
            <a:r>
              <a:rPr lang="es" sz="1100" b="1">
                <a:solidFill>
                  <a:schemeClr val="dk1"/>
                </a:solidFill>
              </a:rPr>
              <a:t>ordenadas y </a:t>
            </a:r>
            <a:r>
              <a:rPr lang="es" sz="1100" b="1" u="sng">
                <a:solidFill>
                  <a:schemeClr val="dk1"/>
                </a:solidFill>
              </a:rPr>
              <a:t>dirigidas a la elaboración de un producto o reto final</a:t>
            </a:r>
            <a:r>
              <a:rPr lang="es" sz="1100" b="1">
                <a:solidFill>
                  <a:schemeClr val="dk1"/>
                </a:solidFill>
              </a:rPr>
              <a:t> </a:t>
            </a:r>
            <a:r>
              <a:rPr lang="es" sz="1100">
                <a:solidFill>
                  <a:schemeClr val="dk1"/>
                </a:solidFill>
              </a:rPr>
              <a:t>como expresión del aprendizaje.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s" sz="1100">
                <a:solidFill>
                  <a:schemeClr val="dk1"/>
                </a:solidFill>
              </a:rPr>
              <a:t>En nuestra secuenciación didáctica plantearemos </a:t>
            </a:r>
            <a:r>
              <a:rPr lang="es" sz="1100" b="1">
                <a:solidFill>
                  <a:schemeClr val="dk1"/>
                </a:solidFill>
              </a:rPr>
              <a:t>QUÉ</a:t>
            </a:r>
            <a:r>
              <a:rPr lang="es" sz="1100">
                <a:solidFill>
                  <a:schemeClr val="dk1"/>
                </a:solidFill>
              </a:rPr>
              <a:t>  va a hacer el alumnado, </a:t>
            </a:r>
            <a:r>
              <a:rPr lang="es" sz="1100" b="1">
                <a:solidFill>
                  <a:schemeClr val="dk1"/>
                </a:solidFill>
              </a:rPr>
              <a:t>CÓMO</a:t>
            </a:r>
            <a:r>
              <a:rPr lang="es" sz="1100">
                <a:solidFill>
                  <a:schemeClr val="dk1"/>
                </a:solidFill>
              </a:rPr>
              <a:t>  lo va a hacer,  refiriéndonos a los agrupamientos que estableceremos,  describiremos las </a:t>
            </a:r>
            <a:r>
              <a:rPr lang="es" sz="1100" b="1">
                <a:solidFill>
                  <a:schemeClr val="dk1"/>
                </a:solidFill>
              </a:rPr>
              <a:t>ESTRATEGIAS METODOLÓGICAS</a:t>
            </a:r>
            <a:r>
              <a:rPr lang="es" sz="1100">
                <a:solidFill>
                  <a:schemeClr val="dk1"/>
                </a:solidFill>
              </a:rPr>
              <a:t>; </a:t>
            </a:r>
            <a:r>
              <a:rPr lang="es" sz="1100" b="1">
                <a:solidFill>
                  <a:schemeClr val="dk1"/>
                </a:solidFill>
              </a:rPr>
              <a:t>con qué RECURSOS</a:t>
            </a:r>
            <a:r>
              <a:rPr lang="es" sz="1100">
                <a:solidFill>
                  <a:schemeClr val="dk1"/>
                </a:solidFill>
              </a:rPr>
              <a:t>, </a:t>
            </a:r>
            <a:r>
              <a:rPr lang="es" sz="1100" b="1">
                <a:solidFill>
                  <a:schemeClr val="dk1"/>
                </a:solidFill>
              </a:rPr>
              <a:t>cuándo</a:t>
            </a:r>
            <a:r>
              <a:rPr lang="es" sz="1100">
                <a:solidFill>
                  <a:schemeClr val="dk1"/>
                </a:solidFill>
              </a:rPr>
              <a:t> va a suceder y Dónde, en qué lugares y espacios,..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</a:rPr>
              <a:t>En definitiva, nuestra </a:t>
            </a:r>
            <a:r>
              <a:rPr lang="es" sz="1100" b="1" u="sng">
                <a:solidFill>
                  <a:schemeClr val="dk1"/>
                </a:solidFill>
              </a:rPr>
              <a:t>Secuenciación Didáctica </a:t>
            </a:r>
            <a:r>
              <a:rPr lang="es" sz="1100">
                <a:solidFill>
                  <a:schemeClr val="dk1"/>
                </a:solidFill>
              </a:rPr>
              <a:t>será el planteamiento práctico del trabajo en el aula de nuestro alumnado. durante la Sda que estemos desarrollando.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</a:rPr>
              <a:t>En el desarrollo de nuestra secuenciación didáctica describiremos una serie de momentos: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874500" cy="613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6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momentos de la secuencia didáctica</a:t>
            </a:r>
            <a:endParaRPr sz="2600" b="1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76" name="Google Shape;176;p29"/>
          <p:cNvPicPr preferRelativeResize="0"/>
          <p:nvPr/>
        </p:nvPicPr>
        <p:blipFill rotWithShape="1">
          <a:blip r:embed="rId3">
            <a:alphaModFix/>
          </a:blip>
          <a:srcRect l="24518" t="21895" r="26050" b="30722"/>
          <a:stretch/>
        </p:blipFill>
        <p:spPr>
          <a:xfrm>
            <a:off x="1800300" y="1058225"/>
            <a:ext cx="5994528" cy="323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>
            <a:spLocks noGrp="1"/>
          </p:cNvSpPr>
          <p:nvPr>
            <p:ph type="title"/>
          </p:nvPr>
        </p:nvSpPr>
        <p:spPr>
          <a:xfrm>
            <a:off x="31275" y="192625"/>
            <a:ext cx="1956300" cy="613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3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1.MOTIVACIÓN</a:t>
            </a:r>
            <a:endParaRPr sz="3300" b="1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82" name="Google Shape;182;p30"/>
          <p:cNvPicPr preferRelativeResize="0"/>
          <p:nvPr/>
        </p:nvPicPr>
        <p:blipFill rotWithShape="1">
          <a:blip r:embed="rId3">
            <a:alphaModFix/>
          </a:blip>
          <a:srcRect l="25412" t="33738" r="25642" b="19093"/>
          <a:stretch/>
        </p:blipFill>
        <p:spPr>
          <a:xfrm>
            <a:off x="1841000" y="805825"/>
            <a:ext cx="6389242" cy="3463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311700" y="310225"/>
            <a:ext cx="2262000" cy="613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1..MOTIVACIÓN</a:t>
            </a:r>
            <a:endParaRPr sz="3300" b="1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9999"/>
              <a:buFont typeface="Arial"/>
              <a:buNone/>
            </a:pPr>
            <a:r>
              <a:rPr lang="es" sz="33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N</a:t>
            </a:r>
            <a:endParaRPr sz="3300" b="1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latin typeface="Amatic SC"/>
                <a:ea typeface="Amatic SC"/>
                <a:cs typeface="Amatic SC"/>
                <a:sym typeface="Amatic SC"/>
              </a:rPr>
              <a:t>Aspectos a tener en cuenta en una posible lista de cotejo autoevaluación de la práctica docente en la fase de MOTIVACIóN:</a:t>
            </a:r>
            <a:endParaRPr sz="24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9" name="Google Shape;189;p31"/>
          <p:cNvPicPr preferRelativeResize="0"/>
          <p:nvPr/>
        </p:nvPicPr>
        <p:blipFill rotWithShape="1">
          <a:blip r:embed="rId3">
            <a:alphaModFix/>
          </a:blip>
          <a:srcRect l="30971" t="35670" r="1932" b="19556"/>
          <a:stretch/>
        </p:blipFill>
        <p:spPr>
          <a:xfrm>
            <a:off x="3879402" y="1764850"/>
            <a:ext cx="4952890" cy="2644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600" b="1">
                <a:solidFill>
                  <a:schemeClr val="lt1"/>
                </a:solidFill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Volvemos a vernos y en este tiempo a qué estamos contribuyendo???</a:t>
            </a:r>
            <a:endParaRPr sz="3600"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67" name="Google Shape;67;p14" descr="El mundo de mañana depende de la educación de hoy. Por eso, ayudamos a miles de alumnos a desarrollar todo su potencial. &#10;&#10;Porque solo es progreso si progresamos todos ▶️&#10;&#10;#FundaciónlaCaixa #EduCaixa #Educación #Docentes&#10;&#10;--&#10;Síguenos en nuestras redes sociales:&#10;&#10;Instagram: https://www.instagram.com/fundlacaixa/ &#10;Twitter: https://twitter.com/FundlaCaixa &#10;Linkedin: https://www.linkedin.com/company/fundlacaixa/&#10;Facebook: https://www.facebook.com/fundlacaixa/" title="El mundo del mañana depende de la educación de hoy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6875" y="1731675"/>
            <a:ext cx="5011800" cy="281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184075" y="137150"/>
            <a:ext cx="1656900" cy="613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2.ACTIVACIÓN</a:t>
            </a:r>
            <a:endParaRPr b="1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95" name="Google Shape;195;p32"/>
          <p:cNvPicPr preferRelativeResize="0"/>
          <p:nvPr/>
        </p:nvPicPr>
        <p:blipFill rotWithShape="1">
          <a:blip r:embed="rId3">
            <a:alphaModFix/>
          </a:blip>
          <a:srcRect l="24802" t="15825" r="26016" b="40756"/>
          <a:stretch/>
        </p:blipFill>
        <p:spPr>
          <a:xfrm>
            <a:off x="184075" y="971575"/>
            <a:ext cx="4263149" cy="211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2"/>
          <p:cNvPicPr preferRelativeResize="0"/>
          <p:nvPr/>
        </p:nvPicPr>
        <p:blipFill rotWithShape="1">
          <a:blip r:embed="rId4">
            <a:alphaModFix/>
          </a:blip>
          <a:srcRect l="25133" t="41123" r="25998" b="18802"/>
          <a:stretch/>
        </p:blipFill>
        <p:spPr>
          <a:xfrm>
            <a:off x="4519800" y="1012275"/>
            <a:ext cx="4413125" cy="203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326025" y="340300"/>
            <a:ext cx="1968900" cy="613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300" b="1">
                <a:solidFill>
                  <a:schemeClr val="lt1"/>
                </a:solidFill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3.EXPLORACIÓN</a:t>
            </a:r>
            <a:endParaRPr sz="3300"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02" name="Google Shape;202;p33"/>
          <p:cNvPicPr preferRelativeResize="0"/>
          <p:nvPr/>
        </p:nvPicPr>
        <p:blipFill rotWithShape="1">
          <a:blip r:embed="rId3">
            <a:alphaModFix/>
          </a:blip>
          <a:srcRect l="25123" t="27711" r="25931" b="25335"/>
          <a:stretch/>
        </p:blipFill>
        <p:spPr>
          <a:xfrm>
            <a:off x="1539200" y="1058225"/>
            <a:ext cx="5991144" cy="323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1913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9999"/>
              <a:buFont typeface="Arial"/>
              <a:buNone/>
            </a:pPr>
            <a:r>
              <a:rPr lang="es" sz="3300" b="1">
                <a:solidFill>
                  <a:schemeClr val="lt1"/>
                </a:solidFill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3.EXPLORACIÓN</a:t>
            </a:r>
            <a:endParaRPr sz="3300"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 b="1">
                <a:latin typeface="Amatic SC"/>
                <a:ea typeface="Amatic SC"/>
                <a:cs typeface="Amatic SC"/>
                <a:sym typeface="Amatic SC"/>
              </a:rPr>
              <a:t>Aspectos a tener en cuenta en una posible lista de cotejo autoevaluación de la práctica docente en la fase de EXPLORACIÓN:</a:t>
            </a:r>
            <a:endParaRPr sz="23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209" name="Google Shape;209;p34"/>
          <p:cNvPicPr preferRelativeResize="0"/>
          <p:nvPr/>
        </p:nvPicPr>
        <p:blipFill rotWithShape="1">
          <a:blip r:embed="rId3">
            <a:alphaModFix/>
          </a:blip>
          <a:srcRect l="30799" t="29117" r="3332" b="29604"/>
          <a:stretch/>
        </p:blipFill>
        <p:spPr>
          <a:xfrm>
            <a:off x="2305525" y="1677525"/>
            <a:ext cx="5489824" cy="275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060000" cy="613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422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4. ESTRUCTURACIÓN</a:t>
            </a:r>
            <a:endParaRPr sz="3422" b="1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15" name="Google Shape;215;p35"/>
          <p:cNvPicPr preferRelativeResize="0"/>
          <p:nvPr/>
        </p:nvPicPr>
        <p:blipFill rotWithShape="1">
          <a:blip r:embed="rId3">
            <a:alphaModFix/>
          </a:blip>
          <a:srcRect l="25490" t="20599" r="25685" b="31583"/>
          <a:stretch/>
        </p:blipFill>
        <p:spPr>
          <a:xfrm>
            <a:off x="1155900" y="1142550"/>
            <a:ext cx="5528198" cy="30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/>
          <p:nvPr/>
        </p:nvSpPr>
        <p:spPr>
          <a:xfrm>
            <a:off x="48850" y="472275"/>
            <a:ext cx="2297100" cy="711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422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5. APLICACIÓN</a:t>
            </a:r>
            <a:endParaRPr sz="3422" b="1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21" name="Google Shape;221;p36"/>
          <p:cNvPicPr preferRelativeResize="0"/>
          <p:nvPr/>
        </p:nvPicPr>
        <p:blipFill rotWithShape="1">
          <a:blip r:embed="rId3">
            <a:alphaModFix/>
          </a:blip>
          <a:srcRect l="24859" t="18547" r="25893" b="34448"/>
          <a:stretch/>
        </p:blipFill>
        <p:spPr>
          <a:xfrm>
            <a:off x="2052700" y="1272850"/>
            <a:ext cx="5580998" cy="299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>
            <a:spLocks noGrp="1"/>
          </p:cNvSpPr>
          <p:nvPr>
            <p:ph type="title"/>
          </p:nvPr>
        </p:nvSpPr>
        <p:spPr>
          <a:xfrm>
            <a:off x="349250" y="460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lt1"/>
                </a:solidFill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6. CONCLUSIÓN</a:t>
            </a:r>
            <a:endParaRPr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27" name="Google Shape;227;p37"/>
          <p:cNvPicPr preferRelativeResize="0"/>
          <p:nvPr/>
        </p:nvPicPr>
        <p:blipFill rotWithShape="1">
          <a:blip r:embed="rId3">
            <a:alphaModFix/>
          </a:blip>
          <a:srcRect l="25344" t="26122" r="26608" b="27387"/>
          <a:stretch/>
        </p:blipFill>
        <p:spPr>
          <a:xfrm>
            <a:off x="1849150" y="1110000"/>
            <a:ext cx="5789275" cy="315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>
            <a:spLocks noGrp="1"/>
          </p:cNvSpPr>
          <p:nvPr>
            <p:ph type="body" idx="1"/>
          </p:nvPr>
        </p:nvSpPr>
        <p:spPr>
          <a:xfrm>
            <a:off x="3327100" y="1894625"/>
            <a:ext cx="5505300" cy="13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3" name="Google Shape;233;p38"/>
          <p:cNvPicPr preferRelativeResize="0"/>
          <p:nvPr/>
        </p:nvPicPr>
        <p:blipFill rotWithShape="1">
          <a:blip r:embed="rId3">
            <a:alphaModFix/>
          </a:blip>
          <a:srcRect l="18646" t="27931" r="24034" b="13962"/>
          <a:stretch/>
        </p:blipFill>
        <p:spPr>
          <a:xfrm>
            <a:off x="0" y="1300138"/>
            <a:ext cx="4460198" cy="254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8"/>
          <p:cNvPicPr preferRelativeResize="0"/>
          <p:nvPr/>
        </p:nvPicPr>
        <p:blipFill rotWithShape="1">
          <a:blip r:embed="rId4">
            <a:alphaModFix/>
          </a:blip>
          <a:srcRect l="17886" t="25109" r="22250" b="15472"/>
          <a:stretch/>
        </p:blipFill>
        <p:spPr>
          <a:xfrm>
            <a:off x="4460200" y="1300138"/>
            <a:ext cx="4555339" cy="254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8"/>
          <p:cNvSpPr txBox="1"/>
          <p:nvPr/>
        </p:nvSpPr>
        <p:spPr>
          <a:xfrm>
            <a:off x="0" y="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lt1"/>
                </a:solidFill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ASÍ VA QUEDANDO!!!!</a:t>
            </a:r>
            <a:endParaRPr sz="3000"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400" b="1">
                <a:solidFill>
                  <a:schemeClr val="lt1"/>
                </a:solidFill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IDEAS PARA LA REALIZACIÓN DE UNA SECUENCIA DIDÁCTICA LAS ENCONTRAMOS EN :</a:t>
            </a:r>
            <a:endParaRPr sz="3400"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400"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41" name="Google Shape;241;p39"/>
          <p:cNvSpPr txBox="1"/>
          <p:nvPr/>
        </p:nvSpPr>
        <p:spPr>
          <a:xfrm>
            <a:off x="954350" y="1719475"/>
            <a:ext cx="65100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rPr>
              <a:t>RECURSOS EDUCATIVOS ABIERTOS REA/DUA</a:t>
            </a:r>
            <a:endParaRPr sz="2200" b="1">
              <a:solidFill>
                <a:schemeClr val="dk2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3"/>
              </a:rPr>
              <a:t>REA/DUA Junta de Andalucía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                                         Ejemplo: </a:t>
            </a:r>
            <a:r>
              <a:rPr lang="es" u="sng">
                <a:solidFill>
                  <a:schemeClr val="hlink"/>
                </a:solidFill>
                <a:hlinkClick r:id="rId4"/>
              </a:rPr>
              <a:t>EL CUERPO HUMANO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300" b="1">
                <a:solidFill>
                  <a:schemeClr val="lt1"/>
                </a:solidFill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Manos a la obra</a:t>
            </a:r>
            <a:endParaRPr sz="3300"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47" name="Google Shape;247;p40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8" name="Google Shape;24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11" y="1228687"/>
            <a:ext cx="5516102" cy="33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00"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3300" b="1">
                <a:solidFill>
                  <a:schemeClr val="lt1"/>
                </a:solidFill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MUCHAS GRACIAS!!</a:t>
            </a:r>
            <a:endParaRPr sz="3300"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1899475" y="371725"/>
            <a:ext cx="5429700" cy="613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highlight>
                  <a:schemeClr val="dk2"/>
                </a:highlight>
              </a:rPr>
              <a:t> </a:t>
            </a:r>
            <a:r>
              <a:rPr lang="es" sz="3555" b="1">
                <a:solidFill>
                  <a:schemeClr val="lt1"/>
                </a:solidFill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¿ Cómo os ha ido en nuestra elaboración?</a:t>
            </a:r>
            <a:endParaRPr sz="3555"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9025" y="2261000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 b="6985"/>
          <a:stretch/>
        </p:blipFill>
        <p:spPr>
          <a:xfrm>
            <a:off x="450125" y="1593325"/>
            <a:ext cx="2533650" cy="16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260150" y="3316600"/>
            <a:ext cx="291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LO HAS CONSEGUIDO????</a:t>
            </a:r>
            <a:endParaRPr b="1">
              <a:solidFill>
                <a:srgbClr val="1C458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5119300" y="15933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¡¡¡¡LO CONSEGUIRÁS!!!!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01525" y="163050"/>
            <a:ext cx="7119600" cy="759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3000" b="1">
                <a:solidFill>
                  <a:schemeClr val="accent1"/>
                </a:solidFill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¿QUIÉN SE ATREVE A COMPARTIR CON TODOS/AS LO QUE HA HECHO?</a:t>
            </a:r>
            <a:endParaRPr sz="3000" b="1">
              <a:solidFill>
                <a:schemeClr val="accen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275" y="1311175"/>
            <a:ext cx="4823450" cy="280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1222650" y="276125"/>
            <a:ext cx="6698700" cy="613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3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OS PRESENTO UNA SDA DE INFANTIL Y OTRA DE PRIMARIA</a:t>
            </a:r>
            <a:r>
              <a:rPr lang="es" sz="3300" b="1"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3300"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1130225" y="2058400"/>
            <a:ext cx="2080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b="1" u="sng">
                <a:solidFill>
                  <a:srgbClr val="A64D79"/>
                </a:solidFill>
                <a:latin typeface="Amatic SC"/>
                <a:ea typeface="Amatic SC"/>
                <a:cs typeface="Amatic SC"/>
                <a:sym typeface="Amatic S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INFANTIL</a:t>
            </a:r>
            <a:endParaRPr sz="4000" b="1">
              <a:solidFill>
                <a:srgbClr val="A64D79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4941125" y="1392100"/>
            <a:ext cx="15846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b="1" u="sng">
                <a:solidFill>
                  <a:srgbClr val="BF9000"/>
                </a:solidFill>
                <a:latin typeface="Amatic SC"/>
                <a:ea typeface="Amatic SC"/>
                <a:cs typeface="Amatic SC"/>
                <a:sym typeface="Amatic S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PRIMARIA</a:t>
            </a:r>
            <a:endParaRPr sz="4000" b="1">
              <a:solidFill>
                <a:srgbClr val="BF9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latin typeface="Amatic SC"/>
                <a:ea typeface="Amatic SC"/>
                <a:cs typeface="Amatic SC"/>
                <a:sym typeface="Amatic SC"/>
              </a:rPr>
              <a:t>Curso entero</a:t>
            </a:r>
            <a:r>
              <a:rPr lang="es">
                <a:latin typeface="Old Standard TT"/>
                <a:ea typeface="Old Standard TT"/>
                <a:cs typeface="Old Standard TT"/>
                <a:sym typeface="Old Standard TT"/>
              </a:rPr>
              <a:t> 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5020400" y="3031475"/>
            <a:ext cx="27771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b="1" u="sng">
                <a:solidFill>
                  <a:srgbClr val="1155CC"/>
                </a:solidFill>
                <a:latin typeface="Amatic SC"/>
                <a:ea typeface="Amatic SC"/>
                <a:cs typeface="Amatic SC"/>
                <a:sym typeface="Amatic S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PRIMARIA ÁREA</a:t>
            </a:r>
            <a:r>
              <a:rPr lang="es" b="1">
                <a:solidFill>
                  <a:srgbClr val="1155CC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</a:t>
            </a:r>
            <a:r>
              <a:rPr lang="es">
                <a:latin typeface="Old Standard TT"/>
                <a:ea typeface="Old Standard TT"/>
                <a:cs typeface="Old Standard TT"/>
                <a:sym typeface="Old Standard TT"/>
              </a:rPr>
              <a:t>(Secuenciación didáctica completa)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2526450" y="461300"/>
            <a:ext cx="4167600" cy="613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9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Os recuerdo los elementos de la sda</a:t>
            </a:r>
            <a:endParaRPr sz="2900" b="1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l="7986" t="27027" r="10765" b="16404"/>
          <a:stretch/>
        </p:blipFill>
        <p:spPr>
          <a:xfrm>
            <a:off x="1520350" y="1226900"/>
            <a:ext cx="5734050" cy="319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1199225" y="469450"/>
            <a:ext cx="6235800" cy="613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VAMOS A GRABAR LO QUE HEMOS HECHO HASTA HORA EN SÉNECA</a:t>
            </a:r>
            <a:endParaRPr b="1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9700" y="1700213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369600" cy="613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SEGUIMOS LOS SIGUIENTES PASOS:</a:t>
            </a:r>
            <a:endParaRPr b="1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08" name="Google Shape;108;p20"/>
          <p:cNvPicPr preferRelativeResize="0"/>
          <p:nvPr/>
        </p:nvPicPr>
        <p:blipFill rotWithShape="1">
          <a:blip r:embed="rId3">
            <a:alphaModFix/>
          </a:blip>
          <a:srcRect l="20279" t="9613" r="22899" b="12420"/>
          <a:stretch/>
        </p:blipFill>
        <p:spPr>
          <a:xfrm>
            <a:off x="383500" y="1097950"/>
            <a:ext cx="3818827" cy="294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 rotWithShape="1">
          <a:blip r:embed="rId4">
            <a:alphaModFix/>
          </a:blip>
          <a:srcRect t="10124" r="82916" b="13638"/>
          <a:stretch/>
        </p:blipFill>
        <p:spPr>
          <a:xfrm>
            <a:off x="4769975" y="623775"/>
            <a:ext cx="1571578" cy="39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 rotWithShape="1">
          <a:blip r:embed="rId5">
            <a:alphaModFix/>
          </a:blip>
          <a:srcRect t="9844" r="82154" b="14547"/>
          <a:stretch/>
        </p:blipFill>
        <p:spPr>
          <a:xfrm>
            <a:off x="6909200" y="651650"/>
            <a:ext cx="1631827" cy="388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1"/>
          <p:cNvPicPr preferRelativeResize="0"/>
          <p:nvPr/>
        </p:nvPicPr>
        <p:blipFill rotWithShape="1">
          <a:blip r:embed="rId3">
            <a:alphaModFix/>
          </a:blip>
          <a:srcRect l="17355" t="14743" b="36455"/>
          <a:stretch/>
        </p:blipFill>
        <p:spPr>
          <a:xfrm>
            <a:off x="909275" y="592625"/>
            <a:ext cx="6445373" cy="21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 rotWithShape="1">
          <a:blip r:embed="rId4">
            <a:alphaModFix/>
          </a:blip>
          <a:srcRect l="16763" t="15522" b="14868"/>
          <a:stretch/>
        </p:blipFill>
        <p:spPr>
          <a:xfrm>
            <a:off x="3507325" y="2446650"/>
            <a:ext cx="5466475" cy="257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 txBox="1"/>
          <p:nvPr/>
        </p:nvSpPr>
        <p:spPr>
          <a:xfrm>
            <a:off x="241000" y="100025"/>
            <a:ext cx="2387700" cy="52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>
                <a:solidFill>
                  <a:schemeClr val="lt1"/>
                </a:solidFill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IDENTIFICACIÓN</a:t>
            </a:r>
            <a:endParaRPr sz="2200" b="1">
              <a:solidFill>
                <a:schemeClr val="lt1"/>
              </a:solidFill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</Words>
  <Application>Microsoft Office PowerPoint</Application>
  <PresentationFormat>Presentación en pantalla (16:9)</PresentationFormat>
  <Paragraphs>56</Paragraphs>
  <Slides>29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Amatic SC</vt:lpstr>
      <vt:lpstr>Old Standard TT</vt:lpstr>
      <vt:lpstr>Arial</vt:lpstr>
      <vt:lpstr>Comfortaa</vt:lpstr>
      <vt:lpstr>Paperback</vt:lpstr>
      <vt:lpstr>SITUACIONES DE APRENDIZAJE CEIP NUESTRA SEÑORA DE BELÉN</vt:lpstr>
      <vt:lpstr>Volvemos a vernos y en este tiempo a qué estamos contribuyendo???</vt:lpstr>
      <vt:lpstr> ¿ Cómo os ha ido en nuestra elaboración?</vt:lpstr>
      <vt:lpstr>Presentación de PowerPoint</vt:lpstr>
      <vt:lpstr>OS PRESENTO UNA SDA DE INFANTIL Y OTRA DE PRIMARIA </vt:lpstr>
      <vt:lpstr>Os recuerdo los elementos de la sda</vt:lpstr>
      <vt:lpstr>VAMOS A GRABAR LO QUE HEMOS HECHO HASTA HORA EN SÉNECA</vt:lpstr>
      <vt:lpstr>SEGUIMOS LOS SIGUIENTES PASOS: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momentos de la secuencia didáctica</vt:lpstr>
      <vt:lpstr>1.MOTIVACIÓN</vt:lpstr>
      <vt:lpstr>1..MOTIVACIÓN N </vt:lpstr>
      <vt:lpstr>2.ACTIVACIÓN</vt:lpstr>
      <vt:lpstr>3.EXPLORACIÓN</vt:lpstr>
      <vt:lpstr>3.EXPLORACIÓN </vt:lpstr>
      <vt:lpstr>4. ESTRUCTURACIÓN</vt:lpstr>
      <vt:lpstr>Presentación de PowerPoint</vt:lpstr>
      <vt:lpstr>6. CONCLUSIÓN</vt:lpstr>
      <vt:lpstr>Presentación de PowerPoint</vt:lpstr>
      <vt:lpstr>IDEAS PARA LA REALIZACIÓN DE UNA SECUENCIA DIDÁCTICA LAS ENCONTRAMOS EN : </vt:lpstr>
      <vt:lpstr>Manos a la obra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SITUACIONES DE APRENDIZAJE CEIP NUESTRA SEÑORA DE BELÉN</dc:title>
  <dc:creator>Tere</dc:creator>
  <cp:lastModifiedBy>TERESA RUIZ RIVERO</cp:lastModifiedBy>
  <cp:revision>1</cp:revision>
  <dcterms:modified xsi:type="dcterms:W3CDTF">2023-03-17T12:08:01Z</dcterms:modified>
</cp:coreProperties>
</file>