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obo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bold.fntdata"/><Relationship Id="rId6" Type="http://schemas.openxmlformats.org/officeDocument/2006/relationships/slide" Target="slides/slide1.xml"/><Relationship Id="rId18"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0049327a1e_0_4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0049327a1e_0_4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0049327a1e_0_4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0049327a1e_0_4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1325b4d70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1325b4d70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0049327a1e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0049327a1e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0049327a1e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0049327a1e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0049327a1e_0_4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0049327a1e_0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0049327a1e_0_4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0049327a1e_0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0049327a1e_0_4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0049327a1e_0_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0049327a1e_0_4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0049327a1e_0_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0049327a1e_0_4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0049327a1e_0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0049327a1e_0_5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0049327a1e_0_5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Healthy Plate</a:t>
            </a:r>
            <a:endParaRPr/>
          </a:p>
        </p:txBody>
      </p:sp>
      <p:sp>
        <p:nvSpPr>
          <p:cNvPr id="86" name="Google Shape;86;p13"/>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A Patrick Wong production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2"/>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Proteins</a:t>
            </a:r>
            <a:endParaRPr/>
          </a:p>
        </p:txBody>
      </p:sp>
      <p:sp>
        <p:nvSpPr>
          <p:cNvPr id="148" name="Google Shape;148;p22"/>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i="1" lang="en"/>
              <a:t>Protein is the last category and should be 25% of your plate. One of the most common proteins is meat(chicken, fish, beef, pork). Meat is good for protein but it is not the only option. Dairy products, nuts, and beans are also good proteins.</a:t>
            </a:r>
            <a:endParaRPr b="1" i="1"/>
          </a:p>
          <a:p>
            <a:pPr indent="0" lvl="0" marL="0" rtl="0" algn="l">
              <a:spcBef>
                <a:spcPts val="1200"/>
              </a:spcBef>
              <a:spcAft>
                <a:spcPts val="0"/>
              </a:spcAft>
              <a:buNone/>
            </a:pPr>
            <a:r>
              <a:t/>
            </a:r>
            <a:endParaRPr b="1" i="1"/>
          </a:p>
          <a:p>
            <a:pPr indent="0" lvl="0" marL="0" rtl="0" algn="l">
              <a:spcBef>
                <a:spcPts val="1200"/>
              </a:spcBef>
              <a:spcAft>
                <a:spcPts val="1200"/>
              </a:spcAft>
              <a:buNone/>
            </a:pPr>
            <a:r>
              <a:t/>
            </a:r>
            <a:endParaRPr/>
          </a:p>
        </p:txBody>
      </p:sp>
      <p:pic>
        <p:nvPicPr>
          <p:cNvPr id="149" name="Google Shape;149;p22"/>
          <p:cNvPicPr preferRelativeResize="0"/>
          <p:nvPr/>
        </p:nvPicPr>
        <p:blipFill>
          <a:blip r:embed="rId3">
            <a:alphaModFix/>
          </a:blip>
          <a:stretch>
            <a:fillRect/>
          </a:stretch>
        </p:blipFill>
        <p:spPr>
          <a:xfrm>
            <a:off x="496300" y="2402550"/>
            <a:ext cx="3620749" cy="2270974"/>
          </a:xfrm>
          <a:prstGeom prst="rect">
            <a:avLst/>
          </a:prstGeom>
          <a:noFill/>
          <a:ln>
            <a:noFill/>
          </a:ln>
        </p:spPr>
      </p:pic>
      <p:pic>
        <p:nvPicPr>
          <p:cNvPr id="150" name="Google Shape;150;p22"/>
          <p:cNvPicPr preferRelativeResize="0"/>
          <p:nvPr/>
        </p:nvPicPr>
        <p:blipFill>
          <a:blip r:embed="rId4">
            <a:alphaModFix/>
          </a:blip>
          <a:stretch>
            <a:fillRect/>
          </a:stretch>
        </p:blipFill>
        <p:spPr>
          <a:xfrm>
            <a:off x="4432875" y="2402550"/>
            <a:ext cx="3033050" cy="22709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3"/>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Not all proteins are the same</a:t>
            </a:r>
            <a:endParaRPr/>
          </a:p>
        </p:txBody>
      </p:sp>
      <p:sp>
        <p:nvSpPr>
          <p:cNvPr id="156" name="Google Shape;156;p23"/>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i="1" lang="en" sz="1650"/>
              <a:t>Just like Starches, some proteins are better than others. </a:t>
            </a:r>
            <a:endParaRPr b="1" i="1" sz="1650"/>
          </a:p>
          <a:p>
            <a:pPr indent="0" lvl="0" marL="0" rtl="0" algn="l">
              <a:spcBef>
                <a:spcPts val="1200"/>
              </a:spcBef>
              <a:spcAft>
                <a:spcPts val="0"/>
              </a:spcAft>
              <a:buNone/>
            </a:pPr>
            <a:r>
              <a:rPr b="1" i="1" lang="en" sz="1650"/>
              <a:t>Lean meats, such chicken and fish are the best types of meat to get protein. Red meats (beef and pork) are also an option but are not as good for you as lean meats. </a:t>
            </a:r>
            <a:endParaRPr b="1" i="1" sz="1650"/>
          </a:p>
          <a:p>
            <a:pPr indent="0" lvl="0" marL="0" rtl="0" algn="l">
              <a:spcBef>
                <a:spcPts val="1200"/>
              </a:spcBef>
              <a:spcAft>
                <a:spcPts val="0"/>
              </a:spcAft>
              <a:buNone/>
            </a:pPr>
            <a:r>
              <a:rPr b="1" i="1" lang="en" sz="1650"/>
              <a:t>The worst meat is processed meat and bacon. Processed meats include ham, salami, and sausage. You should to avoid these meats as they are high in sodium and chemical preservatives. </a:t>
            </a:r>
            <a:endParaRPr b="1" i="1" sz="1650"/>
          </a:p>
          <a:p>
            <a:pPr indent="0" lvl="0" marL="0" rtl="0" algn="l">
              <a:spcBef>
                <a:spcPts val="1200"/>
              </a:spcBef>
              <a:spcAft>
                <a:spcPts val="1200"/>
              </a:spcAft>
              <a:buNone/>
            </a:pPr>
            <a:r>
              <a:rPr b="1" i="1" lang="en" sz="1650" u="sng"/>
              <a:t>Dairy products</a:t>
            </a:r>
            <a:r>
              <a:rPr b="1" i="1" lang="en" sz="1650"/>
              <a:t> are any foods that come from a cow(milk, butter, yogurt, cheese). Like red meat, dairy products can be good but too much is bad. Some dairy products are healthier than others. Yogurt is good but butter is bad!</a:t>
            </a:r>
            <a:endParaRPr b="1" i="1" sz="165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4"/>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Some expressions</a:t>
            </a:r>
            <a:endParaRPr/>
          </a:p>
        </p:txBody>
      </p:sp>
      <p:sp>
        <p:nvSpPr>
          <p:cNvPr id="162" name="Google Shape;162;p2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4830"/>
              <a:t>Here are some expressions you can use in your posters in order to </a:t>
            </a:r>
            <a:r>
              <a:rPr lang="en" sz="4830"/>
              <a:t>compare and illustrate the healthiness of certain foods.</a:t>
            </a:r>
            <a:endParaRPr sz="4830"/>
          </a:p>
          <a:p>
            <a:pPr indent="0" lvl="0" marL="0" rtl="0" algn="l">
              <a:spcBef>
                <a:spcPts val="1200"/>
              </a:spcBef>
              <a:spcAft>
                <a:spcPts val="0"/>
              </a:spcAft>
              <a:buNone/>
            </a:pPr>
            <a:r>
              <a:rPr lang="en" sz="4830"/>
              <a:t>___ is/are high in both ___ and ___. (e.g. </a:t>
            </a:r>
            <a:r>
              <a:rPr b="1" lang="en" sz="4830"/>
              <a:t>Bananas</a:t>
            </a:r>
            <a:r>
              <a:rPr b="1" lang="en" sz="4830"/>
              <a:t> </a:t>
            </a:r>
            <a:r>
              <a:rPr lang="en" sz="4830"/>
              <a:t>are high in both </a:t>
            </a:r>
            <a:r>
              <a:rPr b="1" lang="en" sz="4830"/>
              <a:t>vitamins </a:t>
            </a:r>
            <a:r>
              <a:rPr lang="en" sz="4830"/>
              <a:t>and </a:t>
            </a:r>
            <a:r>
              <a:rPr b="1" lang="en" sz="4830"/>
              <a:t>potassium</a:t>
            </a:r>
            <a:r>
              <a:rPr lang="en" sz="4830"/>
              <a:t>)</a:t>
            </a:r>
            <a:endParaRPr sz="4830"/>
          </a:p>
          <a:p>
            <a:pPr indent="0" lvl="0" marL="0" rtl="0" algn="l">
              <a:spcBef>
                <a:spcPts val="1200"/>
              </a:spcBef>
              <a:spcAft>
                <a:spcPts val="0"/>
              </a:spcAft>
              <a:buNone/>
            </a:pPr>
            <a:r>
              <a:rPr lang="en" sz="4830"/>
              <a:t>___ is/are higher in ___ but lower in ____ than ____ (</a:t>
            </a:r>
            <a:r>
              <a:rPr b="1" lang="en" sz="4830"/>
              <a:t>Apples</a:t>
            </a:r>
            <a:r>
              <a:rPr lang="en" sz="4830"/>
              <a:t> are higher in </a:t>
            </a:r>
            <a:r>
              <a:rPr b="1" lang="en" sz="4830"/>
              <a:t>sugar</a:t>
            </a:r>
            <a:r>
              <a:rPr lang="en" sz="4830"/>
              <a:t> but lower in </a:t>
            </a:r>
            <a:r>
              <a:rPr b="1" lang="en" sz="4830"/>
              <a:t>v</a:t>
            </a:r>
            <a:r>
              <a:rPr b="1" lang="en" sz="4830"/>
              <a:t>itamin C</a:t>
            </a:r>
            <a:r>
              <a:rPr lang="en" sz="4830"/>
              <a:t> than </a:t>
            </a:r>
            <a:r>
              <a:rPr b="1" lang="en" sz="4830"/>
              <a:t>b</a:t>
            </a:r>
            <a:r>
              <a:rPr b="1" lang="en" sz="4830"/>
              <a:t>roccoli</a:t>
            </a:r>
            <a:r>
              <a:rPr lang="en" sz="4830"/>
              <a:t>) </a:t>
            </a:r>
            <a:endParaRPr sz="4830"/>
          </a:p>
          <a:p>
            <a:pPr indent="0" lvl="0" marL="0" rtl="0" algn="l">
              <a:spcBef>
                <a:spcPts val="1200"/>
              </a:spcBef>
              <a:spcAft>
                <a:spcPts val="0"/>
              </a:spcAft>
              <a:buNone/>
            </a:pPr>
            <a:r>
              <a:rPr lang="en" sz="4830"/>
              <a:t>___ has/have more ____ than ___  (</a:t>
            </a:r>
            <a:r>
              <a:rPr b="1" lang="en" sz="4830"/>
              <a:t>Carrots</a:t>
            </a:r>
            <a:r>
              <a:rPr lang="en" sz="4830"/>
              <a:t> have more </a:t>
            </a:r>
            <a:r>
              <a:rPr b="1" lang="en" sz="4830"/>
              <a:t>v</a:t>
            </a:r>
            <a:r>
              <a:rPr b="1" lang="en" sz="4830"/>
              <a:t>itamin A</a:t>
            </a:r>
            <a:r>
              <a:rPr lang="en" sz="4830"/>
              <a:t> than </a:t>
            </a:r>
            <a:r>
              <a:rPr b="1" lang="en" sz="4830"/>
              <a:t>ham</a:t>
            </a:r>
            <a:r>
              <a:rPr lang="en" sz="4830"/>
              <a:t>) </a:t>
            </a:r>
            <a:endParaRPr sz="4830"/>
          </a:p>
          <a:p>
            <a:pPr indent="0" lvl="0" marL="0" rtl="0" algn="l">
              <a:spcBef>
                <a:spcPts val="1200"/>
              </a:spcBef>
              <a:spcAft>
                <a:spcPts val="0"/>
              </a:spcAft>
              <a:buNone/>
            </a:pPr>
            <a:r>
              <a:rPr lang="en" sz="4830"/>
              <a:t>___ is/are healthier than ___ (</a:t>
            </a:r>
            <a:r>
              <a:rPr b="1" lang="en" sz="4830"/>
              <a:t>Fruits</a:t>
            </a:r>
            <a:r>
              <a:rPr lang="en" sz="4830"/>
              <a:t> are healthier than </a:t>
            </a:r>
            <a:r>
              <a:rPr b="1" lang="en" sz="4830"/>
              <a:t>processed meats)</a:t>
            </a:r>
            <a:endParaRPr b="1" sz="4830"/>
          </a:p>
          <a:p>
            <a:pPr indent="0" lvl="0" marL="0" rtl="0" algn="l">
              <a:spcBef>
                <a:spcPts val="1200"/>
              </a:spcBef>
              <a:spcAft>
                <a:spcPts val="0"/>
              </a:spcAft>
              <a:buNone/>
            </a:pPr>
            <a:r>
              <a:t/>
            </a:r>
            <a:endParaRPr sz="4830"/>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4"/>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Healthy Plate?</a:t>
            </a:r>
            <a:endParaRPr/>
          </a:p>
        </p:txBody>
      </p:sp>
      <p:sp>
        <p:nvSpPr>
          <p:cNvPr id="92" name="Google Shape;92;p14"/>
          <p:cNvSpPr txBox="1"/>
          <p:nvPr/>
        </p:nvSpPr>
        <p:spPr>
          <a:xfrm>
            <a:off x="225600" y="1240750"/>
            <a:ext cx="42300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800">
                <a:latin typeface="Roboto"/>
                <a:ea typeface="Roboto"/>
                <a:cs typeface="Roboto"/>
                <a:sym typeface="Roboto"/>
              </a:rPr>
              <a:t>Healthy Plate is a guide to help you eat healthier so you can live longer and better. Healthy plate has three parts</a:t>
            </a:r>
            <a:endParaRPr b="1" i="1" sz="1800">
              <a:latin typeface="Roboto"/>
              <a:ea typeface="Roboto"/>
              <a:cs typeface="Roboto"/>
              <a:sym typeface="Roboto"/>
            </a:endParaRPr>
          </a:p>
          <a:p>
            <a:pPr indent="0" lvl="0" marL="0" rtl="0" algn="l">
              <a:spcBef>
                <a:spcPts val="0"/>
              </a:spcBef>
              <a:spcAft>
                <a:spcPts val="0"/>
              </a:spcAft>
              <a:buNone/>
            </a:pPr>
            <a:r>
              <a:rPr b="1" i="1" lang="en" sz="1800">
                <a:latin typeface="Roboto"/>
                <a:ea typeface="Roboto"/>
                <a:cs typeface="Roboto"/>
                <a:sym typeface="Roboto"/>
              </a:rPr>
              <a:t>Vegetables/fruits, Protein, and Starch,</a:t>
            </a:r>
            <a:endParaRPr b="1" i="1" sz="1800">
              <a:latin typeface="Roboto"/>
              <a:ea typeface="Roboto"/>
              <a:cs typeface="Roboto"/>
              <a:sym typeface="Roboto"/>
            </a:endParaRPr>
          </a:p>
        </p:txBody>
      </p:sp>
      <p:pic>
        <p:nvPicPr>
          <p:cNvPr id="93" name="Google Shape;93;p14"/>
          <p:cNvPicPr preferRelativeResize="0"/>
          <p:nvPr/>
        </p:nvPicPr>
        <p:blipFill>
          <a:blip r:embed="rId3">
            <a:alphaModFix/>
          </a:blip>
          <a:stretch>
            <a:fillRect/>
          </a:stretch>
        </p:blipFill>
        <p:spPr>
          <a:xfrm>
            <a:off x="4608000" y="410000"/>
            <a:ext cx="4383600" cy="3120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a healthy plate looks like</a:t>
            </a:r>
            <a:endParaRPr/>
          </a:p>
        </p:txBody>
      </p:sp>
      <p:pic>
        <p:nvPicPr>
          <p:cNvPr id="99" name="Google Shape;99;p15"/>
          <p:cNvPicPr preferRelativeResize="0"/>
          <p:nvPr/>
        </p:nvPicPr>
        <p:blipFill>
          <a:blip r:embed="rId3">
            <a:alphaModFix/>
          </a:blip>
          <a:stretch>
            <a:fillRect/>
          </a:stretch>
        </p:blipFill>
        <p:spPr>
          <a:xfrm>
            <a:off x="152400" y="1170200"/>
            <a:ext cx="5341593" cy="3820900"/>
          </a:xfrm>
          <a:prstGeom prst="rect">
            <a:avLst/>
          </a:prstGeom>
          <a:noFill/>
          <a:ln>
            <a:noFill/>
          </a:ln>
        </p:spPr>
      </p:pic>
      <p:sp>
        <p:nvSpPr>
          <p:cNvPr id="100" name="Google Shape;100;p15"/>
          <p:cNvSpPr txBox="1"/>
          <p:nvPr/>
        </p:nvSpPr>
        <p:spPr>
          <a:xfrm>
            <a:off x="5933075" y="293275"/>
            <a:ext cx="23799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a:latin typeface="Roboto"/>
                <a:ea typeface="Roboto"/>
                <a:cs typeface="Roboto"/>
                <a:sym typeface="Roboto"/>
              </a:rPr>
              <a:t>The healthy plate is made of three categories and their sizes.</a:t>
            </a:r>
            <a:endParaRPr b="1" i="1">
              <a:latin typeface="Roboto"/>
              <a:ea typeface="Roboto"/>
              <a:cs typeface="Roboto"/>
              <a:sym typeface="Roboto"/>
            </a:endParaRPr>
          </a:p>
          <a:p>
            <a:pPr indent="0" lvl="0" marL="0" rtl="0" algn="l">
              <a:spcBef>
                <a:spcPts val="0"/>
              </a:spcBef>
              <a:spcAft>
                <a:spcPts val="0"/>
              </a:spcAft>
              <a:buNone/>
            </a:pPr>
            <a:r>
              <a:t/>
            </a:r>
            <a:endParaRPr b="1" i="1">
              <a:latin typeface="Roboto"/>
              <a:ea typeface="Roboto"/>
              <a:cs typeface="Roboto"/>
              <a:sym typeface="Roboto"/>
            </a:endParaRPr>
          </a:p>
          <a:p>
            <a:pPr indent="0" lvl="0" marL="0" rtl="0" algn="l">
              <a:spcBef>
                <a:spcPts val="0"/>
              </a:spcBef>
              <a:spcAft>
                <a:spcPts val="0"/>
              </a:spcAft>
              <a:buNone/>
            </a:pPr>
            <a:r>
              <a:rPr b="1" i="1" lang="en">
                <a:latin typeface="Roboto"/>
                <a:ea typeface="Roboto"/>
                <a:cs typeface="Roboto"/>
                <a:sym typeface="Roboto"/>
              </a:rPr>
              <a:t>The first, and biggest category, is Vegetables/fruits. 50%</a:t>
            </a:r>
            <a:endParaRPr b="1" i="1">
              <a:latin typeface="Roboto"/>
              <a:ea typeface="Roboto"/>
              <a:cs typeface="Roboto"/>
              <a:sym typeface="Roboto"/>
            </a:endParaRPr>
          </a:p>
          <a:p>
            <a:pPr indent="0" lvl="0" marL="0" rtl="0" algn="l">
              <a:spcBef>
                <a:spcPts val="0"/>
              </a:spcBef>
              <a:spcAft>
                <a:spcPts val="0"/>
              </a:spcAft>
              <a:buNone/>
            </a:pPr>
            <a:r>
              <a:t/>
            </a:r>
            <a:endParaRPr b="1" i="1">
              <a:latin typeface="Roboto"/>
              <a:ea typeface="Roboto"/>
              <a:cs typeface="Roboto"/>
              <a:sym typeface="Roboto"/>
            </a:endParaRPr>
          </a:p>
          <a:p>
            <a:pPr indent="0" lvl="0" marL="0" rtl="0" algn="l">
              <a:spcBef>
                <a:spcPts val="0"/>
              </a:spcBef>
              <a:spcAft>
                <a:spcPts val="0"/>
              </a:spcAft>
              <a:buNone/>
            </a:pPr>
            <a:r>
              <a:rPr b="1" i="1" lang="en">
                <a:latin typeface="Roboto"/>
                <a:ea typeface="Roboto"/>
                <a:cs typeface="Roboto"/>
                <a:sym typeface="Roboto"/>
              </a:rPr>
              <a:t>The second is Starches, which is at 25%.</a:t>
            </a:r>
            <a:endParaRPr b="1" i="1">
              <a:latin typeface="Roboto"/>
              <a:ea typeface="Roboto"/>
              <a:cs typeface="Roboto"/>
              <a:sym typeface="Roboto"/>
            </a:endParaRPr>
          </a:p>
          <a:p>
            <a:pPr indent="0" lvl="0" marL="0" rtl="0" algn="l">
              <a:spcBef>
                <a:spcPts val="0"/>
              </a:spcBef>
              <a:spcAft>
                <a:spcPts val="0"/>
              </a:spcAft>
              <a:buNone/>
            </a:pPr>
            <a:r>
              <a:t/>
            </a:r>
            <a:endParaRPr b="1" i="1">
              <a:latin typeface="Roboto"/>
              <a:ea typeface="Roboto"/>
              <a:cs typeface="Roboto"/>
              <a:sym typeface="Roboto"/>
            </a:endParaRPr>
          </a:p>
          <a:p>
            <a:pPr indent="0" lvl="0" marL="0" rtl="0" algn="l">
              <a:spcBef>
                <a:spcPts val="0"/>
              </a:spcBef>
              <a:spcAft>
                <a:spcPts val="0"/>
              </a:spcAft>
              <a:buNone/>
            </a:pPr>
            <a:r>
              <a:rPr b="1" i="1" lang="en">
                <a:latin typeface="Roboto"/>
                <a:ea typeface="Roboto"/>
                <a:cs typeface="Roboto"/>
                <a:sym typeface="Roboto"/>
              </a:rPr>
              <a:t>And third is Proteins, which is also at 25%.</a:t>
            </a:r>
            <a:endParaRPr b="1" i="1">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6"/>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Vegetables/Fruits</a:t>
            </a:r>
            <a:endParaRPr/>
          </a:p>
        </p:txBody>
      </p:sp>
      <p:sp>
        <p:nvSpPr>
          <p:cNvPr id="106" name="Google Shape;106;p16"/>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i="1" lang="en"/>
              <a:t>Vegetables and fruits category should be 50% of the food on your plate, with vegetables being the most important. </a:t>
            </a:r>
            <a:endParaRPr b="1" i="1"/>
          </a:p>
          <a:p>
            <a:pPr indent="0" lvl="0" marL="0" rtl="0" algn="l">
              <a:spcBef>
                <a:spcPts val="1200"/>
              </a:spcBef>
              <a:spcAft>
                <a:spcPts val="0"/>
              </a:spcAft>
              <a:buNone/>
            </a:pPr>
            <a:r>
              <a:t/>
            </a:r>
            <a:endParaRPr b="1" i="1"/>
          </a:p>
          <a:p>
            <a:pPr indent="0" lvl="0" marL="0" rtl="0" algn="l">
              <a:spcBef>
                <a:spcPts val="1200"/>
              </a:spcBef>
              <a:spcAft>
                <a:spcPts val="1200"/>
              </a:spcAft>
              <a:buNone/>
            </a:pPr>
            <a:r>
              <a:rPr b="1" i="1" lang="en"/>
              <a:t>It is important that you have a variety of different vegetables and fruits on your plate. The important thing to remember is: the more colors, the better! It is important to eat fruits and vegetables with many different </a:t>
            </a:r>
            <a:r>
              <a:rPr b="1" i="1" lang="en" u="sng"/>
              <a:t>colors</a:t>
            </a:r>
            <a:r>
              <a:rPr b="1" i="1" lang="en"/>
              <a:t>!</a:t>
            </a:r>
            <a:endParaRPr b="1" i="1"/>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7"/>
          <p:cNvSpPr txBox="1"/>
          <p:nvPr>
            <p:ph type="title"/>
          </p:nvPr>
        </p:nvSpPr>
        <p:spPr>
          <a:xfrm>
            <a:off x="311700" y="101525"/>
            <a:ext cx="8520600" cy="597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Vegetables</a:t>
            </a:r>
            <a:endParaRPr/>
          </a:p>
        </p:txBody>
      </p:sp>
      <p:pic>
        <p:nvPicPr>
          <p:cNvPr id="112" name="Google Shape;112;p17"/>
          <p:cNvPicPr preferRelativeResize="0"/>
          <p:nvPr/>
        </p:nvPicPr>
        <p:blipFill>
          <a:blip r:embed="rId3">
            <a:alphaModFix/>
          </a:blip>
          <a:stretch>
            <a:fillRect/>
          </a:stretch>
        </p:blipFill>
        <p:spPr>
          <a:xfrm>
            <a:off x="152400" y="851825"/>
            <a:ext cx="3784175" cy="4139276"/>
          </a:xfrm>
          <a:prstGeom prst="rect">
            <a:avLst/>
          </a:prstGeom>
          <a:noFill/>
          <a:ln>
            <a:noFill/>
          </a:ln>
        </p:spPr>
      </p:pic>
      <p:sp>
        <p:nvSpPr>
          <p:cNvPr id="113" name="Google Shape;113;p17"/>
          <p:cNvSpPr txBox="1"/>
          <p:nvPr/>
        </p:nvSpPr>
        <p:spPr>
          <a:xfrm>
            <a:off x="4703600" y="1195650"/>
            <a:ext cx="35757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a:latin typeface="Roboto"/>
                <a:ea typeface="Roboto"/>
                <a:cs typeface="Roboto"/>
                <a:sym typeface="Roboto"/>
              </a:rPr>
              <a:t>My favorite vegetables are broccoli, carrots, onions, and mushrooms!</a:t>
            </a:r>
            <a:endParaRPr b="1" i="1">
              <a:latin typeface="Roboto"/>
              <a:ea typeface="Roboto"/>
              <a:cs typeface="Roboto"/>
              <a:sym typeface="Roboto"/>
            </a:endParaRPr>
          </a:p>
          <a:p>
            <a:pPr indent="0" lvl="0" marL="0" rtl="0" algn="l">
              <a:spcBef>
                <a:spcPts val="0"/>
              </a:spcBef>
              <a:spcAft>
                <a:spcPts val="0"/>
              </a:spcAft>
              <a:buNone/>
            </a:pPr>
            <a:r>
              <a:t/>
            </a:r>
            <a:endParaRPr b="1" i="1">
              <a:latin typeface="Roboto"/>
              <a:ea typeface="Roboto"/>
              <a:cs typeface="Roboto"/>
              <a:sym typeface="Roboto"/>
            </a:endParaRPr>
          </a:p>
          <a:p>
            <a:pPr indent="0" lvl="0" marL="0" rtl="0" algn="l">
              <a:spcBef>
                <a:spcPts val="0"/>
              </a:spcBef>
              <a:spcAft>
                <a:spcPts val="0"/>
              </a:spcAft>
              <a:buNone/>
            </a:pPr>
            <a:r>
              <a:rPr b="1" i="1" lang="en">
                <a:latin typeface="Roboto"/>
                <a:ea typeface="Roboto"/>
                <a:cs typeface="Roboto"/>
                <a:sym typeface="Roboto"/>
              </a:rPr>
              <a:t>Some vegetables have different names in the United Kingdom and the United States.</a:t>
            </a:r>
            <a:endParaRPr b="1" i="1">
              <a:latin typeface="Roboto"/>
              <a:ea typeface="Roboto"/>
              <a:cs typeface="Roboto"/>
              <a:sym typeface="Roboto"/>
            </a:endParaRPr>
          </a:p>
          <a:p>
            <a:pPr indent="0" lvl="0" marL="0" rtl="0" algn="l">
              <a:spcBef>
                <a:spcPts val="0"/>
              </a:spcBef>
              <a:spcAft>
                <a:spcPts val="0"/>
              </a:spcAft>
              <a:buNone/>
            </a:pPr>
            <a:r>
              <a:t/>
            </a:r>
            <a:endParaRPr b="1" i="1">
              <a:latin typeface="Roboto"/>
              <a:ea typeface="Roboto"/>
              <a:cs typeface="Roboto"/>
              <a:sym typeface="Roboto"/>
            </a:endParaRPr>
          </a:p>
          <a:p>
            <a:pPr indent="0" lvl="0" marL="0" rtl="0" algn="l">
              <a:spcBef>
                <a:spcPts val="0"/>
              </a:spcBef>
              <a:spcAft>
                <a:spcPts val="0"/>
              </a:spcAft>
              <a:buNone/>
            </a:pPr>
            <a:r>
              <a:rPr b="1" i="1" lang="en">
                <a:latin typeface="Roboto"/>
                <a:ea typeface="Roboto"/>
                <a:cs typeface="Roboto"/>
                <a:sym typeface="Roboto"/>
              </a:rPr>
              <a:t>For example. We say </a:t>
            </a:r>
            <a:r>
              <a:rPr b="1" i="1" lang="en" u="sng">
                <a:latin typeface="Roboto"/>
                <a:ea typeface="Roboto"/>
                <a:cs typeface="Roboto"/>
                <a:sym typeface="Roboto"/>
              </a:rPr>
              <a:t>Eggplant</a:t>
            </a:r>
            <a:r>
              <a:rPr b="1" i="1" lang="en">
                <a:latin typeface="Roboto"/>
                <a:ea typeface="Roboto"/>
                <a:cs typeface="Roboto"/>
                <a:sym typeface="Roboto"/>
              </a:rPr>
              <a:t> in the United States but in England they say </a:t>
            </a:r>
            <a:r>
              <a:rPr b="1" i="1" lang="en" u="sng">
                <a:latin typeface="Roboto"/>
                <a:ea typeface="Roboto"/>
                <a:cs typeface="Roboto"/>
                <a:sym typeface="Roboto"/>
              </a:rPr>
              <a:t>Aubergine</a:t>
            </a:r>
            <a:r>
              <a:rPr b="1" i="1" lang="en">
                <a:latin typeface="Roboto"/>
                <a:ea typeface="Roboto"/>
                <a:cs typeface="Roboto"/>
                <a:sym typeface="Roboto"/>
              </a:rPr>
              <a:t>. Another </a:t>
            </a:r>
            <a:r>
              <a:rPr b="1" i="1" lang="en">
                <a:latin typeface="Roboto"/>
                <a:ea typeface="Roboto"/>
                <a:cs typeface="Roboto"/>
                <a:sym typeface="Roboto"/>
              </a:rPr>
              <a:t>example</a:t>
            </a:r>
            <a:r>
              <a:rPr b="1" i="1" lang="en">
                <a:latin typeface="Roboto"/>
                <a:ea typeface="Roboto"/>
                <a:cs typeface="Roboto"/>
                <a:sym typeface="Roboto"/>
              </a:rPr>
              <a:t> is Zucchini (USA) and Courgette (UK).</a:t>
            </a:r>
            <a:endParaRPr b="1" i="1">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8"/>
          <p:cNvSpPr txBox="1"/>
          <p:nvPr>
            <p:ph type="title"/>
          </p:nvPr>
        </p:nvSpPr>
        <p:spPr>
          <a:xfrm>
            <a:off x="311700" y="180475"/>
            <a:ext cx="8520600" cy="586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Fruits</a:t>
            </a:r>
            <a:endParaRPr/>
          </a:p>
        </p:txBody>
      </p:sp>
      <p:pic>
        <p:nvPicPr>
          <p:cNvPr id="119" name="Google Shape;119;p18"/>
          <p:cNvPicPr preferRelativeResize="0"/>
          <p:nvPr/>
        </p:nvPicPr>
        <p:blipFill>
          <a:blip r:embed="rId3">
            <a:alphaModFix/>
          </a:blip>
          <a:stretch>
            <a:fillRect/>
          </a:stretch>
        </p:blipFill>
        <p:spPr>
          <a:xfrm>
            <a:off x="152400" y="992600"/>
            <a:ext cx="2983324" cy="3820901"/>
          </a:xfrm>
          <a:prstGeom prst="rect">
            <a:avLst/>
          </a:prstGeom>
          <a:noFill/>
          <a:ln>
            <a:noFill/>
          </a:ln>
        </p:spPr>
      </p:pic>
      <p:sp>
        <p:nvSpPr>
          <p:cNvPr id="120" name="Google Shape;120;p18"/>
          <p:cNvSpPr txBox="1"/>
          <p:nvPr/>
        </p:nvSpPr>
        <p:spPr>
          <a:xfrm>
            <a:off x="4523125" y="1455075"/>
            <a:ext cx="34629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a:latin typeface="Roboto"/>
                <a:ea typeface="Roboto"/>
                <a:cs typeface="Roboto"/>
                <a:sym typeface="Roboto"/>
              </a:rPr>
              <a:t>Fruits are also very important. Some of my favorite fruits are pears, orange, strawberries, bananas, and grapes.</a:t>
            </a:r>
            <a:endParaRPr b="1" i="1">
              <a:latin typeface="Roboto"/>
              <a:ea typeface="Roboto"/>
              <a:cs typeface="Roboto"/>
              <a:sym typeface="Roboto"/>
            </a:endParaRPr>
          </a:p>
          <a:p>
            <a:pPr indent="0" lvl="0" marL="0" rtl="0" algn="l">
              <a:spcBef>
                <a:spcPts val="0"/>
              </a:spcBef>
              <a:spcAft>
                <a:spcPts val="0"/>
              </a:spcAft>
              <a:buNone/>
            </a:pPr>
            <a:r>
              <a:t/>
            </a:r>
            <a:endParaRPr b="1" i="1">
              <a:latin typeface="Roboto"/>
              <a:ea typeface="Roboto"/>
              <a:cs typeface="Roboto"/>
              <a:sym typeface="Roboto"/>
            </a:endParaRPr>
          </a:p>
          <a:p>
            <a:pPr indent="0" lvl="0" marL="0" rtl="0" algn="l">
              <a:spcBef>
                <a:spcPts val="0"/>
              </a:spcBef>
              <a:spcAft>
                <a:spcPts val="0"/>
              </a:spcAft>
              <a:buNone/>
            </a:pPr>
            <a:r>
              <a:t/>
            </a:r>
            <a:endParaRPr b="1" i="1">
              <a:latin typeface="Roboto"/>
              <a:ea typeface="Roboto"/>
              <a:cs typeface="Roboto"/>
              <a:sym typeface="Roboto"/>
            </a:endParaRPr>
          </a:p>
        </p:txBody>
      </p:sp>
      <p:pic>
        <p:nvPicPr>
          <p:cNvPr id="121" name="Google Shape;121;p18"/>
          <p:cNvPicPr preferRelativeResize="0"/>
          <p:nvPr/>
        </p:nvPicPr>
        <p:blipFill>
          <a:blip r:embed="rId4">
            <a:alphaModFix/>
          </a:blip>
          <a:stretch>
            <a:fillRect/>
          </a:stretch>
        </p:blipFill>
        <p:spPr>
          <a:xfrm>
            <a:off x="3135724" y="2717175"/>
            <a:ext cx="2121525" cy="2121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9"/>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Starches</a:t>
            </a:r>
            <a:endParaRPr/>
          </a:p>
        </p:txBody>
      </p:sp>
      <p:sp>
        <p:nvSpPr>
          <p:cNvPr id="127" name="Google Shape;127;p19"/>
          <p:cNvSpPr txBox="1"/>
          <p:nvPr/>
        </p:nvSpPr>
        <p:spPr>
          <a:xfrm>
            <a:off x="360950" y="1421225"/>
            <a:ext cx="3350100" cy="196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50">
                <a:latin typeface="Roboto"/>
                <a:ea typeface="Roboto"/>
                <a:cs typeface="Roboto"/>
                <a:sym typeface="Roboto"/>
              </a:rPr>
              <a:t>Starches (and whole grains) should be 25% of your plate. Starches are important because they contain carbohydrates.</a:t>
            </a:r>
            <a:endParaRPr b="1" sz="1650">
              <a:latin typeface="Roboto"/>
              <a:ea typeface="Roboto"/>
              <a:cs typeface="Roboto"/>
              <a:sym typeface="Roboto"/>
            </a:endParaRPr>
          </a:p>
          <a:p>
            <a:pPr indent="0" lvl="0" marL="0" rtl="0" algn="l">
              <a:spcBef>
                <a:spcPts val="0"/>
              </a:spcBef>
              <a:spcAft>
                <a:spcPts val="0"/>
              </a:spcAft>
              <a:buNone/>
            </a:pPr>
            <a:r>
              <a:t/>
            </a:r>
            <a:endParaRPr b="1" sz="1650">
              <a:latin typeface="Roboto"/>
              <a:ea typeface="Roboto"/>
              <a:cs typeface="Roboto"/>
              <a:sym typeface="Roboto"/>
            </a:endParaRPr>
          </a:p>
          <a:p>
            <a:pPr indent="0" lvl="0" marL="0" rtl="0" algn="l">
              <a:spcBef>
                <a:spcPts val="0"/>
              </a:spcBef>
              <a:spcAft>
                <a:spcPts val="0"/>
              </a:spcAft>
              <a:buNone/>
            </a:pPr>
            <a:r>
              <a:rPr b="1" lang="en" sz="1650">
                <a:latin typeface="Roboto"/>
                <a:ea typeface="Roboto"/>
                <a:cs typeface="Roboto"/>
                <a:sym typeface="Roboto"/>
              </a:rPr>
              <a:t>Starches include rice, bread, potatoes, and cereals(like oats!). </a:t>
            </a:r>
            <a:endParaRPr b="1" sz="1650">
              <a:latin typeface="Roboto"/>
              <a:ea typeface="Roboto"/>
              <a:cs typeface="Roboto"/>
              <a:sym typeface="Roboto"/>
            </a:endParaRPr>
          </a:p>
        </p:txBody>
      </p:sp>
      <p:pic>
        <p:nvPicPr>
          <p:cNvPr id="128" name="Google Shape;128;p19"/>
          <p:cNvPicPr preferRelativeResize="0"/>
          <p:nvPr/>
        </p:nvPicPr>
        <p:blipFill>
          <a:blip r:embed="rId3">
            <a:alphaModFix/>
          </a:blip>
          <a:stretch>
            <a:fillRect/>
          </a:stretch>
        </p:blipFill>
        <p:spPr>
          <a:xfrm>
            <a:off x="3863450" y="410000"/>
            <a:ext cx="5128150" cy="2838526"/>
          </a:xfrm>
          <a:prstGeom prst="rect">
            <a:avLst/>
          </a:prstGeom>
          <a:noFill/>
          <a:ln>
            <a:noFill/>
          </a:ln>
        </p:spPr>
      </p:pic>
      <p:pic>
        <p:nvPicPr>
          <p:cNvPr id="129" name="Google Shape;129;p19"/>
          <p:cNvPicPr preferRelativeResize="0"/>
          <p:nvPr/>
        </p:nvPicPr>
        <p:blipFill>
          <a:blip r:embed="rId4">
            <a:alphaModFix/>
          </a:blip>
          <a:stretch>
            <a:fillRect/>
          </a:stretch>
        </p:blipFill>
        <p:spPr>
          <a:xfrm>
            <a:off x="3203400" y="3101900"/>
            <a:ext cx="2740950" cy="1590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0"/>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Healthy vs unhealthy starches</a:t>
            </a:r>
            <a:endParaRPr/>
          </a:p>
        </p:txBody>
      </p:sp>
      <p:sp>
        <p:nvSpPr>
          <p:cNvPr id="135" name="Google Shape;135;p20"/>
          <p:cNvSpPr txBox="1"/>
          <p:nvPr>
            <p:ph idx="1" type="body"/>
          </p:nvPr>
        </p:nvSpPr>
        <p:spPr>
          <a:xfrm>
            <a:off x="311700" y="1229875"/>
            <a:ext cx="3015900" cy="33390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i="1" lang="en"/>
              <a:t>Some starches are better than others. </a:t>
            </a:r>
            <a:endParaRPr b="1" i="1"/>
          </a:p>
          <a:p>
            <a:pPr indent="0" lvl="0" marL="0" rtl="0" algn="l">
              <a:spcBef>
                <a:spcPts val="1200"/>
              </a:spcBef>
              <a:spcAft>
                <a:spcPts val="0"/>
              </a:spcAft>
              <a:buNone/>
            </a:pPr>
            <a:r>
              <a:t/>
            </a:r>
            <a:endParaRPr b="1" i="1"/>
          </a:p>
          <a:p>
            <a:pPr indent="0" lvl="0" marL="0" rtl="0" algn="l">
              <a:spcBef>
                <a:spcPts val="1200"/>
              </a:spcBef>
              <a:spcAft>
                <a:spcPts val="0"/>
              </a:spcAft>
              <a:buNone/>
            </a:pPr>
            <a:r>
              <a:rPr b="1" i="1" lang="en"/>
              <a:t>When </a:t>
            </a:r>
            <a:r>
              <a:rPr b="1" i="1" lang="en"/>
              <a:t>eating bread, </a:t>
            </a:r>
            <a:r>
              <a:rPr b="1" i="1" lang="en" u="sng"/>
              <a:t>whole wheat </a:t>
            </a:r>
            <a:r>
              <a:rPr b="1" i="1" lang="en"/>
              <a:t>bread is the healthier option. </a:t>
            </a:r>
            <a:endParaRPr b="1" i="1"/>
          </a:p>
          <a:p>
            <a:pPr indent="0" lvl="0" marL="0" rtl="0" algn="l">
              <a:spcBef>
                <a:spcPts val="1200"/>
              </a:spcBef>
              <a:spcAft>
                <a:spcPts val="0"/>
              </a:spcAft>
              <a:buNone/>
            </a:pPr>
            <a:r>
              <a:rPr b="1" i="1" lang="en"/>
              <a:t>Brown rice is better than white</a:t>
            </a:r>
            <a:endParaRPr b="1" i="1"/>
          </a:p>
          <a:p>
            <a:pPr indent="0" lvl="0" marL="0" rtl="0" algn="l">
              <a:spcBef>
                <a:spcPts val="1200"/>
              </a:spcBef>
              <a:spcAft>
                <a:spcPts val="1200"/>
              </a:spcAft>
              <a:buNone/>
            </a:pPr>
            <a:r>
              <a:rPr b="1" i="1" lang="en" u="sng"/>
              <a:t>Whole grain</a:t>
            </a:r>
            <a:r>
              <a:rPr b="1" i="1" lang="en"/>
              <a:t> pasta is better than regular pasta.</a:t>
            </a:r>
            <a:endParaRPr b="1" i="1"/>
          </a:p>
        </p:txBody>
      </p:sp>
      <p:pic>
        <p:nvPicPr>
          <p:cNvPr id="136" name="Google Shape;136;p20"/>
          <p:cNvPicPr preferRelativeResize="0"/>
          <p:nvPr/>
        </p:nvPicPr>
        <p:blipFill>
          <a:blip r:embed="rId3">
            <a:alphaModFix/>
          </a:blip>
          <a:stretch>
            <a:fillRect/>
          </a:stretch>
        </p:blipFill>
        <p:spPr>
          <a:xfrm>
            <a:off x="3480000" y="1071575"/>
            <a:ext cx="5511601" cy="2075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21"/>
          <p:cNvPicPr preferRelativeResize="0"/>
          <p:nvPr/>
        </p:nvPicPr>
        <p:blipFill>
          <a:blip r:embed="rId3">
            <a:alphaModFix/>
          </a:blip>
          <a:stretch>
            <a:fillRect/>
          </a:stretch>
        </p:blipFill>
        <p:spPr>
          <a:xfrm>
            <a:off x="152400" y="518850"/>
            <a:ext cx="3840575" cy="2870675"/>
          </a:xfrm>
          <a:prstGeom prst="rect">
            <a:avLst/>
          </a:prstGeom>
          <a:noFill/>
          <a:ln>
            <a:noFill/>
          </a:ln>
        </p:spPr>
      </p:pic>
      <p:pic>
        <p:nvPicPr>
          <p:cNvPr id="142" name="Google Shape;142;p21"/>
          <p:cNvPicPr preferRelativeResize="0"/>
          <p:nvPr/>
        </p:nvPicPr>
        <p:blipFill>
          <a:blip r:embed="rId4">
            <a:alphaModFix/>
          </a:blip>
          <a:stretch>
            <a:fillRect/>
          </a:stretch>
        </p:blipFill>
        <p:spPr>
          <a:xfrm>
            <a:off x="4145375" y="1170200"/>
            <a:ext cx="4846227" cy="323081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