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1b14a12b7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1b14a12b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1b14a12b7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1b14a12b7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1b14a12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1b14a12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1b14a12b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1b14a12b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1b14a12b7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1b14a12b7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1b14a12b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1b14a12b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1b14a12b7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1b14a12b7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1b14a12b7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1b14a12b7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b14a12b7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1b14a12b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1b14a12b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1b14a12b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House 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400"/>
            <a:ext cx="8991599" cy="49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5025"/>
            <a:ext cx="3745750" cy="38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150" y="152400"/>
            <a:ext cx="3167077" cy="32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327100" y="4455450"/>
            <a:ext cx="316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Armchair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4556950" y="3835075"/>
            <a:ext cx="16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Rug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/ There are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Affirmative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is = hay (singular)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are = hay (plural)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Negative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is not / there are not = No hay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Question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there? / are there = Hay 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Remember </a:t>
            </a:r>
            <a:r>
              <a:rPr lang="en"/>
              <a:t>the articles in English. Un/una = a/an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use ‘an” when the next word starts with a vowel ( ‘A’ ‘E’ ‘I’ ‘O’ ‘U’ 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2353200" cy="13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FF0000"/>
                </a:solidFill>
              </a:rPr>
              <a:t>Is there an animal?</a:t>
            </a:r>
            <a:endParaRPr sz="7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0000FF"/>
                </a:solidFill>
              </a:rPr>
              <a:t>There is an animal</a:t>
            </a:r>
            <a:endParaRPr sz="7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0000FF"/>
                </a:solidFill>
              </a:rPr>
              <a:t>There isn’t an animal</a:t>
            </a:r>
            <a:endParaRPr sz="7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731025" y="1364825"/>
            <a:ext cx="20610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Are there  any cats?</a:t>
            </a:r>
            <a:endParaRPr sz="16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No, there aren’t any cats</a:t>
            </a:r>
            <a:endParaRPr sz="165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Yes, there are some cats</a:t>
            </a:r>
            <a:endParaRPr sz="165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39900" y="2763500"/>
            <a:ext cx="19851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What animal is there?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There is a dog</a:t>
            </a:r>
            <a:endParaRPr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There isn’t a dog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with fruit!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624" y="410000"/>
            <a:ext cx="826299" cy="9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24" y="562400"/>
            <a:ext cx="826299" cy="9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424" y="714800"/>
            <a:ext cx="826299" cy="9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824" y="867200"/>
            <a:ext cx="826299" cy="9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0850" y="1149175"/>
            <a:ext cx="1040599" cy="67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315825" y="1342275"/>
            <a:ext cx="2853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Are there any bananas?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Yes, there are some bananas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Are there any mushrooms?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Yes, there is a mushroom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Is there any broccoli / corn? 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There is some broccoli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There isn’t any corn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(note: broccoli &amp; corn are the same in both singular and plural)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Are there any </a:t>
            </a: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aubergines</a:t>
            </a: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/ eggplants?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Yes, there is an eggplant / aubergine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2300" y="2176975"/>
            <a:ext cx="1630001" cy="13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7225" y="1673550"/>
            <a:ext cx="1040599" cy="1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Home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rooms of the house.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Bedroom - el dormitorio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Bathroom - el baño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Kitchen - la cocina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Garage - el garaje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Living Room - el salón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Dining room - el comedor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6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find in a kitchen?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Cupboard - alacena / armario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Fridge -  nevera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Rubbish bin - cubo de basura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Sink - fregadero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Cooker - vitrocerámica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Rubbish = basura, but in the united states we say “trash”.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Rubbish bin = trash can</a:t>
            </a:r>
            <a:endParaRPr b="1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find in a bedroom?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Bed - cama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Curtain - cortina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Desk - escritorio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Lamp - lámpara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Shelf - estante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Wardrobe (for clothes) - armario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Bathroom / Dining room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11960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FF0000"/>
                </a:solidFill>
              </a:rPr>
              <a:t>Bathroom:</a:t>
            </a:r>
            <a:endParaRPr b="1" sz="295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/>
              <a:t>Shower - ducha</a:t>
            </a:r>
            <a:endParaRPr b="1" sz="2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/>
              <a:t>Toilet - indoro</a:t>
            </a:r>
            <a:endParaRPr b="1" sz="2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FF0000"/>
                </a:solidFill>
              </a:rPr>
              <a:t>Dining Room</a:t>
            </a:r>
            <a:endParaRPr b="1" sz="295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/>
              <a:t>Rug - alfombra</a:t>
            </a:r>
            <a:endParaRPr b="1" sz="2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/>
              <a:t>Table - mesa</a:t>
            </a:r>
            <a:endParaRPr b="1" sz="2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50"/>
              <a:t>Armchair - sillón</a:t>
            </a:r>
            <a:endParaRPr b="1" sz="2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