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Play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i2qRz4+v91uYWSb/ngAx5G7UKN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Play-bold.fntdata"/><Relationship Id="rId12" Type="http://schemas.openxmlformats.org/officeDocument/2006/relationships/font" Target="fonts/Play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jpg"/><Relationship Id="rId4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5297762" y="640080"/>
            <a:ext cx="625111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Play"/>
              <a:buNone/>
            </a:pPr>
            <a:r>
              <a:rPr lang="en-GB" sz="5400"/>
              <a:t>Easter in the United Kingdom</a:t>
            </a:r>
            <a:endParaRPr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5297760" y="4636008"/>
            <a:ext cx="6251111" cy="1572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By profe Albie</a:t>
            </a:r>
            <a:endParaRPr/>
          </a:p>
        </p:txBody>
      </p:sp>
      <p:pic>
        <p:nvPicPr>
          <p:cNvPr descr="Easter eggs on a basket" id="87" name="Google Shape;87;p1"/>
          <p:cNvPicPr preferRelativeResize="0"/>
          <p:nvPr/>
        </p:nvPicPr>
        <p:blipFill rotWithShape="1">
          <a:blip r:embed="rId3">
            <a:alphaModFix/>
          </a:blip>
          <a:srcRect b="-1" l="36018" r="18650" t="0"/>
          <a:stretch/>
        </p:blipFill>
        <p:spPr>
          <a:xfrm>
            <a:off x="1" y="10"/>
            <a:ext cx="4657344" cy="6857990"/>
          </a:xfrm>
          <a:custGeom>
            <a:rect b="b" l="l" r="r" t="t"/>
            <a:pathLst>
              <a:path extrusionOk="0" h="6858000" w="4657344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5412862" y="4409267"/>
            <a:ext cx="4243589" cy="18288"/>
          </a:xfrm>
          <a:custGeom>
            <a:rect b="b" l="l" r="r" t="t"/>
            <a:pathLst>
              <a:path extrusionOk="0" fill="none" h="18288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extrusionOk="0" h="18288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444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 txBox="1"/>
          <p:nvPr>
            <p:ph type="title"/>
          </p:nvPr>
        </p:nvSpPr>
        <p:spPr>
          <a:xfrm>
            <a:off x="838201" y="345810"/>
            <a:ext cx="512056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t/>
            </a:r>
            <a:endParaRPr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838201" y="1825625"/>
            <a:ext cx="509219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In Easter in England, Scotland, Wales and Northern Ireland (the countries that make up the UK), is very different to that of Spain.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In Spain you call it ‘Semana Santa’.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In England, we call it ‘Easter’.</a:t>
            </a: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emana Santa in Spain 2025: Dates ..." id="97" name="Google Shape;97;p2"/>
          <p:cNvPicPr preferRelativeResize="0"/>
          <p:nvPr/>
        </p:nvPicPr>
        <p:blipFill rotWithShape="1">
          <a:blip r:embed="rId3">
            <a:alphaModFix/>
          </a:blip>
          <a:srcRect b="0" l="27746" r="14078" t="0"/>
          <a:stretch/>
        </p:blipFill>
        <p:spPr>
          <a:xfrm>
            <a:off x="7901259" y="2727729"/>
            <a:ext cx="4290741" cy="4130271"/>
          </a:xfrm>
          <a:custGeom>
            <a:rect b="b" l="l" r="r" t="t"/>
            <a:pathLst>
              <a:path extrusionOk="0" h="4130271" w="429074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98" name="Google Shape;98;p2"/>
          <p:cNvSpPr/>
          <p:nvPr/>
        </p:nvSpPr>
        <p:spPr>
          <a:xfrm flipH="1" rot="-6040930">
            <a:off x="6034138" y="-673140"/>
            <a:ext cx="4021193" cy="4021193"/>
          </a:xfrm>
          <a:prstGeom prst="arc">
            <a:avLst>
              <a:gd fmla="val 16200000" name="adj1"/>
              <a:gd fmla="val 20093138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Easter Traditions in the UK: A Guide to ..." id="99" name="Google Shape;99;p2"/>
          <p:cNvPicPr preferRelativeResize="0"/>
          <p:nvPr/>
        </p:nvPicPr>
        <p:blipFill rotWithShape="1">
          <a:blip r:embed="rId4">
            <a:alphaModFix/>
          </a:blip>
          <a:srcRect b="2" l="7182" r="5517" t="0"/>
          <a:stretch/>
        </p:blipFill>
        <p:spPr>
          <a:xfrm>
            <a:off x="6261607" y="1"/>
            <a:ext cx="3519312" cy="3007909"/>
          </a:xfrm>
          <a:custGeom>
            <a:rect b="b" l="l" r="r" t="t"/>
            <a:pathLst>
              <a:path extrusionOk="0" h="3007909" w="3519312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 txBox="1"/>
          <p:nvPr>
            <p:ph type="title"/>
          </p:nvPr>
        </p:nvSpPr>
        <p:spPr>
          <a:xfrm>
            <a:off x="612648" y="1078992"/>
            <a:ext cx="6272784" cy="15361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lay"/>
              <a:buNone/>
            </a:pPr>
            <a:r>
              <a:rPr lang="en-GB" sz="5200"/>
              <a:t>Differences</a:t>
            </a:r>
            <a:endParaRPr/>
          </a:p>
        </p:txBody>
      </p:sp>
      <p:sp>
        <p:nvSpPr>
          <p:cNvPr id="106" name="Google Shape;106;p3"/>
          <p:cNvSpPr/>
          <p:nvPr/>
        </p:nvSpPr>
        <p:spPr>
          <a:xfrm rot="5400000">
            <a:off x="85039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azarenos of a brotherhood during ..." id="107" name="Google Shape;107;p3"/>
          <p:cNvPicPr preferRelativeResize="0"/>
          <p:nvPr/>
        </p:nvPicPr>
        <p:blipFill rotWithShape="1">
          <a:blip r:embed="rId3">
            <a:alphaModFix/>
          </a:blip>
          <a:srcRect b="17" l="0" r="1" t="0"/>
          <a:stretch/>
        </p:blipFill>
        <p:spPr>
          <a:xfrm>
            <a:off x="7684008" y="-84805"/>
            <a:ext cx="4507992" cy="301939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3"/>
          <p:cNvSpPr/>
          <p:nvPr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 txBox="1"/>
          <p:nvPr>
            <p:ph idx="1" type="body"/>
          </p:nvPr>
        </p:nvSpPr>
        <p:spPr>
          <a:xfrm>
            <a:off x="612648" y="3274186"/>
            <a:ext cx="6272784" cy="2907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1600"/>
              <a:t>In Spain, there are more religious events: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1600"/>
              <a:t>People carrying statues of Jesus and Mary.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1600"/>
              <a:t>They sometimes wear special robes and pointy hats.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1600"/>
              <a:t>In England, Easter is about eggs, chocolate and the Easter bunny. We also enjoy Easter Egg Hunts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1600"/>
              <a:t>We still have church services, but it is more about spending time with mum and dad</a:t>
            </a:r>
            <a:r>
              <a:rPr lang="en-GB" sz="1200"/>
              <a:t>.</a:t>
            </a:r>
            <a:endParaRPr/>
          </a:p>
        </p:txBody>
      </p:sp>
      <p:pic>
        <p:nvPicPr>
          <p:cNvPr descr="Egg Hunt - Museum of East Dorset" id="110" name="Google Shape;110;p3"/>
          <p:cNvPicPr preferRelativeResize="0"/>
          <p:nvPr/>
        </p:nvPicPr>
        <p:blipFill rotWithShape="1">
          <a:blip r:embed="rId4">
            <a:alphaModFix/>
          </a:blip>
          <a:srcRect b="2" l="3683" r="9724" t="0"/>
          <a:stretch/>
        </p:blipFill>
        <p:spPr>
          <a:xfrm>
            <a:off x="7684008" y="3172968"/>
            <a:ext cx="4507992" cy="3685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 txBox="1"/>
          <p:nvPr>
            <p:ph type="title"/>
          </p:nvPr>
        </p:nvSpPr>
        <p:spPr>
          <a:xfrm>
            <a:off x="4833366" y="543070"/>
            <a:ext cx="6870954" cy="16756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GB" sz="4000"/>
              <a:t>Food</a:t>
            </a:r>
            <a:endParaRPr/>
          </a:p>
        </p:txBody>
      </p:sp>
      <p:pic>
        <p:nvPicPr>
          <p:cNvPr descr="Traditional Hot Cross Buns - River Cottage" id="117" name="Google Shape;117;p4"/>
          <p:cNvPicPr preferRelativeResize="0"/>
          <p:nvPr/>
        </p:nvPicPr>
        <p:blipFill rotWithShape="1">
          <a:blip r:embed="rId3">
            <a:alphaModFix/>
          </a:blip>
          <a:srcRect b="10675" l="0" r="1" t="11650"/>
          <a:stretch/>
        </p:blipFill>
        <p:spPr>
          <a:xfrm>
            <a:off x="20" y="1"/>
            <a:ext cx="4187091" cy="21643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w-Roasted Boneless Leg of Lamb Recipe" id="118" name="Google Shape;118;p4"/>
          <p:cNvPicPr preferRelativeResize="0"/>
          <p:nvPr/>
        </p:nvPicPr>
        <p:blipFill rotWithShape="1">
          <a:blip r:embed="rId4">
            <a:alphaModFix/>
          </a:blip>
          <a:srcRect b="15878" l="0" r="-2" t="15110"/>
          <a:stretch/>
        </p:blipFill>
        <p:spPr>
          <a:xfrm>
            <a:off x="20" y="2342320"/>
            <a:ext cx="4187091" cy="21643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orrijas recipe with Cream - Sherry Wines" id="119" name="Google Shape;119;p4"/>
          <p:cNvPicPr preferRelativeResize="0"/>
          <p:nvPr/>
        </p:nvPicPr>
        <p:blipFill rotWithShape="1">
          <a:blip r:embed="rId5">
            <a:alphaModFix/>
          </a:blip>
          <a:srcRect b="8176" l="0" r="3" t="1824"/>
          <a:stretch/>
        </p:blipFill>
        <p:spPr>
          <a:xfrm>
            <a:off x="20" y="4693680"/>
            <a:ext cx="4187091" cy="2164321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4"/>
          <p:cNvSpPr txBox="1"/>
          <p:nvPr>
            <p:ph idx="1" type="body"/>
          </p:nvPr>
        </p:nvSpPr>
        <p:spPr>
          <a:xfrm>
            <a:off x="4833366" y="2399720"/>
            <a:ext cx="6870954" cy="37365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We eat different food during Easter!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In Spain, you might eat ‘Torrijas’, ‘bacalao’ or ‘hornazo’.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Whereas in England, we have chocolate eggs, hot cross buns and roast lamb.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/>
          <p:nvPr/>
        </p:nvSpPr>
        <p:spPr>
          <a:xfrm>
            <a:off x="0" y="0"/>
            <a:ext cx="12191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6" name="Google Shape;126;p5"/>
          <p:cNvGrpSpPr/>
          <p:nvPr/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</p:grpSpPr>
        <p:sp>
          <p:nvSpPr>
            <p:cNvPr id="127" name="Google Shape;127;p5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5"/>
            <p:cNvSpPr/>
            <p:nvPr/>
          </p:nvSpPr>
          <p:spPr>
            <a:xfrm rot="10800000">
              <a:off x="6081624" y="1998844"/>
              <a:ext cx="5372968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" name="Google Shape;129;p5"/>
          <p:cNvSpPr/>
          <p:nvPr/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rotWithShape="0" algn="t" dir="5400000" dist="1270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 txBox="1"/>
          <p:nvPr>
            <p:ph type="title"/>
          </p:nvPr>
        </p:nvSpPr>
        <p:spPr>
          <a:xfrm>
            <a:off x="1057025" y="922644"/>
            <a:ext cx="5040285" cy="11695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GB" sz="4000"/>
              <a:t>Holidays</a:t>
            </a:r>
            <a:endParaRPr/>
          </a:p>
        </p:txBody>
      </p:sp>
      <p:sp>
        <p:nvSpPr>
          <p:cNvPr id="131" name="Google Shape;131;p5"/>
          <p:cNvSpPr/>
          <p:nvPr/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5"/>
          <p:cNvSpPr txBox="1"/>
          <p:nvPr>
            <p:ph idx="1" type="body"/>
          </p:nvPr>
        </p:nvSpPr>
        <p:spPr>
          <a:xfrm>
            <a:off x="1055715" y="2508105"/>
            <a:ext cx="5040285" cy="36324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In terms of holidays, in Spain you may get many days off.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These would be the Thursday and Friday before Easter.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In England, we are only allowed Good Friday and Easter Monday as days off. </a:t>
            </a:r>
            <a:endParaRPr/>
          </a:p>
        </p:txBody>
      </p:sp>
      <p:pic>
        <p:nvPicPr>
          <p:cNvPr descr="Easter Monday in the UK - Monday, 21 ..." id="133" name="Google Shape;1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34084" y="774285"/>
            <a:ext cx="2414286" cy="25811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lysses USD 214 - Good Friday Observed ..." id="134" name="Google Shape;13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46667" y="3754491"/>
            <a:ext cx="4389120" cy="22223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6"/>
          <p:cNvSpPr txBox="1"/>
          <p:nvPr>
            <p:ph type="title"/>
          </p:nvPr>
        </p:nvSpPr>
        <p:spPr>
          <a:xfrm>
            <a:off x="4859628" y="557189"/>
            <a:ext cx="6494172" cy="22260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GB" sz="4000"/>
              <a:t>Weather</a:t>
            </a:r>
            <a:endParaRPr/>
          </a:p>
        </p:txBody>
      </p:sp>
      <p:pic>
        <p:nvPicPr>
          <p:cNvPr descr="Spain Weather Forecast Feb 15-18" id="141" name="Google Shape;141;p6"/>
          <p:cNvPicPr preferRelativeResize="0"/>
          <p:nvPr/>
        </p:nvPicPr>
        <p:blipFill rotWithShape="1">
          <a:blip r:embed="rId3">
            <a:alphaModFix/>
          </a:blip>
          <a:srcRect b="15051" l="0" r="2" t="0"/>
          <a:stretch/>
        </p:blipFill>
        <p:spPr>
          <a:xfrm>
            <a:off x="5315" y="10"/>
            <a:ext cx="4181791" cy="27832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aster weather: Met Office predicts ..." id="142" name="Google Shape;142;p6"/>
          <p:cNvPicPr preferRelativeResize="0"/>
          <p:nvPr/>
        </p:nvPicPr>
        <p:blipFill rotWithShape="1">
          <a:blip r:embed="rId4">
            <a:alphaModFix/>
          </a:blip>
          <a:srcRect b="-1" l="28703" r="-1" t="0"/>
          <a:stretch/>
        </p:blipFill>
        <p:spPr>
          <a:xfrm>
            <a:off x="5319" y="2954935"/>
            <a:ext cx="4181790" cy="3903064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6"/>
          <p:cNvSpPr txBox="1"/>
          <p:nvPr>
            <p:ph idx="1" type="body"/>
          </p:nvPr>
        </p:nvSpPr>
        <p:spPr>
          <a:xfrm>
            <a:off x="4859628" y="2954924"/>
            <a:ext cx="6494172" cy="3226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Spain is often warm and sunny around this time in Semana Santa.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In England, it is rainier and colder.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7"/>
          <p:cNvSpPr txBox="1"/>
          <p:nvPr>
            <p:ph type="title"/>
          </p:nvPr>
        </p:nvSpPr>
        <p:spPr>
          <a:xfrm>
            <a:off x="4553733" y="548464"/>
            <a:ext cx="6798541" cy="16756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GB" sz="4000"/>
              <a:t>Conclusion</a:t>
            </a:r>
            <a:endParaRPr/>
          </a:p>
        </p:txBody>
      </p:sp>
      <p:pic>
        <p:nvPicPr>
          <p:cNvPr descr="Broken chocolate easter eggs" id="150" name="Google Shape;150;p7"/>
          <p:cNvPicPr preferRelativeResize="0"/>
          <p:nvPr/>
        </p:nvPicPr>
        <p:blipFill rotWithShape="1">
          <a:blip r:embed="rId3">
            <a:alphaModFix/>
          </a:blip>
          <a:srcRect b="-1" l="23146" r="36007" t="0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7"/>
          <p:cNvSpPr txBox="1"/>
          <p:nvPr>
            <p:ph idx="1" type="body"/>
          </p:nvPr>
        </p:nvSpPr>
        <p:spPr>
          <a:xfrm>
            <a:off x="4553734" y="2409830"/>
            <a:ext cx="6798539" cy="3705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Finally, Spain’s easter is very religious and dramatic.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/>
              <a:t>The United Kingdom’s easter is more about chocolate and family fun.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2025-03-25T11:17:19Z</dcterms:created>
  <dc:creator>Albie Woolfenden</dc:creator>
</cp:coreProperties>
</file>