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2" r:id="rId3"/>
    <p:sldId id="257" r:id="rId4"/>
    <p:sldId id="258" r:id="rId5"/>
    <p:sldId id="259" r:id="rId6"/>
    <p:sldId id="260" r:id="rId7"/>
    <p:sldId id="261" r:id="rId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126E01B0-700C-4B44-A45F-51C27F1E7F2E}">
          <p14:sldIdLst>
            <p14:sldId id="256"/>
            <p14:sldId id="262"/>
            <p14:sldId id="257"/>
            <p14:sldId id="258"/>
            <p14:sldId id="259"/>
          </p14:sldIdLst>
        </p14:section>
        <p14:section name="Sezione senza titolo" id="{F2BAA578-E693-4861-B213-A747D169351D}">
          <p14:sldIdLst>
            <p14:sldId id="260"/>
            <p14:sldId id="26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79" autoAdjust="0"/>
    <p:restoredTop sz="94660"/>
  </p:normalViewPr>
  <p:slideViewPr>
    <p:cSldViewPr>
      <p:cViewPr varScale="1">
        <p:scale>
          <a:sx n="75" d="100"/>
          <a:sy n="75" d="100"/>
        </p:scale>
        <p:origin x="1314"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5A3D57-4935-4D19-80EA-7826E80A209B}" type="datetimeFigureOut">
              <a:rPr lang="it-IT" smtClean="0"/>
              <a:t>29/11/2020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564DC5-1B55-43DF-B38A-399AE41A0F52}" type="slidenum">
              <a:rPr lang="it-IT" smtClean="0"/>
              <a:t>‹Nº›</a:t>
            </a:fld>
            <a:endParaRPr lang="it-IT"/>
          </a:p>
        </p:txBody>
      </p:sp>
    </p:spTree>
    <p:extLst>
      <p:ext uri="{BB962C8B-B14F-4D97-AF65-F5344CB8AC3E}">
        <p14:creationId xmlns:p14="http://schemas.microsoft.com/office/powerpoint/2010/main" val="28988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F9564DC5-1B55-43DF-B38A-399AE41A0F52}" type="slidenum">
              <a:rPr lang="it-IT" smtClean="0"/>
              <a:t>6</a:t>
            </a:fld>
            <a:endParaRPr lang="it-IT"/>
          </a:p>
        </p:txBody>
      </p:sp>
    </p:spTree>
    <p:extLst>
      <p:ext uri="{BB962C8B-B14F-4D97-AF65-F5344CB8AC3E}">
        <p14:creationId xmlns:p14="http://schemas.microsoft.com/office/powerpoint/2010/main" val="4236399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6C89B4CD-0BDE-4E50-A608-B0793185CE7A}" type="datetimeFigureOut">
              <a:rPr lang="it-IT" smtClean="0"/>
              <a:t>29/11/2020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2591729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C89B4CD-0BDE-4E50-A608-B0793185CE7A}" type="datetimeFigureOut">
              <a:rPr lang="it-IT" smtClean="0"/>
              <a:t>29/11/2020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1237993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C89B4CD-0BDE-4E50-A608-B0793185CE7A}" type="datetimeFigureOut">
              <a:rPr lang="it-IT" smtClean="0"/>
              <a:t>29/11/2020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2574354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C89B4CD-0BDE-4E50-A608-B0793185CE7A}" type="datetimeFigureOut">
              <a:rPr lang="it-IT" smtClean="0"/>
              <a:t>29/11/2020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1667350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6C89B4CD-0BDE-4E50-A608-B0793185CE7A}" type="datetimeFigureOut">
              <a:rPr lang="it-IT" smtClean="0"/>
              <a:t>29/11/2020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598361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6C89B4CD-0BDE-4E50-A608-B0793185CE7A}" type="datetimeFigureOut">
              <a:rPr lang="it-IT" smtClean="0"/>
              <a:t>29/11/2020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1033414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6C89B4CD-0BDE-4E50-A608-B0793185CE7A}" type="datetimeFigureOut">
              <a:rPr lang="it-IT" smtClean="0"/>
              <a:t>29/11/2020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3763347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6C89B4CD-0BDE-4E50-A608-B0793185CE7A}" type="datetimeFigureOut">
              <a:rPr lang="it-IT" smtClean="0"/>
              <a:t>29/11/2020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1884502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C89B4CD-0BDE-4E50-A608-B0793185CE7A}" type="datetimeFigureOut">
              <a:rPr lang="it-IT" smtClean="0"/>
              <a:t>29/11/2020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585590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C89B4CD-0BDE-4E50-A608-B0793185CE7A}" type="datetimeFigureOut">
              <a:rPr lang="it-IT" smtClean="0"/>
              <a:t>29/11/2020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2182076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C89B4CD-0BDE-4E50-A608-B0793185CE7A}" type="datetimeFigureOut">
              <a:rPr lang="it-IT" smtClean="0"/>
              <a:t>29/11/2020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3D9517E-362F-43F6-A4E3-779C860F5A0B}" type="slidenum">
              <a:rPr lang="it-IT" smtClean="0"/>
              <a:t>‹Nº›</a:t>
            </a:fld>
            <a:endParaRPr lang="it-IT"/>
          </a:p>
        </p:txBody>
      </p:sp>
    </p:spTree>
    <p:extLst>
      <p:ext uri="{BB962C8B-B14F-4D97-AF65-F5344CB8AC3E}">
        <p14:creationId xmlns:p14="http://schemas.microsoft.com/office/powerpoint/2010/main" val="1083806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89B4CD-0BDE-4E50-A608-B0793185CE7A}" type="datetimeFigureOut">
              <a:rPr lang="it-IT" smtClean="0"/>
              <a:t>29/11/2020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9517E-362F-43F6-A4E3-779C860F5A0B}" type="slidenum">
              <a:rPr lang="it-IT" smtClean="0"/>
              <a:t>‹Nº›</a:t>
            </a:fld>
            <a:endParaRPr lang="it-IT"/>
          </a:p>
        </p:txBody>
      </p:sp>
    </p:spTree>
    <p:extLst>
      <p:ext uri="{BB962C8B-B14F-4D97-AF65-F5344CB8AC3E}">
        <p14:creationId xmlns:p14="http://schemas.microsoft.com/office/powerpoint/2010/main" val="362984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image" Target="../media/image5.jpg"/><Relationship Id="rId7" Type="http://schemas.openxmlformats.org/officeDocument/2006/relationships/image" Target="../media/image9.jp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idx="4294967295"/>
          </p:nvPr>
        </p:nvSpPr>
        <p:spPr>
          <a:xfrm>
            <a:off x="251520" y="1628800"/>
            <a:ext cx="7520880" cy="3888432"/>
          </a:xfrm>
        </p:spPr>
        <p:txBody>
          <a:bodyPr>
            <a:normAutofit/>
          </a:bodyPr>
          <a:lstStyle/>
          <a:p>
            <a:endParaRPr lang="it-IT" dirty="0">
              <a:latin typeface="+mn-lt"/>
            </a:endParaRPr>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4248" y="476672"/>
            <a:ext cx="1269841" cy="1257143"/>
          </a:xfrm>
          <a:prstGeom prst="rect">
            <a:avLst/>
          </a:prstGeom>
        </p:spPr>
      </p:pic>
      <p:sp>
        <p:nvSpPr>
          <p:cNvPr id="4" name="Rettangolo 3"/>
          <p:cNvSpPr/>
          <p:nvPr/>
        </p:nvSpPr>
        <p:spPr>
          <a:xfrm>
            <a:off x="1835696" y="1733816"/>
            <a:ext cx="5022304" cy="1015663"/>
          </a:xfrm>
          <a:prstGeom prst="rect">
            <a:avLst/>
          </a:prstGeom>
        </p:spPr>
        <p:txBody>
          <a:bodyPr wrap="square">
            <a:spAutoFit/>
          </a:bodyPr>
          <a:lstStyle/>
          <a:p>
            <a:pPr algn="ctr"/>
            <a:endParaRPr lang="it-IT" dirty="0"/>
          </a:p>
          <a:p>
            <a:pPr algn="ctr"/>
            <a:endParaRPr lang="it-IT" dirty="0"/>
          </a:p>
          <a:p>
            <a:pPr algn="ctr"/>
            <a:r>
              <a:rPr lang="it-IT" sz="2400" dirty="0"/>
              <a:t>I.C. Statale "21 Marzo"</a:t>
            </a:r>
          </a:p>
        </p:txBody>
      </p:sp>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2034" y="2765301"/>
            <a:ext cx="4009628" cy="2673085"/>
          </a:xfrm>
          <a:prstGeom prst="rect">
            <a:avLst/>
          </a:prstGeom>
        </p:spPr>
      </p:pic>
    </p:spTree>
    <p:extLst>
      <p:ext uri="{BB962C8B-B14F-4D97-AF65-F5344CB8AC3E}">
        <p14:creationId xmlns:p14="http://schemas.microsoft.com/office/powerpoint/2010/main" val="946242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0898" y="331115"/>
            <a:ext cx="8291542" cy="5618165"/>
          </a:xfrm>
          <a:prstGeom prst="rect">
            <a:avLst/>
          </a:prstGeom>
        </p:spPr>
      </p:pic>
    </p:spTree>
    <p:extLst>
      <p:ext uri="{BB962C8B-B14F-4D97-AF65-F5344CB8AC3E}">
        <p14:creationId xmlns:p14="http://schemas.microsoft.com/office/powerpoint/2010/main" val="2429595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4294967295"/>
          </p:nvPr>
        </p:nvSpPr>
        <p:spPr>
          <a:xfrm>
            <a:off x="539552" y="1052736"/>
            <a:ext cx="7690048" cy="5073427"/>
          </a:xfrm>
        </p:spPr>
        <p:txBody>
          <a:bodyPr>
            <a:normAutofit fontScale="62500" lnSpcReduction="20000"/>
          </a:bodyPr>
          <a:lstStyle/>
          <a:p>
            <a:pPr algn="just"/>
            <a:r>
              <a:rPr lang="en-US" dirty="0" smtClean="0"/>
              <a:t>The Comprehensive Institute “21 </a:t>
            </a:r>
            <a:r>
              <a:rPr lang="en-US" dirty="0" err="1" smtClean="0"/>
              <a:t>Marzo</a:t>
            </a:r>
            <a:r>
              <a:rPr lang="en-US" dirty="0" smtClean="0"/>
              <a:t>” of </a:t>
            </a:r>
            <a:r>
              <a:rPr lang="en-US" dirty="0" err="1" smtClean="0"/>
              <a:t>Petralia</a:t>
            </a:r>
            <a:r>
              <a:rPr lang="en-US" dirty="0" smtClean="0"/>
              <a:t> </a:t>
            </a:r>
            <a:r>
              <a:rPr lang="en-US" dirty="0" err="1" smtClean="0"/>
              <a:t>Sottana</a:t>
            </a:r>
            <a:r>
              <a:rPr lang="en-US" dirty="0" smtClean="0"/>
              <a:t>, </a:t>
            </a:r>
            <a:r>
              <a:rPr lang="en-US" dirty="0" err="1" smtClean="0"/>
              <a:t>Geraci</a:t>
            </a:r>
            <a:r>
              <a:rPr lang="en-US" dirty="0" smtClean="0"/>
              <a:t> and </a:t>
            </a:r>
            <a:r>
              <a:rPr lang="en-US" dirty="0" err="1" smtClean="0"/>
              <a:t>Alimena</a:t>
            </a:r>
            <a:r>
              <a:rPr lang="en-US" dirty="0" smtClean="0"/>
              <a:t> was born around the end of the 90s and it includes infant, primary and secondary school of First grade in three separate schools in three different small villages </a:t>
            </a:r>
            <a:r>
              <a:rPr lang="en-US" dirty="0" err="1" smtClean="0"/>
              <a:t>Petralia</a:t>
            </a:r>
            <a:r>
              <a:rPr lang="en-US" dirty="0" smtClean="0"/>
              <a:t> </a:t>
            </a:r>
            <a:r>
              <a:rPr lang="en-US" dirty="0" err="1" smtClean="0"/>
              <a:t>Geraci</a:t>
            </a:r>
            <a:r>
              <a:rPr lang="en-US" dirty="0" smtClean="0"/>
              <a:t> and </a:t>
            </a:r>
            <a:r>
              <a:rPr lang="en-US" dirty="0" err="1" smtClean="0"/>
              <a:t>Alimena</a:t>
            </a:r>
            <a:r>
              <a:rPr lang="en-US" dirty="0" smtClean="0"/>
              <a:t>. The Comprehensive Institute located inside the </a:t>
            </a:r>
            <a:r>
              <a:rPr lang="en-US" dirty="0" err="1" smtClean="0"/>
              <a:t>Madonie</a:t>
            </a:r>
            <a:r>
              <a:rPr lang="en-US" dirty="0" smtClean="0"/>
              <a:t> Park benefits from a natural environment almost uncontaminated, rich in springs, woods and healthy air.</a:t>
            </a:r>
          </a:p>
          <a:p>
            <a:pPr algn="just"/>
            <a:r>
              <a:rPr lang="en-US" dirty="0" smtClean="0"/>
              <a:t>The institute currently has a school population of 402 pupils and about 80 teachers. The Institute classes are equipped with LIMs reached by the WI-FI connection., Language and Music laboratories. The Institute has participated in PON projects and currently has started a Trinity course. We enhance students to cultural exchanges and especially to study holidays abroad to improve their knowledge of foreign languages but unfortunately in the village we haven’t foreign tourists  in order to practice them.</a:t>
            </a:r>
          </a:p>
          <a:p>
            <a:pPr algn="just"/>
            <a:r>
              <a:rPr lang="en-US" dirty="0" smtClean="0"/>
              <a:t>The socio-economic and cultural status of our student’s families has a Medium-high family background; Schools situated inside the </a:t>
            </a:r>
            <a:r>
              <a:rPr lang="en-US" dirty="0" err="1" smtClean="0"/>
              <a:t>Madonie</a:t>
            </a:r>
            <a:r>
              <a:rPr lang="en-US" dirty="0" smtClean="0"/>
              <a:t> Park have a strong social and cultural identity.</a:t>
            </a:r>
            <a:endParaRPr lang="it-IT" dirty="0"/>
          </a:p>
        </p:txBody>
      </p:sp>
    </p:spTree>
    <p:extLst>
      <p:ext uri="{BB962C8B-B14F-4D97-AF65-F5344CB8AC3E}">
        <p14:creationId xmlns:p14="http://schemas.microsoft.com/office/powerpoint/2010/main" val="817516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PETRALIA SOTTANA</a:t>
            </a:r>
            <a:endParaRPr lang="it-IT" dirty="0"/>
          </a:p>
        </p:txBody>
      </p:sp>
      <p:pic>
        <p:nvPicPr>
          <p:cNvPr id="4" name="Segnaposto contenut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90677" y="1600200"/>
            <a:ext cx="6562646" cy="4525963"/>
          </a:xfrm>
        </p:spPr>
      </p:pic>
    </p:spTree>
    <p:extLst>
      <p:ext uri="{BB962C8B-B14F-4D97-AF65-F5344CB8AC3E}">
        <p14:creationId xmlns:p14="http://schemas.microsoft.com/office/powerpoint/2010/main" val="509067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835696" y="1556792"/>
            <a:ext cx="4572000" cy="3693319"/>
          </a:xfrm>
          <a:prstGeom prst="rect">
            <a:avLst/>
          </a:prstGeom>
        </p:spPr>
        <p:txBody>
          <a:bodyPr>
            <a:spAutoFit/>
          </a:bodyPr>
          <a:lstStyle/>
          <a:p>
            <a:r>
              <a:rPr lang="en-US" dirty="0" err="1" smtClean="0"/>
              <a:t>Petralia</a:t>
            </a:r>
            <a:r>
              <a:rPr lang="en-US" dirty="0" smtClean="0"/>
              <a:t> </a:t>
            </a:r>
            <a:r>
              <a:rPr lang="en-US" dirty="0" err="1" smtClean="0"/>
              <a:t>Sottana</a:t>
            </a:r>
            <a:r>
              <a:rPr lang="en-US" dirty="0" smtClean="0"/>
              <a:t> is located in the heart of the </a:t>
            </a:r>
            <a:r>
              <a:rPr lang="en-US" dirty="0" err="1" smtClean="0"/>
              <a:t>Madonie</a:t>
            </a:r>
            <a:r>
              <a:rPr lang="en-US" dirty="0" smtClean="0"/>
              <a:t> Park, at 1,000 meters above sea level.</a:t>
            </a:r>
          </a:p>
          <a:p>
            <a:pPr algn="just"/>
            <a:r>
              <a:rPr lang="en-US" dirty="0"/>
              <a:t>B</a:t>
            </a:r>
            <a:r>
              <a:rPr lang="en-US" dirty="0" smtClean="0"/>
              <a:t>y numerous and significant archaeological finds, the origin of </a:t>
            </a:r>
            <a:r>
              <a:rPr lang="en-US" dirty="0" err="1" smtClean="0"/>
              <a:t>Petralia</a:t>
            </a:r>
            <a:r>
              <a:rPr lang="en-US" dirty="0" smtClean="0"/>
              <a:t> </a:t>
            </a:r>
            <a:r>
              <a:rPr lang="en-US" dirty="0" err="1" smtClean="0"/>
              <a:t>Sottana</a:t>
            </a:r>
            <a:r>
              <a:rPr lang="en-US" dirty="0" smtClean="0"/>
              <a:t> dates back to 3000 years BC. in the Paleolithic and Neolithic periods. Currently the town economy, which maintains an important central position in the </a:t>
            </a:r>
            <a:r>
              <a:rPr lang="en-US" dirty="0" err="1" smtClean="0"/>
              <a:t>Madonie</a:t>
            </a:r>
            <a:r>
              <a:rPr lang="en-US" dirty="0" smtClean="0"/>
              <a:t> area, is based on a strong contribution from public employment, on modest agricultural and commercial activities with a growing tourism sector, also thanks to the tourist resort of Piano </a:t>
            </a:r>
            <a:r>
              <a:rPr lang="en-US" dirty="0" err="1" smtClean="0"/>
              <a:t>Battaglia</a:t>
            </a:r>
            <a:r>
              <a:rPr lang="en-US" dirty="0" smtClean="0"/>
              <a:t>.</a:t>
            </a:r>
            <a:endParaRPr lang="it-IT" dirty="0"/>
          </a:p>
        </p:txBody>
      </p:sp>
    </p:spTree>
    <p:extLst>
      <p:ext uri="{BB962C8B-B14F-4D97-AF65-F5344CB8AC3E}">
        <p14:creationId xmlns:p14="http://schemas.microsoft.com/office/powerpoint/2010/main" val="2947328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051720" y="-1611560"/>
            <a:ext cx="5760640" cy="369332"/>
          </a:xfrm>
          <a:prstGeom prst="rect">
            <a:avLst/>
          </a:prstGeom>
        </p:spPr>
        <p:txBody>
          <a:bodyPr wrap="square">
            <a:spAutoFit/>
          </a:bodyPr>
          <a:lstStyle/>
          <a:p>
            <a:r>
              <a:rPr lang="it-IT" dirty="0" smtClean="0"/>
              <a:t>I</a:t>
            </a:r>
            <a:endParaRPr lang="it-IT" dirty="0"/>
          </a:p>
        </p:txBody>
      </p:sp>
      <p:pic>
        <p:nvPicPr>
          <p:cNvPr id="3" name="Immagin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4311" y="4230014"/>
            <a:ext cx="1695450" cy="1266825"/>
          </a:xfrm>
          <a:prstGeom prst="rect">
            <a:avLst/>
          </a:prstGeom>
        </p:spPr>
      </p:pic>
      <p:pic>
        <p:nvPicPr>
          <p:cNvPr id="4" name="Immagin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6533" y="636319"/>
            <a:ext cx="2830373" cy="2114829"/>
          </a:xfrm>
          <a:prstGeom prst="rect">
            <a:avLst/>
          </a:prstGeom>
        </p:spPr>
      </p:pic>
      <p:pic>
        <p:nvPicPr>
          <p:cNvPr id="6" name="Immagin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84724" y="3767695"/>
            <a:ext cx="2394591" cy="2234952"/>
          </a:xfrm>
          <a:prstGeom prst="rect">
            <a:avLst/>
          </a:prstGeom>
        </p:spPr>
      </p:pic>
      <p:pic>
        <p:nvPicPr>
          <p:cNvPr id="7" name="Immagin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44557" y="3913063"/>
            <a:ext cx="2083090" cy="1944217"/>
          </a:xfrm>
          <a:prstGeom prst="rect">
            <a:avLst/>
          </a:prstGeom>
        </p:spPr>
      </p:pic>
      <p:pic>
        <p:nvPicPr>
          <p:cNvPr id="8" name="Immagin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74927" y="631559"/>
            <a:ext cx="1999115" cy="1493721"/>
          </a:xfrm>
          <a:prstGeom prst="rect">
            <a:avLst/>
          </a:prstGeom>
        </p:spPr>
      </p:pic>
      <p:pic>
        <p:nvPicPr>
          <p:cNvPr id="5" name="Immagine 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780647" y="404664"/>
            <a:ext cx="2302779" cy="1720616"/>
          </a:xfrm>
          <a:prstGeom prst="rect">
            <a:avLst/>
          </a:prstGeom>
        </p:spPr>
      </p:pic>
      <p:sp>
        <p:nvSpPr>
          <p:cNvPr id="10" name="Segnaposto contenuto 9"/>
          <p:cNvSpPr>
            <a:spLocks noGrp="1"/>
          </p:cNvSpPr>
          <p:nvPr>
            <p:ph idx="4294967295"/>
          </p:nvPr>
        </p:nvSpPr>
        <p:spPr>
          <a:xfrm>
            <a:off x="0" y="2924175"/>
            <a:ext cx="8229600" cy="842963"/>
          </a:xfrm>
        </p:spPr>
        <p:txBody>
          <a:bodyPr/>
          <a:lstStyle/>
          <a:p>
            <a:r>
              <a:rPr lang="it-IT"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MADONIE GEOPARK</a:t>
            </a:r>
            <a:endParaRPr lang="it-IT" dirty="0"/>
          </a:p>
        </p:txBody>
      </p:sp>
    </p:spTree>
    <p:extLst>
      <p:ext uri="{BB962C8B-B14F-4D97-AF65-F5344CB8AC3E}">
        <p14:creationId xmlns:p14="http://schemas.microsoft.com/office/powerpoint/2010/main" val="3741192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1475656" y="476672"/>
            <a:ext cx="6696744" cy="5693866"/>
          </a:xfrm>
          <a:prstGeom prst="rect">
            <a:avLst/>
          </a:prstGeom>
        </p:spPr>
        <p:txBody>
          <a:bodyPr wrap="square">
            <a:spAutoFit/>
          </a:bodyPr>
          <a:lstStyle/>
          <a:p>
            <a:endParaRPr lang="en-US" sz="1400" dirty="0" smtClean="0"/>
          </a:p>
          <a:p>
            <a:r>
              <a:rPr lang="en-US" sz="1400" dirty="0"/>
              <a:t>M</a:t>
            </a:r>
            <a:r>
              <a:rPr lang="en-US" sz="1400" dirty="0" smtClean="0"/>
              <a:t>ADONIE GEOPARK represents nearly all aspects of Sicilian geology, has a very complex history that started over 220 million years ago, and is mainly composed of dolomitic limestone evoking unknown and vanished worlds. Interesting </a:t>
            </a:r>
            <a:r>
              <a:rPr lang="en-US" sz="1400" dirty="0" err="1" smtClean="0"/>
              <a:t>karstic</a:t>
            </a:r>
            <a:r>
              <a:rPr lang="en-US" sz="1400" dirty="0" smtClean="0"/>
              <a:t> morphologies, both at surface and underground, developed more recently, 23,5 million years ago. </a:t>
            </a:r>
          </a:p>
          <a:p>
            <a:endParaRPr lang="en-US" sz="1400" dirty="0" smtClean="0"/>
          </a:p>
          <a:p>
            <a:r>
              <a:rPr lang="en-US" sz="1400" dirty="0" smtClean="0"/>
              <a:t>Its position in the central portion of the Sicilian Apennine, its geological-structural arrangement and the </a:t>
            </a:r>
            <a:r>
              <a:rPr lang="en-US" sz="1400" dirty="0" err="1" smtClean="0"/>
              <a:t>morpho</a:t>
            </a:r>
            <a:r>
              <a:rPr lang="en-US" sz="1400" dirty="0" smtClean="0"/>
              <a:t>-dynamic processes acting in it make this mountain group a fundamental area for knowledge and reconstruction of the geological history of the Apennine-</a:t>
            </a:r>
            <a:r>
              <a:rPr lang="en-US" sz="1400" dirty="0" err="1" smtClean="0"/>
              <a:t>Maghrebine</a:t>
            </a:r>
            <a:r>
              <a:rPr lang="en-US" sz="1400" dirty="0" smtClean="0"/>
              <a:t> chain and hence of the central Mediterranean. Because of these characteristics, the </a:t>
            </a:r>
            <a:r>
              <a:rPr lang="en-US" sz="1400" dirty="0" err="1" smtClean="0"/>
              <a:t>Madonie</a:t>
            </a:r>
            <a:r>
              <a:rPr lang="en-US" sz="1400" dirty="0" smtClean="0"/>
              <a:t> have constituted and continue to constitute an exceptional study area, as well a teaching “gymnasium” for generations of university students in geological sciences and natural history. The area contains seven type formations accepted by the international scientific community and more than forty </a:t>
            </a:r>
            <a:r>
              <a:rPr lang="en-US" sz="1400" dirty="0" err="1" smtClean="0"/>
              <a:t>geosites</a:t>
            </a:r>
            <a:r>
              <a:rPr lang="en-US" sz="1400" dirty="0" smtClean="0"/>
              <a:t>. Recent tectonics also make the area an excellent training ground on geo-hazards. </a:t>
            </a:r>
          </a:p>
          <a:p>
            <a:endParaRPr lang="en-US" sz="1400" dirty="0" smtClean="0"/>
          </a:p>
          <a:p>
            <a:r>
              <a:rPr lang="en-US" sz="1400" dirty="0" smtClean="0"/>
              <a:t>The </a:t>
            </a:r>
            <a:r>
              <a:rPr lang="en-US" sz="1400" dirty="0" err="1" smtClean="0"/>
              <a:t>Madonie</a:t>
            </a:r>
            <a:r>
              <a:rPr lang="en-US" sz="1400" dirty="0" smtClean="0"/>
              <a:t> UNESCO Global </a:t>
            </a:r>
            <a:r>
              <a:rPr lang="en-US" sz="1400" dirty="0" err="1" smtClean="0"/>
              <a:t>Geopark</a:t>
            </a:r>
            <a:r>
              <a:rPr lang="en-US" sz="1400" dirty="0" smtClean="0"/>
              <a:t> also preserves a very rich and rare natural heritage. In a very small area, about 2 percent of the surface area of Sicily, over half of the species of the most evolved flora grows: about 2,600 plants, almost the same number as the species present in Egypt, Tunisia and Algeria. In </a:t>
            </a:r>
            <a:r>
              <a:rPr lang="en-US" sz="1400" dirty="0" err="1" smtClean="0"/>
              <a:t>Madonie</a:t>
            </a:r>
            <a:r>
              <a:rPr lang="en-US" sz="1400" dirty="0" smtClean="0"/>
              <a:t> there are also hundreds of endemic plants which are unique in the world; often there are very few exemplars of these, so that they risk extinction. The best known and most "courted" is the </a:t>
            </a:r>
            <a:r>
              <a:rPr lang="en-US" sz="1400" dirty="0" err="1" smtClean="0"/>
              <a:t>Nebrodi</a:t>
            </a:r>
            <a:r>
              <a:rPr lang="en-US" sz="1400" dirty="0" smtClean="0"/>
              <a:t> fir, but there are plenty of others. Equally interesting are the signs left by man in the landscape: fields, watercourses, village and hamlets bear witness to the thousand ways in which communities have lived in </a:t>
            </a:r>
            <a:r>
              <a:rPr lang="en-US" sz="1400" dirty="0" err="1" smtClean="0"/>
              <a:t>Madonie</a:t>
            </a:r>
            <a:r>
              <a:rPr lang="en-US" sz="1400" dirty="0" smtClean="0"/>
              <a:t>, leaving indelible prints there and expressing the intrinsic reasons of a culture.</a:t>
            </a:r>
            <a:endParaRPr lang="en-US" sz="1400" dirty="0"/>
          </a:p>
        </p:txBody>
      </p:sp>
    </p:spTree>
    <p:extLst>
      <p:ext uri="{BB962C8B-B14F-4D97-AF65-F5344CB8AC3E}">
        <p14:creationId xmlns:p14="http://schemas.microsoft.com/office/powerpoint/2010/main" val="414059555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620</Words>
  <Application>Microsoft Office PowerPoint</Application>
  <PresentationFormat>Presentación en pantalla (4:3)</PresentationFormat>
  <Paragraphs>18</Paragraphs>
  <Slides>7</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7</vt:i4>
      </vt:variant>
    </vt:vector>
  </HeadingPairs>
  <TitlesOfParts>
    <vt:vector size="10" baseType="lpstr">
      <vt:lpstr>Arial</vt:lpstr>
      <vt:lpstr>Calibri</vt:lpstr>
      <vt:lpstr>Tema di Office</vt:lpstr>
      <vt:lpstr>Presentación de PowerPoint</vt:lpstr>
      <vt:lpstr>Presentación de PowerPoint</vt:lpstr>
      <vt:lpstr>Presentación de PowerPoint</vt:lpstr>
      <vt:lpstr>PETRALIA SOTTANA</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Istituto Comprensivo «21 Marzo» Petralia Sottana Sicily, Italy</dc:title>
  <dc:creator>Utente</dc:creator>
  <cp:lastModifiedBy>JOSÉ MANUEL</cp:lastModifiedBy>
  <cp:revision>16</cp:revision>
  <dcterms:created xsi:type="dcterms:W3CDTF">2020-11-16T21:55:57Z</dcterms:created>
  <dcterms:modified xsi:type="dcterms:W3CDTF">2020-11-29T17:17:20Z</dcterms:modified>
</cp:coreProperties>
</file>