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28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43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22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1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8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35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9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3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F1C2A-94A4-4C20-9E87-00197CA59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07C5A5-65C5-48DD-880B-990353C6BD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38875" y="3732213"/>
            <a:ext cx="5953125" cy="1701800"/>
          </a:xfrm>
        </p:spPr>
        <p:txBody>
          <a:bodyPr anchor="b">
            <a:normAutofit/>
          </a:bodyPr>
          <a:lstStyle/>
          <a:p>
            <a:r>
              <a:rPr lang="es-ES" sz="4400" dirty="0">
                <a:latin typeface="Britannic Bold" panose="020B0903060703020204" pitchFamily="34" charset="0"/>
              </a:rPr>
              <a:t>PROTOCOLO COVID-19 </a:t>
            </a:r>
            <a:br>
              <a:rPr lang="es-ES" sz="4400" dirty="0">
                <a:latin typeface="Britannic Bold" panose="020B0903060703020204" pitchFamily="34" charset="0"/>
              </a:rPr>
            </a:br>
            <a:r>
              <a:rPr lang="es-ES" sz="4400" dirty="0">
                <a:latin typeface="Britannic Bold" panose="020B0903060703020204" pitchFamily="34" charset="0"/>
              </a:rPr>
              <a:t>CURSO 20/21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5AE425-0AE2-4069-9CC1-1D72A6C374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018588" y="5592763"/>
            <a:ext cx="3173412" cy="646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sz="2000" dirty="0">
                <a:latin typeface="Britannic Bold" panose="020B0903060703020204" pitchFamily="34" charset="0"/>
              </a:rPr>
              <a:t>CEIP MIGUEL HERNÁNDEZ</a:t>
            </a:r>
          </a:p>
        </p:txBody>
      </p:sp>
      <p:pic>
        <p:nvPicPr>
          <p:cNvPr id="5" name="Imagen 4" descr="logoCPMH">
            <a:extLst>
              <a:ext uri="{FF2B5EF4-FFF2-40B4-BE49-F238E27FC236}">
                <a16:creationId xmlns:a16="http://schemas.microsoft.com/office/drawing/2014/main" id="{09865A3F-1FC7-41B9-AE26-1C04609C8E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50" y="4799709"/>
            <a:ext cx="1517450" cy="1439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60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F3118-D4C6-44A3-BF72-B3CA4E53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EN CASO DE SÍNTOMAS COVID19 EN EL CENTRO…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C9200A-2B82-4299-A46E-9AF14C6E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★ Si se detecta un alumno/a con síntomas compatibles con el COVID19 (fiebre, tos, dificultad para respirar…) durante el horario escolar: </a:t>
            </a:r>
          </a:p>
          <a:p>
            <a:pPr marL="457200" lvl="1" indent="0">
              <a:buNone/>
            </a:pPr>
            <a:r>
              <a:rPr lang="es-ES" dirty="0"/>
              <a:t>○ Avisaremos a sus tutores/as legales. </a:t>
            </a:r>
          </a:p>
          <a:p>
            <a:pPr marL="457200" lvl="1" indent="0">
              <a:buNone/>
            </a:pPr>
            <a:r>
              <a:rPr lang="es-ES" dirty="0"/>
              <a:t>○ Se pondrá una mascarilla. </a:t>
            </a:r>
          </a:p>
          <a:p>
            <a:pPr marL="457200" lvl="1" indent="0">
              <a:buNone/>
            </a:pPr>
            <a:r>
              <a:rPr lang="es-ES" dirty="0"/>
              <a:t>○ Esperará en una zona específica a tal efecto. </a:t>
            </a:r>
          </a:p>
          <a:p>
            <a:pPr marL="457200" lvl="1" indent="0">
              <a:buNone/>
            </a:pPr>
            <a:r>
              <a:rPr lang="es-ES" dirty="0"/>
              <a:t>○ Los tutores/as legales se responsabilizan de llevar a su hijo/a al Centro de Salud. </a:t>
            </a:r>
          </a:p>
          <a:p>
            <a:pPr marL="457200" lvl="1" indent="0">
              <a:buNone/>
            </a:pPr>
            <a:r>
              <a:rPr lang="es-ES" dirty="0"/>
              <a:t>○ Con el diagnóstico del médico, lo comunicará al Centro. </a:t>
            </a:r>
          </a:p>
          <a:p>
            <a:pPr marL="457200" lvl="1" indent="0">
              <a:buNone/>
            </a:pPr>
            <a:r>
              <a:rPr lang="es-ES" dirty="0"/>
              <a:t>○ Si tuviera que hacerse la prueba del </a:t>
            </a:r>
            <a:r>
              <a:rPr lang="es-ES" dirty="0" err="1"/>
              <a:t>Covid</a:t>
            </a:r>
            <a:r>
              <a:rPr lang="es-ES" dirty="0"/>
              <a:t> 19, los resultados se deben comunicar al Coordinador </a:t>
            </a:r>
            <a:r>
              <a:rPr lang="es-ES" dirty="0" err="1"/>
              <a:t>Covid</a:t>
            </a:r>
            <a:r>
              <a:rPr lang="es-ES" dirty="0"/>
              <a:t> del Centro (Directora).</a:t>
            </a:r>
          </a:p>
        </p:txBody>
      </p:sp>
    </p:spTree>
    <p:extLst>
      <p:ext uri="{BB962C8B-B14F-4D97-AF65-F5344CB8AC3E}">
        <p14:creationId xmlns:p14="http://schemas.microsoft.com/office/powerpoint/2010/main" val="380410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347DC-0739-4076-B9A1-967E37D2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 SU HIJO/A DA POSITIVO EN COVID19…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88BC5B-E1C3-4458-B5AB-BA1A2A360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★ Avisa al cole. </a:t>
            </a:r>
          </a:p>
          <a:p>
            <a:pPr marL="0" indent="0">
              <a:buNone/>
            </a:pPr>
            <a:r>
              <a:rPr lang="es-ES" dirty="0"/>
              <a:t>★ Sigue las recomendaciones de tu Centro de Salud. ★</a:t>
            </a:r>
          </a:p>
          <a:p>
            <a:pPr marL="0" indent="0">
              <a:buNone/>
            </a:pPr>
            <a:r>
              <a:rPr lang="es-ES" dirty="0"/>
              <a:t> El centro informará a las autoridades sanitarias competentes y decidirán cómo actuar: medidas higiénico-sanitarias específicas, avisos a su aula o grupo de convivencia, posibles confinamientos parciales… </a:t>
            </a:r>
          </a:p>
          <a:p>
            <a:pPr marL="0" indent="0">
              <a:buNone/>
            </a:pPr>
            <a:r>
              <a:rPr lang="es-ES" dirty="0"/>
              <a:t>★ En caso de confinamiento del aula, nivel, ciclo o colegio, la enseñanza se realizará de manera telemática.</a:t>
            </a:r>
          </a:p>
        </p:txBody>
      </p:sp>
    </p:spTree>
    <p:extLst>
      <p:ext uri="{BB962C8B-B14F-4D97-AF65-F5344CB8AC3E}">
        <p14:creationId xmlns:p14="http://schemas.microsoft.com/office/powerpoint/2010/main" val="175941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15A0E-F797-4AEE-BD16-74C723F7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COMEDOR/AULA MATINAL/EXTRAESCOLARES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CB952-4E6D-416A-8C60-4A3E0992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85519"/>
            <a:ext cx="9603275" cy="3880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★ Comedor y Aula Matinal comienzan el 10 de septiembre. </a:t>
            </a:r>
          </a:p>
          <a:p>
            <a:pPr marL="0" indent="0">
              <a:buNone/>
            </a:pPr>
            <a:r>
              <a:rPr lang="es-ES" dirty="0"/>
              <a:t>★ Se llevarán las medidas generales de higiene y seguridad. </a:t>
            </a:r>
          </a:p>
          <a:p>
            <a:pPr marL="0" indent="0">
              <a:buNone/>
            </a:pPr>
            <a:r>
              <a:rPr lang="es-ES" dirty="0"/>
              <a:t>★ Se dividirán los espacios y mesas por grupos de convivencia escolar. </a:t>
            </a:r>
          </a:p>
          <a:p>
            <a:pPr marL="0" indent="0">
              <a:buNone/>
            </a:pPr>
            <a:r>
              <a:rPr lang="es-ES" dirty="0"/>
              <a:t>★ Antes de entrar a cualquier servicio se lavarán las manos. </a:t>
            </a:r>
          </a:p>
          <a:p>
            <a:pPr marL="0" indent="0">
              <a:buNone/>
            </a:pPr>
            <a:r>
              <a:rPr lang="es-ES" dirty="0"/>
              <a:t>★ Se utilizará mascarillas de uso obligatorio excepto el alumnado exento.</a:t>
            </a:r>
          </a:p>
          <a:p>
            <a:pPr marL="0" indent="0">
              <a:buNone/>
            </a:pPr>
            <a:r>
              <a:rPr lang="es-ES" dirty="0"/>
              <a:t>★ Habrá diferentes turnos de comedor por edades y zonas. </a:t>
            </a:r>
          </a:p>
          <a:p>
            <a:pPr marL="0" indent="0">
              <a:buNone/>
            </a:pPr>
            <a:r>
              <a:rPr lang="es-ES" dirty="0"/>
              <a:t>★ Se habilitará la salida de las 15:00h para las familias que lo soliciten. </a:t>
            </a:r>
          </a:p>
          <a:p>
            <a:pPr marL="0" indent="0">
              <a:buNone/>
            </a:pPr>
            <a:r>
              <a:rPr lang="es-ES" dirty="0"/>
              <a:t>★ Se habilitará más espacio, si fuese necesario, para el Aula Matinal. </a:t>
            </a:r>
          </a:p>
          <a:p>
            <a:pPr marL="0" indent="0">
              <a:buNone/>
            </a:pPr>
            <a:r>
              <a:rPr lang="es-ES" dirty="0"/>
              <a:t>★ Las actividades extraescolares está prevista su comienzo el 1 de octubre.</a:t>
            </a:r>
          </a:p>
        </p:txBody>
      </p:sp>
    </p:spTree>
    <p:extLst>
      <p:ext uri="{BB962C8B-B14F-4D97-AF65-F5344CB8AC3E}">
        <p14:creationId xmlns:p14="http://schemas.microsoft.com/office/powerpoint/2010/main" val="289919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03F72-2FB7-4820-9D62-C7DAD7B6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23" y="860946"/>
            <a:ext cx="9731063" cy="1177506"/>
          </a:xfrm>
        </p:spPr>
        <p:txBody>
          <a:bodyPr>
            <a:noAutofit/>
          </a:bodyPr>
          <a:lstStyle/>
          <a:p>
            <a:pPr algn="ctr"/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Jokerman" panose="04090605060D06020702" pitchFamily="82" charset="0"/>
              </a:rPr>
              <a:t>Que nuestros sueños sean más grandes que nuestros miedos.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1FC8A6-6EE8-4DE8-813D-F72C6FCF4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985" y="4140479"/>
            <a:ext cx="3920289" cy="1673092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4">
                    <a:lumMod val="75000"/>
                  </a:schemeClr>
                </a:solidFill>
                <a:latin typeface="Forte" panose="03060902040502070203" pitchFamily="66" charset="0"/>
              </a:rPr>
              <a:t>Por una vuelta al cole segura…</a:t>
            </a:r>
          </a:p>
          <a:p>
            <a:r>
              <a:rPr lang="es-ES" sz="2400" dirty="0">
                <a:solidFill>
                  <a:schemeClr val="accent4">
                    <a:lumMod val="75000"/>
                  </a:schemeClr>
                </a:solidFill>
                <a:latin typeface="Forte" panose="03060902040502070203" pitchFamily="66" charset="0"/>
              </a:rPr>
              <a:t>…entre </a:t>
            </a:r>
            <a:r>
              <a:rPr lang="es-ES" sz="2400" dirty="0" err="1">
                <a:solidFill>
                  <a:schemeClr val="accent4">
                    <a:lumMod val="75000"/>
                  </a:schemeClr>
                </a:solidFill>
                <a:latin typeface="Forte" panose="03060902040502070203" pitchFamily="66" charset="0"/>
              </a:rPr>
              <a:t>tod@s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  <a:latin typeface="Forte" panose="03060902040502070203" pitchFamily="66" charset="0"/>
              </a:rPr>
              <a:t> podemos.</a:t>
            </a:r>
          </a:p>
        </p:txBody>
      </p:sp>
      <p:pic>
        <p:nvPicPr>
          <p:cNvPr id="4098" name="Picture 2" descr="Tranquilidad, calma, paz – marcosedo">
            <a:extLst>
              <a:ext uri="{FF2B5EF4-FFF2-40B4-BE49-F238E27FC236}">
                <a16:creationId xmlns:a16="http://schemas.microsoft.com/office/drawing/2014/main" id="{842FD67C-2601-46B7-8A8C-7271237A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3" y="2186935"/>
            <a:ext cx="5972796" cy="33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neación estratégica en seguridad pública .: Muchas gracias">
            <a:extLst>
              <a:ext uri="{FF2B5EF4-FFF2-40B4-BE49-F238E27FC236}">
                <a16:creationId xmlns:a16="http://schemas.microsoft.com/office/drawing/2014/main" id="{13092413-CEF3-46B4-9CA1-F99E8290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71" y="1334819"/>
            <a:ext cx="7449424" cy="418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4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D527FB-9EED-4886-9AA1-A49FE43EA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01" y="877625"/>
            <a:ext cx="3615193" cy="5221172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183E26F-7A8A-49A6-B240-892F40853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89237" y="3593536"/>
            <a:ext cx="4398462" cy="2178918"/>
          </a:xfrm>
        </p:spPr>
        <p:txBody>
          <a:bodyPr>
            <a:normAutofit fontScale="85000" lnSpcReduction="20000"/>
          </a:bodyPr>
          <a:lstStyle/>
          <a:p>
            <a:r>
              <a:rPr lang="es-ES" sz="1900" dirty="0">
                <a:latin typeface="Britannic Bold" panose="020B0903060703020204" pitchFamily="34" charset="0"/>
              </a:rPr>
              <a:t>Normativa de Referencia en cuanto a las Programaciones Educativas.</a:t>
            </a:r>
          </a:p>
          <a:p>
            <a:endParaRPr lang="es-ES" sz="1900" dirty="0">
              <a:latin typeface="Britannic Bold" panose="020B0903060703020204" pitchFamily="34" charset="0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LiberationSansNarrow" pitchFamily="2"/>
                <a:cs typeface="LiberationSansNarrow" pitchFamily="2"/>
              </a:rPr>
              <a:t>INSTRUCCIÓN 10/2020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LiberationSansNarrow" pitchFamily="2"/>
              <a:cs typeface="LiberationSansNarrow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LiberationSansNarrow" pitchFamily="2"/>
                <a:cs typeface="LiberationSansNarrow" pitchFamily="2"/>
              </a:rPr>
              <a:t>INSTRUCCIÓN 11/2020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LiberationSansNarrow" pitchFamily="2"/>
              <a:cs typeface="LiberationSansNarrow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LiberationSansNarrow" pitchFamily="2"/>
                <a:cs typeface="LiberationSansNarrow" pitchFamily="2"/>
              </a:rPr>
              <a:t>INSTRUCCIÓN 12/2020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LiberationSansNarrow" pitchFamily="2"/>
              <a:cs typeface="LiberationSansNarrow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LiberationSansNarrow" pitchFamily="2"/>
                <a:cs typeface="LiberationSansNarrow" pitchFamily="2"/>
              </a:rPr>
              <a:t>INSTRUCCIÓN DE 15 DE JUNIO DE 2020</a:t>
            </a:r>
          </a:p>
          <a:p>
            <a:endParaRPr lang="es-ES" dirty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FC4C1924-AEE0-47C2-B339-75913B2301EB}"/>
              </a:ext>
            </a:extLst>
          </p:cNvPr>
          <p:cNvSpPr txBox="1">
            <a:spLocks/>
          </p:cNvSpPr>
          <p:nvPr/>
        </p:nvSpPr>
        <p:spPr>
          <a:xfrm>
            <a:off x="5889236" y="1085546"/>
            <a:ext cx="5662404" cy="2178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900" dirty="0">
                <a:latin typeface="Britannic Bold" panose="020B0903060703020204" pitchFamily="34" charset="0"/>
              </a:rPr>
              <a:t>Normativa de Referencia en cuanto a la elaboración del Protocolo de Actuación Covid-19</a:t>
            </a:r>
          </a:p>
          <a:p>
            <a:pPr algn="just" hangingPunct="0">
              <a:lnSpc>
                <a:spcPct val="100000"/>
              </a:lnSpc>
              <a:spcBef>
                <a:spcPts val="0"/>
              </a:spcBef>
              <a:buSzPct val="4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dirty="0">
              <a:solidFill>
                <a:srgbClr val="000000"/>
              </a:solidFill>
              <a:latin typeface="Arial" pitchFamily="34"/>
              <a:ea typeface="LiberationSansNarrow" pitchFamily="2"/>
              <a:cs typeface="LiberationSansNarrow" pitchFamily="2"/>
            </a:endParaRPr>
          </a:p>
          <a:p>
            <a:pPr marL="171450" marR="0" lvl="0" indent="-17145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LiberationSansNarrow-Bold" pitchFamily="2"/>
                <a:cs typeface="LiberationSansNarrow-Bold" pitchFamily="2"/>
              </a:rPr>
              <a:t>INSTRUCCIONES de 6 de julio de 2020, de la Viceconsejería de Educación y Deporte ,</a:t>
            </a:r>
            <a:r>
              <a:rPr lang="es-ES" sz="12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Mangal" pitchFamily="2"/>
              </a:rPr>
              <a:t>relativas a la organización de los centros docentes para el curso escolar 2020/2021, motivada  por la crisis sanitaria del COVID-19.</a:t>
            </a:r>
          </a:p>
          <a:p>
            <a:pPr marL="171450" marR="0" lvl="0" indent="-17145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Mangal" pitchFamily="2"/>
              </a:rPr>
              <a:t>MEDIDAS DE PREVENCIÓN, PROTECCIÓN, VIGILENCIA Y PROMOCIÓN DE SALUD, COVID-19. Centros y servicios educativos docentes (No Universitarios) de Andalucía.</a:t>
            </a:r>
          </a:p>
          <a:p>
            <a:pPr marL="171450" marR="0" lvl="0" indent="-17145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Mangal" pitchFamily="2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754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85282A-35F2-48C1-8687-2459D856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62" y="906993"/>
            <a:ext cx="6744641" cy="2829320"/>
          </a:xfrm>
          <a:prstGeom prst="rect">
            <a:avLst/>
          </a:prstGeom>
        </p:spPr>
      </p:pic>
      <p:pic>
        <p:nvPicPr>
          <p:cNvPr id="1026" name="Picture 2" descr="Las reuniones de trabajo: más productividad, menos reuniones - La Oficina  de Proyectos de Informática">
            <a:extLst>
              <a:ext uri="{FF2B5EF4-FFF2-40B4-BE49-F238E27FC236}">
                <a16:creationId xmlns:a16="http://schemas.microsoft.com/office/drawing/2014/main" id="{693CE75A-13DE-4264-9657-327F4EE1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03" y="37363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9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: vertical 3">
            <a:extLst>
              <a:ext uri="{FF2B5EF4-FFF2-40B4-BE49-F238E27FC236}">
                <a16:creationId xmlns:a16="http://schemas.microsoft.com/office/drawing/2014/main" id="{1E682D16-98BD-4BFB-A235-7B71BCC9C452}"/>
              </a:ext>
            </a:extLst>
          </p:cNvPr>
          <p:cNvSpPr/>
          <p:nvPr/>
        </p:nvSpPr>
        <p:spPr>
          <a:xfrm>
            <a:off x="604006" y="234891"/>
            <a:ext cx="9932565" cy="6769915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ENTRADAS Y SALIDAS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Como cada año se ruega a las familias puntualidad y respeto a los horarios marcados para la entrada y salida del alumnado.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Será obligado el uso de mascarillas para la entrada del alumnado al Centro y de los familiares que acompañen a los alumnos hasta las puertas de entrada.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habilitarán más puertas de entrada y salida.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Puerta Principal de acceso para 5º y 6º de Primaria.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Puerta de Junto al Instituto para 3º y 4º de Primaria.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Puerta lateral de la zona del Cementerio para 1º y 2º de Primaria.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Puerta Principal de la zona de Cementerio para Infantil 04 y 05 años.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Puerta contigua a la anterior Infantil 03 años.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caso de hermanos entrarán por la puerta del menor y a partir de 3º de Primaria se podrá solicitar autorización para que salgan por la puerta de Ed. Infantil.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puertas del Centro se abrirán a las 8:50 horas y a las 13: 50 horas.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ENTRADA: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alumnos de 04 años de Infantil y 2º, 4º y 6º de Primaria </a:t>
            </a: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entrarán a las 8:50 horas. 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alumnos de 03 años y 05 años de Infantil y 1º, 3º y 5º de </a:t>
            </a: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Primaria entrarán a las 9:00 horas.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SALIDA: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alumnos de 04 años de Infantil y 2º, 4º y 6º de Primaria </a:t>
            </a: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saldrán a las 13:50 horas. 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alumnos de 03 años y 05 años de Infantil y 1º, 3º y 5º de Primaria </a:t>
            </a: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saldrán a las 14:00 horas.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100" b="1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el patio habrá profesorado que vigilará al alumnado en su desplazamiento por el Centro.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LA ENTRADA Y RECOGIDA DEL ALUMNADO SE SOLICITA QUE DE CADA FAMILIA SOLO VENGA UN ADULTO Y SE EVITEN CORROS Y AGLOMERACIONES. 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"/>
            </a:pPr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MISMO MODO SE SOLICITA QUE LAS FAMILIAS RESPETEN LOS FLUJOS INDICADOS EN EL SUELO DE LOS PATIOS Y LAS DISTINTAS ESTANCIAS DEL CENTRO.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Imagen 6" descr="Einstein vuelve a acertar: el tiempo va más lento para un reloj en  movimiento">
            <a:extLst>
              <a:ext uri="{FF2B5EF4-FFF2-40B4-BE49-F238E27FC236}">
                <a16:creationId xmlns:a16="http://schemas.microsoft.com/office/drawing/2014/main" id="{F31AF5F3-C840-45EE-8605-2B968074A4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047" y="2684476"/>
            <a:ext cx="2066540" cy="214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22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07FA0DBA-98B0-49F8-894F-4F66001C7705}"/>
              </a:ext>
            </a:extLst>
          </p:cNvPr>
          <p:cNvSpPr/>
          <p:nvPr/>
        </p:nvSpPr>
        <p:spPr>
          <a:xfrm rot="21354626">
            <a:off x="664034" y="605244"/>
            <a:ext cx="8349725" cy="44211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 ESCOLAR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600"/>
              <a:buFont typeface="Wingdings" panose="05000000000000000000" pitchFamily="2" charset="2"/>
              <a:buChar char="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familias no deben traer el material escolar al centro, se darán indicaciones por parte del tutor.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Wingdings" panose="05000000000000000000" pitchFamily="2" charset="2"/>
              <a:buChar char="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Utilicen el libro digital del alumnado en casa, las mochilas deben ser ligeras.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Wingdings" panose="05000000000000000000" pitchFamily="2" charset="2"/>
              <a:buChar char="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la mochila tendrán que traer una bolsa de tela lavable a más de 60º, donde se dispondrá el desayuno del alumno, una mascarilla de repuesto y agua debidamente identificada.</a:t>
            </a:r>
          </a:p>
        </p:txBody>
      </p:sp>
      <p:pic>
        <p:nvPicPr>
          <p:cNvPr id="9" name="Imagen 8" descr="La compraventa de libros de texto permite a muchas familias ahorrar hasta  100 euros">
            <a:extLst>
              <a:ext uri="{FF2B5EF4-FFF2-40B4-BE49-F238E27FC236}">
                <a16:creationId xmlns:a16="http://schemas.microsoft.com/office/drawing/2014/main" id="{F8C251F5-308A-485A-8980-895F1BC87C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2" y="3124594"/>
            <a:ext cx="3574982" cy="233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84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77F77A8F-D40E-429C-BEC4-47976AF399CE}"/>
              </a:ext>
            </a:extLst>
          </p:cNvPr>
          <p:cNvSpPr/>
          <p:nvPr/>
        </p:nvSpPr>
        <p:spPr>
          <a:xfrm rot="21370808">
            <a:off x="1541169" y="1284131"/>
            <a:ext cx="7784558" cy="437415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CLASE</a:t>
            </a: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600"/>
              <a:buFont typeface="Wingdings" panose="05000000000000000000" pitchFamily="2" charset="2"/>
              <a:buChar char="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establecerán grupos estables de alumnado.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Wingdings" panose="05000000000000000000" pitchFamily="2" charset="2"/>
              <a:buChar char="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Uso de mascarilla dependiendo de la edad y las distancias.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Wingdings" panose="05000000000000000000" pitchFamily="2" charset="2"/>
              <a:buChar char="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Será obligatorio, en cualquier caso, el uso de mascarilla en los desplazamientos del alumnado por el centro hasta su aula.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Wingdings" panose="05000000000000000000" pitchFamily="2" charset="2"/>
              <a:buChar char="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Cada alumno trabajará con su propio material, no se podrá prestar ningún tipo de material.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Wingdings" panose="05000000000000000000" pitchFamily="2" charset="2"/>
              <a:buChar char=""/>
            </a:pPr>
            <a:r>
              <a: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Evitaremos llevarnos los libros a casa. Se recomienda trabajar con el libro digital.</a:t>
            </a:r>
          </a:p>
        </p:txBody>
      </p:sp>
      <p:pic>
        <p:nvPicPr>
          <p:cNvPr id="7" name="Imagen 6" descr="Presentacion diseño sobre lápices de colores">
            <a:extLst>
              <a:ext uri="{FF2B5EF4-FFF2-40B4-BE49-F238E27FC236}">
                <a16:creationId xmlns:a16="http://schemas.microsoft.com/office/drawing/2014/main" id="{ECB5D629-CCB6-4AA9-8AD6-E67031DC9A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842">
            <a:off x="8538729" y="3776250"/>
            <a:ext cx="3156748" cy="1818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16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7260ECC5-AE70-450F-9975-96B011322DD6}"/>
              </a:ext>
            </a:extLst>
          </p:cNvPr>
          <p:cNvSpPr/>
          <p:nvPr/>
        </p:nvSpPr>
        <p:spPr>
          <a:xfrm>
            <a:off x="5142451" y="276794"/>
            <a:ext cx="5668861" cy="6409232"/>
          </a:xfrm>
          <a:prstGeom prst="wedgeRectCallout">
            <a:avLst>
              <a:gd name="adj1" fmla="val -109414"/>
              <a:gd name="adj2" fmla="val 126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IMPORTANTES CAMBIOS PARA EL CURSO 2020/21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Uso obligatorio de mascarilla por el alumnado en el Centro (además deberán llevar en la mochila una de repuesto).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familias no podrán entrar al Centro para acompañar al alumnado en la entrada y salida del mismo.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familias SOLO podrán acceder al Centro en los siguientes casos: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caso de que lo requiera el tutor o cualquier miembro de la Comunidad Educativa.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la gestión administrativa bajo cita previa.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reuniones bajo cita previa.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priorizarán las comunicaciones telemáticas con el profesorado y con el Centro.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horario de secretaria de atención directa al público será de </a:t>
            </a:r>
            <a:r>
              <a:rPr lang="es-ES" sz="12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9:30 a 11:30</a:t>
            </a: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Siempre bajo cita previa</a:t>
            </a: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 partir de esa hora se atenderá a través de teléfono o correo electrónico.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se podrá venir al Centro con síntomas compatibles con Covid-19 (en especial más de 37,5º de temperatura)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Cada alumno vendrá previsto de una botella de agua. No se podrán rellenar en el centro, ni en grifos ni en las fuentes.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deberán extremar las medidas de higiene.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le facilitará al profesorado una dirección de correo electrónico donde se pueda contactar con las familias en caso de actividad telemática.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actualización de teléfonos de contacto será necesaria.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realizarán los desplazamientos exclusivamente necesarios en el Centro por parte del alumnado.</a:t>
            </a:r>
          </a:p>
          <a:p>
            <a:pPr marL="342900" lvl="0" indent="-342900" algn="just">
              <a:lnSpc>
                <a:spcPct val="107000"/>
              </a:lnSpc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evitará la relación entre los alumnos de distintos grupos y en especialmente en el caso de que el alumnado pertenezca a distintos grupos burbuja.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Wingdings 2" panose="05020102010507070707" pitchFamily="18" charset="2"/>
              <a:buChar char=""/>
            </a:pPr>
            <a:r>
              <a: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Evitaremos, en la medida de lo posible, acudir a las reuniones con los alumnos.</a:t>
            </a:r>
          </a:p>
        </p:txBody>
      </p:sp>
      <p:pic>
        <p:nvPicPr>
          <p:cNvPr id="7" name="Imagen 6" descr="BOMBILLA CARBO.DECO-40 230V/40W.E27">
            <a:extLst>
              <a:ext uri="{FF2B5EF4-FFF2-40B4-BE49-F238E27FC236}">
                <a16:creationId xmlns:a16="http://schemas.microsoft.com/office/drawing/2014/main" id="{A6B1228C-B805-46D9-8925-301CBEF527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9" y="1375838"/>
            <a:ext cx="2106992" cy="2432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34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CE2FAC-EBFB-4514-858A-30B7849EF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64147"/>
              </p:ext>
            </p:extLst>
          </p:nvPr>
        </p:nvGraphicFramePr>
        <p:xfrm>
          <a:off x="2757011" y="2355691"/>
          <a:ext cx="6349365" cy="347472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887855">
                  <a:extLst>
                    <a:ext uri="{9D8B030D-6E8A-4147-A177-3AD203B41FA5}">
                      <a16:colId xmlns:a16="http://schemas.microsoft.com/office/drawing/2014/main" val="2752207484"/>
                    </a:ext>
                  </a:extLst>
                </a:gridCol>
                <a:gridCol w="2345055">
                  <a:extLst>
                    <a:ext uri="{9D8B030D-6E8A-4147-A177-3AD203B41FA5}">
                      <a16:colId xmlns:a16="http://schemas.microsoft.com/office/drawing/2014/main" val="4073850817"/>
                    </a:ext>
                  </a:extLst>
                </a:gridCol>
                <a:gridCol w="2116455">
                  <a:extLst>
                    <a:ext uri="{9D8B030D-6E8A-4147-A177-3AD203B41FA5}">
                      <a16:colId xmlns:a16="http://schemas.microsoft.com/office/drawing/2014/main" val="2163019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NOMINACIÓN DEL GRUPO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ESPACIO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CURSOS IMPLICADOS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37809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Edificio Elvira Lindo (Zona Educación Infantil)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7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INF 1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Pasillo Principal zona Interior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05-C y 04-B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69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INF 2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Pasillo Principal zona Exterior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04-A y 04-C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123782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Edificio Elvira Lindo (Zona Educación Primaria)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5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PRI 1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Pasillo planta -1 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1º A, 1º B, 1º C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64095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Edificio María Zambrano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93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INF 3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Ala derecha del Edificio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03-A y 05-A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92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INF 4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Ala izquierda del Edificio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03-B y 05-B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5967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Edificio María Rosa Gálvez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52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PRI 2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Planta 1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3º A, 3º B, 3º C y 2ºA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42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PRI 3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Planta 0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2ºB Y 2ºC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26827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Edificio Helvia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099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PRI 4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Planta 1 ala derecha del Edificio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4º A y 4º C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185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PRI 5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Planta 1 ala izquierda del Edificio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4º C, 5º A, 5º B y 5º C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290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PRI 6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effectLst/>
                        </a:rPr>
                        <a:t>Planta 0 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effectLst/>
                        </a:rPr>
                        <a:t>6º A, 6º B, 6º C y 6º D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944987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150EFBFF-6D64-4DAE-81D0-3CE9F1C6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GRUPOS ESTRABLES DE CONVIVENCIA </a:t>
            </a:r>
            <a:br>
              <a:rPr lang="es-ES" dirty="0"/>
            </a:br>
            <a:r>
              <a:rPr lang="es-ES" dirty="0"/>
              <a:t>DEL CEIP MIGUEL HERNÁNDEZ</a:t>
            </a:r>
          </a:p>
        </p:txBody>
      </p:sp>
    </p:spTree>
    <p:extLst>
      <p:ext uri="{BB962C8B-B14F-4D97-AF65-F5344CB8AC3E}">
        <p14:creationId xmlns:p14="http://schemas.microsoft.com/office/powerpoint/2010/main" val="245805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4FC941-82D9-4F56-848F-83C24552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DENTRO DEL AULA…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82943-5965-4471-9018-FC405BE4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★ Dentro del aula, el alumnado podrá quitarse la mascarilla, debiendo guardarla adecuadamente (bolsa de plástico, tela, caja…). Aún así el uso de mascarilla dentro de su aula será muy recomendable. </a:t>
            </a:r>
          </a:p>
          <a:p>
            <a:pPr marL="0" indent="0">
              <a:buNone/>
            </a:pPr>
            <a:r>
              <a:rPr lang="es-ES" dirty="0"/>
              <a:t>★ Los pupitres podrán distribuirse de la manera que se estime más conveniente por el profesorado dentro del grupo de convivencia.</a:t>
            </a:r>
          </a:p>
          <a:p>
            <a:pPr marL="0" indent="0">
              <a:buNone/>
            </a:pPr>
            <a:r>
              <a:rPr lang="es-ES" dirty="0"/>
              <a:t> ★ Los grupos de convivencia tendrán dinámicas paralelas pero independientes, por ejemplo, en distintas zonas u horarios de recreo. </a:t>
            </a:r>
          </a:p>
          <a:p>
            <a:pPr marL="0" indent="0">
              <a:buNone/>
            </a:pPr>
            <a:r>
              <a:rPr lang="es-ES" dirty="0"/>
              <a:t>★ El material personal del alumnado (libros, libretas,...) se colocará de forma independiente.</a:t>
            </a:r>
          </a:p>
          <a:p>
            <a:pPr marL="0" indent="0">
              <a:buNone/>
            </a:pPr>
            <a:r>
              <a:rPr lang="es-ES" dirty="0"/>
              <a:t>★ Cada aula dispondrá de jabón, papel desechable, hidrogel y desinfectante de superficies a cargo del profesorado.</a:t>
            </a:r>
          </a:p>
        </p:txBody>
      </p:sp>
    </p:spTree>
    <p:extLst>
      <p:ext uri="{BB962C8B-B14F-4D97-AF65-F5344CB8AC3E}">
        <p14:creationId xmlns:p14="http://schemas.microsoft.com/office/powerpoint/2010/main" val="63826389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í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</TotalTime>
  <Words>1489</Words>
  <Application>Microsoft Office PowerPoint</Application>
  <PresentationFormat>Panorámica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Britannic Bold</vt:lpstr>
      <vt:lpstr>Calibri</vt:lpstr>
      <vt:lpstr>Century Gothic</vt:lpstr>
      <vt:lpstr>Forte</vt:lpstr>
      <vt:lpstr>Jokerman</vt:lpstr>
      <vt:lpstr>StarSymbol</vt:lpstr>
      <vt:lpstr>Wingdings</vt:lpstr>
      <vt:lpstr>Wingdings 2</vt:lpstr>
      <vt:lpstr>Galería</vt:lpstr>
      <vt:lpstr>PROTOCOLO COVID-19  CURSO 20/21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GRUPOS ESTRABLES DE CONVIVENCIA  DEL CEIP MIGUEL HERNÁNDEZ</vt:lpstr>
      <vt:lpstr>DENTRO DEL AULA…</vt:lpstr>
      <vt:lpstr>EN CASO DE SÍNTOMAS COVID19 EN EL CENTRO…</vt:lpstr>
      <vt:lpstr>SI SU HIJO/A DA POSITIVO EN COVID19…</vt:lpstr>
      <vt:lpstr>COMEDOR/AULA MATINAL/EXTRAESCOLARES</vt:lpstr>
      <vt:lpstr>Que nuestros sueños sean más grandes que nuestros miedos.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PROTOCOLO COVID-19  CURSO 20/21</dc:title>
  <dc:creator>Rosa María Benítez Ruiz</dc:creator>
  <cp:lastModifiedBy>Rosa María Benítez Ruiz</cp:lastModifiedBy>
  <cp:revision>7</cp:revision>
  <dcterms:created xsi:type="dcterms:W3CDTF">2020-09-03T16:35:18Z</dcterms:created>
  <dcterms:modified xsi:type="dcterms:W3CDTF">2020-09-03T17:37:58Z</dcterms:modified>
</cp:coreProperties>
</file>