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.xml"/>
  <Override ContentType="application/vnd.openxmlformats-officedocument.custom-properties+xml" PartName="/docProps/custom.xml"/>
  <Override ContentType="application/vnd.openxmlformats-officedocument.presentationml.slideLayout+xml" PartName="/ppt/slideLayouts/slideLayout1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custom-properties" Target="docProps/custom.xml"/><Relationship Id="rId2" Type="http://schemas.openxmlformats.org/package/2006/relationships/metadata/core-properties" Target="docProps/core.xml"/><Relationship Id="rId3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</p:sldIdLst>
  <p:sldSz cy="9144000" cx="6858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880">
          <p15:clr>
            <a:srgbClr val="000000"/>
          </p15:clr>
        </p15:guide>
        <p15:guide id="2" pos="2160">
          <p15:clr>
            <a:srgbClr val="000000"/>
          </p15:clr>
        </p15:guide>
      </p15:sldGuideLst>
    </p:ext>
    <p:ext uri="GoogleSlidesCustomDataVersion2">
      <go:slidesCustomData xmlns:go="http://customooxmlschemas.google.com/" r:id="rId8" roundtripDataSignature="AMtx7mhaF7v0s81VeboQJQxDY5Aw/noOX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880" orient="horz"/>
        <p:guide pos="216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customschemas.google.com/relationships/presentationmetadata" Target="meta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" name="Google Shape;17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g3b077788082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" name="Google Shape;30;g3b077788082_0_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text on left, two objects on right" type="txAndTwoObj">
  <p:cSld name="TEXT_AND_TWO_OBJECTS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4"/>
          <p:cNvSpPr txBox="1"/>
          <p:nvPr>
            <p:ph idx="10" type="dt"/>
          </p:nvPr>
        </p:nvSpPr>
        <p:spPr>
          <a:xfrm>
            <a:off x="342900" y="8326437"/>
            <a:ext cx="1600200" cy="63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4"/>
          <p:cNvSpPr txBox="1"/>
          <p:nvPr>
            <p:ph idx="11" type="ftr"/>
          </p:nvPr>
        </p:nvSpPr>
        <p:spPr>
          <a:xfrm>
            <a:off x="2343150" y="8326437"/>
            <a:ext cx="2171700" cy="63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4"/>
          <p:cNvSpPr txBox="1"/>
          <p:nvPr>
            <p:ph idx="12" type="sldNum"/>
          </p:nvPr>
        </p:nvSpPr>
        <p:spPr>
          <a:xfrm>
            <a:off x="4914900" y="8326437"/>
            <a:ext cx="1600200" cy="63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3"/>
          <p:cNvSpPr txBox="1"/>
          <p:nvPr>
            <p:ph type="title"/>
          </p:nvPr>
        </p:nvSpPr>
        <p:spPr>
          <a:xfrm>
            <a:off x="342900" y="366712"/>
            <a:ext cx="6172200" cy="152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3"/>
          <p:cNvSpPr txBox="1"/>
          <p:nvPr>
            <p:ph idx="1" type="body"/>
          </p:nvPr>
        </p:nvSpPr>
        <p:spPr>
          <a:xfrm>
            <a:off x="342900" y="2133600"/>
            <a:ext cx="6172200" cy="60340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06400" lvl="1" marL="9144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81000" lvl="2" marL="13716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56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556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p3"/>
          <p:cNvSpPr txBox="1"/>
          <p:nvPr>
            <p:ph idx="10" type="dt"/>
          </p:nvPr>
        </p:nvSpPr>
        <p:spPr>
          <a:xfrm>
            <a:off x="342900" y="8326437"/>
            <a:ext cx="1600200" cy="63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" name="Google Shape;9;p3"/>
          <p:cNvSpPr txBox="1"/>
          <p:nvPr>
            <p:ph idx="11" type="ftr"/>
          </p:nvPr>
        </p:nvSpPr>
        <p:spPr>
          <a:xfrm>
            <a:off x="2343150" y="8326437"/>
            <a:ext cx="2171700" cy="63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" name="Google Shape;10;p3"/>
          <p:cNvSpPr txBox="1"/>
          <p:nvPr>
            <p:ph idx="12" type="sldNum"/>
          </p:nvPr>
        </p:nvSpPr>
        <p:spPr>
          <a:xfrm>
            <a:off x="4914900" y="8326437"/>
            <a:ext cx="1600200" cy="63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7.png"/><Relationship Id="rId4" Type="http://schemas.openxmlformats.org/officeDocument/2006/relationships/image" Target="../media/image2.jpg"/><Relationship Id="rId5" Type="http://schemas.openxmlformats.org/officeDocument/2006/relationships/image" Target="../media/image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png"/><Relationship Id="rId4" Type="http://schemas.openxmlformats.org/officeDocument/2006/relationships/image" Target="../media/image5.png"/><Relationship Id="rId5" Type="http://schemas.openxmlformats.org/officeDocument/2006/relationships/image" Target="../media/image4.png"/><Relationship Id="rId6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1"/>
          <p:cNvSpPr txBox="1"/>
          <p:nvPr/>
        </p:nvSpPr>
        <p:spPr>
          <a:xfrm>
            <a:off x="-7789433" y="8372881"/>
            <a:ext cx="6858000" cy="67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chemeClr val="dk1"/>
              </a:solidFill>
            </a:endParaRPr>
          </a:p>
        </p:txBody>
      </p:sp>
      <p:sp>
        <p:nvSpPr>
          <p:cNvPr id="20" name="Google Shape;20;p1"/>
          <p:cNvSpPr txBox="1"/>
          <p:nvPr/>
        </p:nvSpPr>
        <p:spPr>
          <a:xfrm>
            <a:off x="0" y="4171950"/>
            <a:ext cx="6858000" cy="67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chemeClr val="dk1"/>
              </a:solidFill>
            </a:endParaRPr>
          </a:p>
        </p:txBody>
      </p:sp>
      <p:sp>
        <p:nvSpPr>
          <p:cNvPr id="21" name="Google Shape;21;p1"/>
          <p:cNvSpPr txBox="1"/>
          <p:nvPr/>
        </p:nvSpPr>
        <p:spPr>
          <a:xfrm>
            <a:off x="0" y="0"/>
            <a:ext cx="68580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</a:rPr>
              <a:t>       </a:t>
            </a:r>
            <a:r>
              <a:rPr b="1" lang="en-US" sz="2400">
                <a:solidFill>
                  <a:srgbClr val="FF0000"/>
                </a:solidFill>
              </a:rPr>
              <a:t>   UN</a:t>
            </a:r>
            <a:r>
              <a:rPr b="1" lang="en-US" sz="3200">
                <a:solidFill>
                  <a:srgbClr val="FF0000"/>
                </a:solidFill>
              </a:rPr>
              <a:t> </a:t>
            </a:r>
            <a:r>
              <a:rPr b="1" lang="en-US" sz="2400">
                <a:solidFill>
                  <a:srgbClr val="FF0000"/>
                </a:solidFill>
              </a:rPr>
              <a:t>CALENDARIO</a:t>
            </a:r>
            <a:r>
              <a:rPr b="1" lang="en-US" sz="3200">
                <a:solidFill>
                  <a:srgbClr val="FF0000"/>
                </a:solidFill>
              </a:rPr>
              <a:t> </a:t>
            </a:r>
            <a:r>
              <a:rPr b="1" lang="en-US" sz="2400">
                <a:solidFill>
                  <a:srgbClr val="FF0000"/>
                </a:solidFill>
              </a:rPr>
              <a:t>MUY</a:t>
            </a:r>
            <a:r>
              <a:rPr b="1" lang="en-US" sz="3200">
                <a:solidFill>
                  <a:srgbClr val="FF0000"/>
                </a:solidFill>
              </a:rPr>
              <a:t> </a:t>
            </a:r>
            <a:r>
              <a:rPr b="1" lang="en-US" sz="2400">
                <a:solidFill>
                  <a:srgbClr val="FF0000"/>
                </a:solidFill>
              </a:rPr>
              <a:t>ESPECIAL</a:t>
            </a:r>
            <a:endParaRPr b="1" sz="2400">
              <a:solidFill>
                <a:srgbClr val="FF0000"/>
              </a:solidFill>
            </a:endParaRPr>
          </a:p>
        </p:txBody>
      </p:sp>
      <p:sp>
        <p:nvSpPr>
          <p:cNvPr id="22" name="Google Shape;22;p1"/>
          <p:cNvSpPr txBox="1"/>
          <p:nvPr/>
        </p:nvSpPr>
        <p:spPr>
          <a:xfrm>
            <a:off x="0" y="551100"/>
            <a:ext cx="6858000" cy="569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>
                <a:solidFill>
                  <a:schemeClr val="dk1"/>
                </a:solidFill>
              </a:rPr>
              <a:t>El primer trimestre ha llegado a nuestra clase una mascota diferente, se llama </a:t>
            </a:r>
            <a:r>
              <a:rPr b="1" lang="en-US" sz="1900">
                <a:solidFill>
                  <a:srgbClr val="00FF00"/>
                </a:solidFill>
              </a:rPr>
              <a:t>TINA</a:t>
            </a:r>
            <a:r>
              <a:rPr lang="en-US" sz="1900">
                <a:solidFill>
                  <a:schemeClr val="dk1"/>
                </a:solidFill>
              </a:rPr>
              <a:t> y tiene unos dientes muy afilados y cara de pocos amigos, pero solo es su apariencia.</a:t>
            </a:r>
            <a:endParaRPr sz="19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>
                <a:solidFill>
                  <a:schemeClr val="dk1"/>
                </a:solidFill>
              </a:rPr>
              <a:t>Aunque al principio echábamos mucho de menos al </a:t>
            </a:r>
            <a:r>
              <a:rPr b="1" lang="en-US" sz="1900">
                <a:solidFill>
                  <a:schemeClr val="dk1"/>
                </a:solidFill>
              </a:rPr>
              <a:t>Pollo Pepe</a:t>
            </a:r>
            <a:r>
              <a:rPr lang="en-US" sz="1900">
                <a:solidFill>
                  <a:schemeClr val="dk1"/>
                </a:solidFill>
              </a:rPr>
              <a:t>, Tina se ha ido ganando nuestro cariño, sobre todo porque cada mañana nos ha dejado alguna sorpresa en clase, hasta se ha traído a su bebé, </a:t>
            </a:r>
            <a:r>
              <a:rPr b="1" lang="en-US" sz="1900">
                <a:solidFill>
                  <a:srgbClr val="00FF00"/>
                </a:solidFill>
              </a:rPr>
              <a:t>MINITINA</a:t>
            </a:r>
            <a:r>
              <a:rPr lang="en-US" sz="1900">
                <a:solidFill>
                  <a:schemeClr val="dk1"/>
                </a:solidFill>
              </a:rPr>
              <a:t>.</a:t>
            </a:r>
            <a:endParaRPr sz="19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</a:endParaRPr>
          </a:p>
        </p:txBody>
      </p:sp>
      <p:sp>
        <p:nvSpPr>
          <p:cNvPr id="23" name="Google Shape;23;p1"/>
          <p:cNvSpPr txBox="1"/>
          <p:nvPr/>
        </p:nvSpPr>
        <p:spPr>
          <a:xfrm>
            <a:off x="9002225" y="3189775"/>
            <a:ext cx="68994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rgbClr val="FF0000"/>
              </a:solidFill>
            </a:endParaRPr>
          </a:p>
        </p:txBody>
      </p:sp>
      <p:sp>
        <p:nvSpPr>
          <p:cNvPr id="24" name="Google Shape;24;p1"/>
          <p:cNvSpPr txBox="1"/>
          <p:nvPr/>
        </p:nvSpPr>
        <p:spPr>
          <a:xfrm>
            <a:off x="9876475" y="4961850"/>
            <a:ext cx="68994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chemeClr val="dk1"/>
              </a:solidFill>
            </a:endParaRPr>
          </a:p>
        </p:txBody>
      </p:sp>
      <p:pic>
        <p:nvPicPr>
          <p:cNvPr id="25" name="Google Shape;25;p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81062" y="1640122"/>
            <a:ext cx="1263901" cy="2735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26;p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11423" y="5889575"/>
            <a:ext cx="4211474" cy="31585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27;p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3852666" y="1485894"/>
            <a:ext cx="2085574" cy="30438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g3b077788082_0_7"/>
          <p:cNvSpPr txBox="1"/>
          <p:nvPr/>
        </p:nvSpPr>
        <p:spPr>
          <a:xfrm>
            <a:off x="-7789433" y="8372881"/>
            <a:ext cx="68580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chemeClr val="dk1"/>
              </a:solidFill>
            </a:endParaRPr>
          </a:p>
        </p:txBody>
      </p:sp>
      <p:sp>
        <p:nvSpPr>
          <p:cNvPr id="33" name="Google Shape;33;g3b077788082_0_7"/>
          <p:cNvSpPr txBox="1"/>
          <p:nvPr/>
        </p:nvSpPr>
        <p:spPr>
          <a:xfrm>
            <a:off x="0" y="4171950"/>
            <a:ext cx="68580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chemeClr val="dk1"/>
              </a:solidFill>
            </a:endParaRPr>
          </a:p>
        </p:txBody>
      </p:sp>
      <p:sp>
        <p:nvSpPr>
          <p:cNvPr id="34" name="Google Shape;34;g3b077788082_0_7"/>
          <p:cNvSpPr txBox="1"/>
          <p:nvPr/>
        </p:nvSpPr>
        <p:spPr>
          <a:xfrm>
            <a:off x="0" y="146275"/>
            <a:ext cx="6858000" cy="915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>
                <a:solidFill>
                  <a:schemeClr val="dk1"/>
                </a:solidFill>
              </a:rPr>
              <a:t>La cuestión es que para navidad nos ha traído un </a:t>
            </a:r>
            <a:r>
              <a:rPr b="1" lang="en-US" sz="1900">
                <a:solidFill>
                  <a:srgbClr val="9900FF"/>
                </a:solidFill>
              </a:rPr>
              <a:t>CALENDARIO</a:t>
            </a:r>
            <a:r>
              <a:rPr lang="en-US" sz="1900">
                <a:solidFill>
                  <a:schemeClr val="dk1"/>
                </a:solidFill>
              </a:rPr>
              <a:t> de adviento un tanto especial ya que tenía forma de árbol navideño, de modo que cada día el responsable o la responsable que le ha  tocado, ha elegido el</a:t>
            </a:r>
            <a:r>
              <a:rPr b="1" lang="en-US" sz="1900">
                <a:solidFill>
                  <a:srgbClr val="0000FF"/>
                </a:solidFill>
              </a:rPr>
              <a:t> </a:t>
            </a:r>
            <a:r>
              <a:rPr b="1" lang="en-US" sz="1900" u="sng">
                <a:solidFill>
                  <a:srgbClr val="0000FF"/>
                </a:solidFill>
              </a:rPr>
              <a:t>NÚMERO</a:t>
            </a:r>
            <a:r>
              <a:rPr lang="en-US" sz="1900">
                <a:solidFill>
                  <a:schemeClr val="dk1"/>
                </a:solidFill>
              </a:rPr>
              <a:t> del calendario que correspondía, una</a:t>
            </a:r>
            <a:r>
              <a:rPr lang="en-US" sz="1900" u="sng">
                <a:solidFill>
                  <a:schemeClr val="dk1"/>
                </a:solidFill>
              </a:rPr>
              <a:t> </a:t>
            </a:r>
            <a:r>
              <a:rPr b="1" lang="en-US" sz="1900" u="sng">
                <a:solidFill>
                  <a:srgbClr val="FF00FF"/>
                </a:solidFill>
              </a:rPr>
              <a:t>FIGURA</a:t>
            </a:r>
            <a:r>
              <a:rPr lang="en-US" sz="1900">
                <a:solidFill>
                  <a:schemeClr val="dk1"/>
                </a:solidFill>
              </a:rPr>
              <a:t> para decorar el árbol y un </a:t>
            </a:r>
            <a:r>
              <a:rPr b="1" lang="en-US" sz="1900">
                <a:solidFill>
                  <a:srgbClr val="FF9900"/>
                </a:solidFill>
              </a:rPr>
              <a:t>MINICUENTO</a:t>
            </a:r>
            <a:r>
              <a:rPr lang="en-US" sz="1900">
                <a:solidFill>
                  <a:schemeClr val="dk1"/>
                </a:solidFill>
              </a:rPr>
              <a:t> para leer en clase y por supuesto se comió el</a:t>
            </a:r>
            <a:r>
              <a:rPr lang="en-US" sz="1900" u="sng">
                <a:solidFill>
                  <a:schemeClr val="dk1"/>
                </a:solidFill>
              </a:rPr>
              <a:t> </a:t>
            </a:r>
            <a:r>
              <a:rPr b="1" lang="en-US" sz="1900" u="sng">
                <a:solidFill>
                  <a:srgbClr val="7F6000"/>
                </a:solidFill>
              </a:rPr>
              <a:t>CHOCOLATE</a:t>
            </a:r>
            <a:r>
              <a:rPr lang="en-US" sz="1900">
                <a:solidFill>
                  <a:schemeClr val="dk1"/>
                </a:solidFill>
              </a:rPr>
              <a:t> escondido detrás de la ventanita.</a:t>
            </a:r>
            <a:endParaRPr sz="19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>
                <a:solidFill>
                  <a:schemeClr val="dk1"/>
                </a:solidFill>
              </a:rPr>
              <a:t>De este modo, entre cuentos, adornos, números y mascotas hemos ido viendo acercarse la NAVIDAD.</a:t>
            </a:r>
            <a:endParaRPr sz="19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>
                <a:solidFill>
                  <a:schemeClr val="dk1"/>
                </a:solidFill>
              </a:rPr>
              <a:t>               </a:t>
            </a:r>
            <a:r>
              <a:rPr b="1" lang="en-US" sz="1900">
                <a:solidFill>
                  <a:srgbClr val="CC0000"/>
                </a:solidFill>
              </a:rPr>
              <a:t>LA CLASE DE 4 Y 5 AÑOS ESPERAMOS </a:t>
            </a:r>
            <a:endParaRPr b="1" sz="1900">
              <a:solidFill>
                <a:srgbClr val="CC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900">
                <a:solidFill>
                  <a:srgbClr val="CC0000"/>
                </a:solidFill>
              </a:rPr>
              <a:t>            QUE HAYÁIS TENIDO UNAS FELICES FIESTAS.</a:t>
            </a:r>
            <a:endParaRPr b="1" sz="1900">
              <a:solidFill>
                <a:srgbClr val="CC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900">
                <a:solidFill>
                  <a:srgbClr val="CC0000"/>
                </a:solidFill>
              </a:rPr>
              <a:t>          </a:t>
            </a:r>
            <a:endParaRPr b="1" sz="1900">
              <a:solidFill>
                <a:srgbClr val="CC0000"/>
              </a:solidFill>
            </a:endParaRPr>
          </a:p>
        </p:txBody>
      </p:sp>
      <p:pic>
        <p:nvPicPr>
          <p:cNvPr id="35" name="Google Shape;35;g3b077788082_0_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98001" y="3704750"/>
            <a:ext cx="1306975" cy="3069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36;g3b077788082_0_7"/>
          <p:cNvPicPr preferRelativeResize="0"/>
          <p:nvPr/>
        </p:nvPicPr>
        <p:blipFill rotWithShape="1">
          <a:blip r:embed="rId4">
            <a:alphaModFix/>
          </a:blip>
          <a:srcRect b="13677" l="0" r="0" t="12586"/>
          <a:stretch/>
        </p:blipFill>
        <p:spPr>
          <a:xfrm>
            <a:off x="2019404" y="4754526"/>
            <a:ext cx="1841075" cy="2937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37;g3b077788082_0_7"/>
          <p:cNvPicPr preferRelativeResize="0"/>
          <p:nvPr/>
        </p:nvPicPr>
        <p:blipFill rotWithShape="1">
          <a:blip r:embed="rId5">
            <a:alphaModFix/>
          </a:blip>
          <a:srcRect b="11213" l="0" r="0" t="18130"/>
          <a:stretch/>
        </p:blipFill>
        <p:spPr>
          <a:xfrm>
            <a:off x="3378600" y="2793922"/>
            <a:ext cx="2019401" cy="2425678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38;g3b077788082_0_7"/>
          <p:cNvPicPr preferRelativeResize="0"/>
          <p:nvPr/>
        </p:nvPicPr>
        <p:blipFill rotWithShape="1">
          <a:blip r:embed="rId6">
            <a:alphaModFix/>
          </a:blip>
          <a:srcRect b="12525" l="0" r="0" t="18726"/>
          <a:stretch/>
        </p:blipFill>
        <p:spPr>
          <a:xfrm>
            <a:off x="94525" y="3008137"/>
            <a:ext cx="2019401" cy="30047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Diseño predeterminado">
  <a:themeElements>
    <a:clrScheme name="Diseño predeterminado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BBE0E3"/>
      </a:accent4>
      <a:accent5>
        <a:srgbClr val="333399"/>
      </a:accent5>
      <a:accent6>
        <a:srgbClr val="FFFFFF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1601-01-01T00:00:00Z</dcterms:created>
  <dc:creator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