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9" r:id="rId4"/>
    <p:sldId id="260" r:id="rId5"/>
    <p:sldId id="261" r:id="rId6"/>
    <p:sldId id="262" r:id="rId7"/>
    <p:sldId id="258" r:id="rId8"/>
    <p:sldId id="263" r:id="rId9"/>
    <p:sldId id="264" r:id="rId10"/>
    <p:sldId id="268" r:id="rId11"/>
    <p:sldId id="269" r:id="rId12"/>
    <p:sldId id="273" r:id="rId13"/>
    <p:sldId id="266" r:id="rId14"/>
    <p:sldId id="267" r:id="rId15"/>
    <p:sldId id="270" r:id="rId16"/>
    <p:sldId id="271" r:id="rId17"/>
    <p:sldId id="272" r:id="rId18"/>
    <p:sldId id="283" r:id="rId19"/>
    <p:sldId id="282" r:id="rId20"/>
    <p:sldId id="274" r:id="rId21"/>
    <p:sldId id="265" r:id="rId22"/>
    <p:sldId id="275" r:id="rId23"/>
    <p:sldId id="276" r:id="rId24"/>
    <p:sldId id="277" r:id="rId25"/>
    <p:sldId id="278" r:id="rId26"/>
    <p:sldId id="279" r:id="rId27"/>
    <p:sldId id="280" r:id="rId28"/>
    <p:sldId id="281" r:id="rId29"/>
    <p:sldId id="284" r:id="rId30"/>
    <p:sldId id="287" r:id="rId31"/>
    <p:sldId id="286" r:id="rId3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4660"/>
  </p:normalViewPr>
  <p:slideViewPr>
    <p:cSldViewPr snapToGrid="0">
      <p:cViewPr varScale="1">
        <p:scale>
          <a:sx n="45" d="100"/>
          <a:sy n="45" d="100"/>
        </p:scale>
        <p:origin x="-82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09E79-03EA-489F-B497-B7BD2739C258}" type="datetimeFigureOut">
              <a:rPr lang="es-ES" smtClean="0"/>
              <a:pPr/>
              <a:t>17/03/2018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E10C3A-D1EE-453A-95A6-6C3294D3CC3A}" type="slidenum">
              <a:rPr lang="es-ES" smtClean="0"/>
              <a:pPr/>
              <a:t>‹Nº›</a:t>
            </a:fld>
            <a:endParaRPr lang="es-ES"/>
          </a:p>
        </p:txBody>
      </p:sp>
    </p:spTree>
    <p:extLst>
      <p:ext uri="{BB962C8B-B14F-4D97-AF65-F5344CB8AC3E}">
        <p14:creationId xmlns="" xmlns:p14="http://schemas.microsoft.com/office/powerpoint/2010/main" val="974257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Un conjunto de programas de hábitos de vida saludable de educación infantil, primaria y secundaria han formado parte de los programas educativos en los últimos años. </a:t>
            </a:r>
          </a:p>
          <a:p>
            <a:r>
              <a:rPr lang="es-ES" dirty="0" smtClean="0"/>
              <a:t>la Consejería de Educación, la Consejería de Salud, la Consejería de Igualdad y Políticas Sociales y la Consejería de Agricultura, Pesca y Desarrollo Rural han hecho un esfuerzo en actualizar y renovar los Programas de Hábitos de Vida Saludable realizando esta propuesta integradora para el curso escolar </a:t>
            </a:r>
            <a:endParaRPr lang="es-ES" dirty="0"/>
          </a:p>
        </p:txBody>
      </p:sp>
      <p:sp>
        <p:nvSpPr>
          <p:cNvPr id="4" name="Marcador de número de diapositiva 3"/>
          <p:cNvSpPr>
            <a:spLocks noGrp="1"/>
          </p:cNvSpPr>
          <p:nvPr>
            <p:ph type="sldNum" sz="quarter" idx="10"/>
          </p:nvPr>
        </p:nvSpPr>
        <p:spPr/>
        <p:txBody>
          <a:bodyPr/>
          <a:lstStyle/>
          <a:p>
            <a:fld id="{A0E10C3A-D1EE-453A-95A6-6C3294D3CC3A}" type="slidenum">
              <a:rPr lang="es-ES" smtClean="0"/>
              <a:pPr/>
              <a:t>1</a:t>
            </a:fld>
            <a:endParaRPr lang="es-ES"/>
          </a:p>
        </p:txBody>
      </p:sp>
    </p:spTree>
    <p:extLst>
      <p:ext uri="{BB962C8B-B14F-4D97-AF65-F5344CB8AC3E}">
        <p14:creationId xmlns="" xmlns:p14="http://schemas.microsoft.com/office/powerpoint/2010/main" val="61596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CODIGO PAOS. SE PUBLICO EN DICIEMBRE DE 2012</a:t>
            </a:r>
            <a:r>
              <a:rPr lang="es-ES" baseline="0" dirty="0" smtClean="0"/>
              <a:t> PARA RESTRINGIR /AUTORREGULAR LA PUBLICIDAD A LOS MENORES HASTA LOS 12 AÑOS.</a:t>
            </a:r>
          </a:p>
          <a:p>
            <a:r>
              <a:rPr lang="es-ES" baseline="0" dirty="0" smtClean="0"/>
              <a:t>ESTUDIO ALADINO EN 2015. EL ESTUDIO DE VIGILANCIA DEL CRECIMIENTO, ALIMENTACIÓN, ACTIVIDAD FÍSICA, DESARROLLO INFANTIL Y OBESIDAD EN ESPAÑA.</a:t>
            </a:r>
          </a:p>
          <a:p>
            <a:r>
              <a:rPr lang="es-ES" sz="1200" b="0" i="0" kern="1200" dirty="0" smtClean="0">
                <a:solidFill>
                  <a:schemeClr val="tx1"/>
                </a:solidFill>
                <a:effectLst/>
                <a:latin typeface="+mn-lt"/>
                <a:ea typeface="+mn-ea"/>
                <a:cs typeface="+mn-cs"/>
              </a:rPr>
              <a:t>La Estrategia NAOS (Nutrición, Actividad Física y Prevención de la Obesidad) es una estrategia de salud que, siguiendo la línea de las políticas marcadas por los organismos sanitarios internacionales (Organización Mundial de la Salud, Unión Europea...), tiene como meta invertir la tendencia de la prevalencia de la obesidad mediante el fomento de una alimentación saludable y de la práctica de la actividad física </a:t>
            </a:r>
            <a:endParaRPr lang="es-ES" dirty="0" smtClean="0"/>
          </a:p>
        </p:txBody>
      </p:sp>
      <p:sp>
        <p:nvSpPr>
          <p:cNvPr id="4" name="Marcador de número de diapositiva 3"/>
          <p:cNvSpPr>
            <a:spLocks noGrp="1"/>
          </p:cNvSpPr>
          <p:nvPr>
            <p:ph type="sldNum" sz="quarter" idx="10"/>
          </p:nvPr>
        </p:nvSpPr>
        <p:spPr/>
        <p:txBody>
          <a:bodyPr/>
          <a:lstStyle/>
          <a:p>
            <a:fld id="{A0E10C3A-D1EE-453A-95A6-6C3294D3CC3A}" type="slidenum">
              <a:rPr lang="es-ES" smtClean="0"/>
              <a:pPr/>
              <a:t>19</a:t>
            </a:fld>
            <a:endParaRPr lang="es-ES"/>
          </a:p>
        </p:txBody>
      </p:sp>
    </p:spTree>
    <p:extLst>
      <p:ext uri="{BB962C8B-B14F-4D97-AF65-F5344CB8AC3E}">
        <p14:creationId xmlns="" xmlns:p14="http://schemas.microsoft.com/office/powerpoint/2010/main" val="2060274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Algún</a:t>
            </a:r>
            <a:r>
              <a:rPr lang="es-ES" baseline="0" dirty="0" smtClean="0"/>
              <a:t> lácteo como un vaso de leche, yogur o un trozo de queso. Cereales como pan, galletas, repostería hecha en casa o cereales de desayuno (preferibles no azucarados).</a:t>
            </a:r>
          </a:p>
          <a:p>
            <a:endParaRPr lang="es-ES" dirty="0"/>
          </a:p>
        </p:txBody>
      </p:sp>
      <p:sp>
        <p:nvSpPr>
          <p:cNvPr id="4" name="Marcador de número de diapositiva 3"/>
          <p:cNvSpPr>
            <a:spLocks noGrp="1"/>
          </p:cNvSpPr>
          <p:nvPr>
            <p:ph type="sldNum" sz="quarter" idx="10"/>
          </p:nvPr>
        </p:nvSpPr>
        <p:spPr/>
        <p:txBody>
          <a:bodyPr/>
          <a:lstStyle/>
          <a:p>
            <a:fld id="{A0E10C3A-D1EE-453A-95A6-6C3294D3CC3A}" type="slidenum">
              <a:rPr lang="es-ES" smtClean="0"/>
              <a:pPr/>
              <a:t>21</a:t>
            </a:fld>
            <a:endParaRPr lang="es-ES"/>
          </a:p>
        </p:txBody>
      </p:sp>
    </p:spTree>
    <p:extLst>
      <p:ext uri="{BB962C8B-B14F-4D97-AF65-F5344CB8AC3E}">
        <p14:creationId xmlns="" xmlns:p14="http://schemas.microsoft.com/office/powerpoint/2010/main" val="984639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O una cosa o la otra (no el zumo,</a:t>
            </a:r>
            <a:r>
              <a:rPr lang="es-ES_tradnl" baseline="0" dirty="0" smtClean="0"/>
              <a:t> el </a:t>
            </a:r>
            <a:r>
              <a:rPr lang="es-ES_tradnl" baseline="0" dirty="0" err="1" smtClean="0"/>
              <a:t>actimel</a:t>
            </a:r>
            <a:r>
              <a:rPr lang="es-ES_tradnl" baseline="0" dirty="0" smtClean="0"/>
              <a:t>, el bocadillo….)</a:t>
            </a:r>
            <a:r>
              <a:rPr lang="es-ES_tradnl" dirty="0" smtClean="0"/>
              <a:t>. Las</a:t>
            </a:r>
            <a:r>
              <a:rPr lang="es-ES_tradnl" baseline="0" dirty="0" smtClean="0"/>
              <a:t> mamás no somos malas mamás por traer una pequeña cantidad de alimento, es lo que hay que traer si se ha desayunado correctamente.</a:t>
            </a:r>
            <a:endParaRPr lang="es-ES" dirty="0"/>
          </a:p>
        </p:txBody>
      </p:sp>
      <p:sp>
        <p:nvSpPr>
          <p:cNvPr id="4" name="3 Marcador de número de diapositiva"/>
          <p:cNvSpPr>
            <a:spLocks noGrp="1"/>
          </p:cNvSpPr>
          <p:nvPr>
            <p:ph type="sldNum" sz="quarter" idx="10"/>
          </p:nvPr>
        </p:nvSpPr>
        <p:spPr/>
        <p:txBody>
          <a:bodyPr/>
          <a:lstStyle/>
          <a:p>
            <a:fld id="{A0E10C3A-D1EE-453A-95A6-6C3294D3CC3A}" type="slidenum">
              <a:rPr lang="es-ES" smtClean="0"/>
              <a:pPr/>
              <a:t>22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fin de semana es el momento</a:t>
            </a:r>
            <a:r>
              <a:rPr lang="es-ES" baseline="0" dirty="0" smtClean="0"/>
              <a:t> de reunión familiar. Las patatas fritas que les encantan no más de un día por semana. Arroz y pastas integrales por su alto contenido en fibra. </a:t>
            </a:r>
            <a:endParaRPr lang="es-ES" dirty="0"/>
          </a:p>
        </p:txBody>
      </p:sp>
      <p:sp>
        <p:nvSpPr>
          <p:cNvPr id="4" name="Marcador de número de diapositiva 3"/>
          <p:cNvSpPr>
            <a:spLocks noGrp="1"/>
          </p:cNvSpPr>
          <p:nvPr>
            <p:ph type="sldNum" sz="quarter" idx="10"/>
          </p:nvPr>
        </p:nvSpPr>
        <p:spPr/>
        <p:txBody>
          <a:bodyPr/>
          <a:lstStyle/>
          <a:p>
            <a:fld id="{A0E10C3A-D1EE-453A-95A6-6C3294D3CC3A}" type="slidenum">
              <a:rPr lang="es-ES" smtClean="0"/>
              <a:pPr/>
              <a:t>23</a:t>
            </a:fld>
            <a:endParaRPr lang="es-ES"/>
          </a:p>
        </p:txBody>
      </p:sp>
    </p:spTree>
    <p:extLst>
      <p:ext uri="{BB962C8B-B14F-4D97-AF65-F5344CB8AC3E}">
        <p14:creationId xmlns="" xmlns:p14="http://schemas.microsoft.com/office/powerpoint/2010/main" val="2000043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Ligeras pues nos acostamos y no se realiza actividad y</a:t>
            </a:r>
            <a:r>
              <a:rPr lang="es-ES" baseline="0" dirty="0" smtClean="0"/>
              <a:t> puede causar dificultades para conciliar el sueño.</a:t>
            </a:r>
            <a:endParaRPr lang="es-ES" dirty="0"/>
          </a:p>
        </p:txBody>
      </p:sp>
      <p:sp>
        <p:nvSpPr>
          <p:cNvPr id="4" name="Marcador de número de diapositiva 3"/>
          <p:cNvSpPr>
            <a:spLocks noGrp="1"/>
          </p:cNvSpPr>
          <p:nvPr>
            <p:ph type="sldNum" sz="quarter" idx="10"/>
          </p:nvPr>
        </p:nvSpPr>
        <p:spPr/>
        <p:txBody>
          <a:bodyPr/>
          <a:lstStyle/>
          <a:p>
            <a:fld id="{A0E10C3A-D1EE-453A-95A6-6C3294D3CC3A}" type="slidenum">
              <a:rPr lang="es-ES" smtClean="0"/>
              <a:pPr/>
              <a:t>25</a:t>
            </a:fld>
            <a:endParaRPr lang="es-ES"/>
          </a:p>
        </p:txBody>
      </p:sp>
    </p:spTree>
    <p:extLst>
      <p:ext uri="{BB962C8B-B14F-4D97-AF65-F5344CB8AC3E}">
        <p14:creationId xmlns="" xmlns:p14="http://schemas.microsoft.com/office/powerpoint/2010/main" val="3206471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resto del tiempo que lo dediquen a jugar.</a:t>
            </a:r>
            <a:endParaRPr lang="es-ES" dirty="0"/>
          </a:p>
        </p:txBody>
      </p:sp>
      <p:sp>
        <p:nvSpPr>
          <p:cNvPr id="4" name="Marcador de número de diapositiva 3"/>
          <p:cNvSpPr>
            <a:spLocks noGrp="1"/>
          </p:cNvSpPr>
          <p:nvPr>
            <p:ph type="sldNum" sz="quarter" idx="10"/>
          </p:nvPr>
        </p:nvSpPr>
        <p:spPr/>
        <p:txBody>
          <a:bodyPr/>
          <a:lstStyle/>
          <a:p>
            <a:fld id="{A0E10C3A-D1EE-453A-95A6-6C3294D3CC3A}" type="slidenum">
              <a:rPr lang="es-ES" smtClean="0"/>
              <a:pPr/>
              <a:t>28</a:t>
            </a:fld>
            <a:endParaRPr lang="es-ES"/>
          </a:p>
        </p:txBody>
      </p:sp>
    </p:spTree>
    <p:extLst>
      <p:ext uri="{BB962C8B-B14F-4D97-AF65-F5344CB8AC3E}">
        <p14:creationId xmlns="" xmlns:p14="http://schemas.microsoft.com/office/powerpoint/2010/main" val="343307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Nuestro</a:t>
            </a:r>
            <a:r>
              <a:rPr lang="es-ES" baseline="0" dirty="0" smtClean="0"/>
              <a:t> país era agrícola y existía gran disponibilidad de alimentos. </a:t>
            </a:r>
            <a:r>
              <a:rPr lang="es-ES" dirty="0" smtClean="0"/>
              <a:t>Los alimentos elaborados prácticamente</a:t>
            </a:r>
            <a:r>
              <a:rPr lang="es-ES" baseline="0" dirty="0" smtClean="0"/>
              <a:t> no estaban disponibles era caros. Nuestro país seguía la dieta mediterránea y no era necesario tener </a:t>
            </a:r>
            <a:r>
              <a:rPr lang="es-ES" baseline="0" dirty="0" err="1" smtClean="0"/>
              <a:t>conocmiento</a:t>
            </a:r>
            <a:r>
              <a:rPr lang="es-ES" baseline="0" dirty="0" smtClean="0"/>
              <a:t> especial para alimentarse correctamente. </a:t>
            </a:r>
            <a:endParaRPr lang="es-ES" dirty="0"/>
          </a:p>
        </p:txBody>
      </p:sp>
      <p:sp>
        <p:nvSpPr>
          <p:cNvPr id="4" name="Marcador de número de diapositiva 3"/>
          <p:cNvSpPr>
            <a:spLocks noGrp="1"/>
          </p:cNvSpPr>
          <p:nvPr>
            <p:ph type="sldNum" sz="quarter" idx="10"/>
          </p:nvPr>
        </p:nvSpPr>
        <p:spPr/>
        <p:txBody>
          <a:bodyPr/>
          <a:lstStyle/>
          <a:p>
            <a:fld id="{A0E10C3A-D1EE-453A-95A6-6C3294D3CC3A}" type="slidenum">
              <a:rPr lang="es-ES" smtClean="0"/>
              <a:pPr/>
              <a:t>3</a:t>
            </a:fld>
            <a:endParaRPr lang="es-ES"/>
          </a:p>
        </p:txBody>
      </p:sp>
    </p:spTree>
    <p:extLst>
      <p:ext uri="{BB962C8B-B14F-4D97-AF65-F5344CB8AC3E}">
        <p14:creationId xmlns="" xmlns:p14="http://schemas.microsoft.com/office/powerpoint/2010/main" val="346061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Fruta fresca</a:t>
            </a:r>
            <a:r>
              <a:rPr lang="es-ES" baseline="0" dirty="0" smtClean="0"/>
              <a:t> como postre diario, consumo de dulces ocasional, aceite de oliva como principal fuente de grasa; un consumo bajo o moderado de productos lácteos así como de pescado y aves; consumo de huevos semanal y carne roja en pequeñas cantidades.</a:t>
            </a:r>
            <a:endParaRPr lang="es-ES" dirty="0"/>
          </a:p>
        </p:txBody>
      </p:sp>
      <p:sp>
        <p:nvSpPr>
          <p:cNvPr id="4" name="Marcador de número de diapositiva 3"/>
          <p:cNvSpPr>
            <a:spLocks noGrp="1"/>
          </p:cNvSpPr>
          <p:nvPr>
            <p:ph type="sldNum" sz="quarter" idx="10"/>
          </p:nvPr>
        </p:nvSpPr>
        <p:spPr/>
        <p:txBody>
          <a:bodyPr/>
          <a:lstStyle/>
          <a:p>
            <a:fld id="{A0E10C3A-D1EE-453A-95A6-6C3294D3CC3A}" type="slidenum">
              <a:rPr lang="es-ES" smtClean="0"/>
              <a:pPr/>
              <a:t>5</a:t>
            </a:fld>
            <a:endParaRPr lang="es-ES"/>
          </a:p>
        </p:txBody>
      </p:sp>
    </p:spTree>
    <p:extLst>
      <p:ext uri="{BB962C8B-B14F-4D97-AF65-F5344CB8AC3E}">
        <p14:creationId xmlns="" xmlns:p14="http://schemas.microsoft.com/office/powerpoint/2010/main" val="237578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Algunos ejemplos de correlaciones entre</a:t>
            </a:r>
            <a:r>
              <a:rPr lang="es-ES" baseline="0" dirty="0" smtClean="0"/>
              <a:t> determinadas patologías y ciertos factores de riesgo de origen alimentario</a:t>
            </a:r>
            <a:endParaRPr lang="es-ES" dirty="0"/>
          </a:p>
        </p:txBody>
      </p:sp>
      <p:sp>
        <p:nvSpPr>
          <p:cNvPr id="4" name="Marcador de número de diapositiva 3"/>
          <p:cNvSpPr>
            <a:spLocks noGrp="1"/>
          </p:cNvSpPr>
          <p:nvPr>
            <p:ph type="sldNum" sz="quarter" idx="10"/>
          </p:nvPr>
        </p:nvSpPr>
        <p:spPr/>
        <p:txBody>
          <a:bodyPr/>
          <a:lstStyle/>
          <a:p>
            <a:fld id="{A0E10C3A-D1EE-453A-95A6-6C3294D3CC3A}" type="slidenum">
              <a:rPr lang="es-ES" smtClean="0"/>
              <a:pPr/>
              <a:t>7</a:t>
            </a:fld>
            <a:endParaRPr lang="es-ES"/>
          </a:p>
        </p:txBody>
      </p:sp>
    </p:spTree>
    <p:extLst>
      <p:ext uri="{BB962C8B-B14F-4D97-AF65-F5344CB8AC3E}">
        <p14:creationId xmlns="" xmlns:p14="http://schemas.microsoft.com/office/powerpoint/2010/main" val="2532981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0E10C3A-D1EE-453A-95A6-6C3294D3CC3A}" type="slidenum">
              <a:rPr lang="es-ES" smtClean="0"/>
              <a:pPr/>
              <a:t>10</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Poner ej.</a:t>
            </a:r>
            <a:endParaRPr lang="es-ES" dirty="0"/>
          </a:p>
        </p:txBody>
      </p:sp>
      <p:sp>
        <p:nvSpPr>
          <p:cNvPr id="4" name="3 Marcador de número de diapositiva"/>
          <p:cNvSpPr>
            <a:spLocks noGrp="1"/>
          </p:cNvSpPr>
          <p:nvPr>
            <p:ph type="sldNum" sz="quarter" idx="10"/>
          </p:nvPr>
        </p:nvSpPr>
        <p:spPr/>
        <p:txBody>
          <a:bodyPr/>
          <a:lstStyle/>
          <a:p>
            <a:fld id="{A0E10C3A-D1EE-453A-95A6-6C3294D3CC3A}" type="slidenum">
              <a:rPr lang="es-ES" smtClean="0"/>
              <a:pPr/>
              <a:t>11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0E10C3A-D1EE-453A-95A6-6C3294D3CC3A}" type="slidenum">
              <a:rPr lang="es-ES" smtClean="0"/>
              <a:pPr/>
              <a:t>15</a:t>
            </a:fld>
            <a:endParaRPr lang="es-ES"/>
          </a:p>
        </p:txBody>
      </p:sp>
    </p:spTree>
    <p:extLst>
      <p:ext uri="{BB962C8B-B14F-4D97-AF65-F5344CB8AC3E}">
        <p14:creationId xmlns="" xmlns:p14="http://schemas.microsoft.com/office/powerpoint/2010/main" val="1003066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 </a:t>
            </a:r>
            <a:r>
              <a:rPr lang="es-ES" dirty="0" err="1" smtClean="0"/>
              <a:t>snacks</a:t>
            </a:r>
            <a:r>
              <a:rPr lang="es-ES" dirty="0" smtClean="0"/>
              <a:t> son productos hechos generalmente a base de cereales con cantidades variables de sal y grasas,</a:t>
            </a:r>
            <a:r>
              <a:rPr lang="es-ES" baseline="0" dirty="0" smtClean="0"/>
              <a:t> de las cuales la mitad suele ser perjudicial. Se emplean sustancias añadidas que contribuyen a aumentar el atractivo. </a:t>
            </a:r>
          </a:p>
          <a:p>
            <a:r>
              <a:rPr lang="es-ES" baseline="0" dirty="0" smtClean="0"/>
              <a:t>No darlos como recompensa, premio o soborno (tampoco eliminarlos por completo). Los refrescos son bebidas a base de agua, azúcares y aromas artificiales que no aportan ningún nutriente esencial. </a:t>
            </a:r>
            <a:endParaRPr lang="es-ES" dirty="0"/>
          </a:p>
        </p:txBody>
      </p:sp>
      <p:sp>
        <p:nvSpPr>
          <p:cNvPr id="4" name="Marcador de número de diapositiva 3"/>
          <p:cNvSpPr>
            <a:spLocks noGrp="1"/>
          </p:cNvSpPr>
          <p:nvPr>
            <p:ph type="sldNum" sz="quarter" idx="10"/>
          </p:nvPr>
        </p:nvSpPr>
        <p:spPr/>
        <p:txBody>
          <a:bodyPr/>
          <a:lstStyle/>
          <a:p>
            <a:fld id="{A0E10C3A-D1EE-453A-95A6-6C3294D3CC3A}" type="slidenum">
              <a:rPr lang="es-ES" smtClean="0"/>
              <a:pPr/>
              <a:t>16</a:t>
            </a:fld>
            <a:endParaRPr lang="es-ES"/>
          </a:p>
        </p:txBody>
      </p:sp>
    </p:spTree>
    <p:extLst>
      <p:ext uri="{BB962C8B-B14F-4D97-AF65-F5344CB8AC3E}">
        <p14:creationId xmlns="" xmlns:p14="http://schemas.microsoft.com/office/powerpoint/2010/main" val="112409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0E10C3A-D1EE-453A-95A6-6C3294D3CC3A}" type="slidenum">
              <a:rPr lang="es-ES" smtClean="0"/>
              <a:pPr/>
              <a:t>17</a:t>
            </a:fld>
            <a:endParaRPr lang="es-ES"/>
          </a:p>
        </p:txBody>
      </p:sp>
    </p:spTree>
    <p:extLst>
      <p:ext uri="{BB962C8B-B14F-4D97-AF65-F5344CB8AC3E}">
        <p14:creationId xmlns="" xmlns:p14="http://schemas.microsoft.com/office/powerpoint/2010/main" val="1531194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109DBA8-83D3-470A-BDB6-DF66FB95CF9D}" type="datetimeFigureOut">
              <a:rPr lang="es-ES" smtClean="0"/>
              <a:pPr/>
              <a:t>17/03/2018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2D069-2209-464A-BB4B-BC93B6A3A16B}" type="slidenum">
              <a:rPr lang="es-ES" smtClean="0"/>
              <a:pPr/>
              <a:t>‹Nº›</a:t>
            </a:fld>
            <a:endParaRPr lang="es-ES"/>
          </a:p>
        </p:txBody>
      </p:sp>
    </p:spTree>
    <p:extLst>
      <p:ext uri="{BB962C8B-B14F-4D97-AF65-F5344CB8AC3E}">
        <p14:creationId xmlns="" xmlns:p14="http://schemas.microsoft.com/office/powerpoint/2010/main" val="51870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09DBA8-83D3-470A-BDB6-DF66FB95CF9D}" type="datetimeFigureOut">
              <a:rPr lang="es-ES" smtClean="0"/>
              <a:pPr/>
              <a:t>17/03/2018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2D069-2209-464A-BB4B-BC93B6A3A16B}" type="slidenum">
              <a:rPr lang="es-ES" smtClean="0"/>
              <a:pPr/>
              <a:t>‹Nº›</a:t>
            </a:fld>
            <a:endParaRPr lang="es-ES"/>
          </a:p>
        </p:txBody>
      </p:sp>
    </p:spTree>
    <p:extLst>
      <p:ext uri="{BB962C8B-B14F-4D97-AF65-F5344CB8AC3E}">
        <p14:creationId xmlns="" xmlns:p14="http://schemas.microsoft.com/office/powerpoint/2010/main" val="86074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09DBA8-83D3-470A-BDB6-DF66FB95CF9D}" type="datetimeFigureOut">
              <a:rPr lang="es-ES" smtClean="0"/>
              <a:pPr/>
              <a:t>17/03/2018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2D069-2209-464A-BB4B-BC93B6A3A16B}" type="slidenum">
              <a:rPr lang="es-ES" smtClean="0"/>
              <a:pPr/>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3784814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09DBA8-83D3-470A-BDB6-DF66FB95CF9D}" type="datetimeFigureOut">
              <a:rPr lang="es-ES" smtClean="0"/>
              <a:pPr/>
              <a:t>17/03/2018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2D069-2209-464A-BB4B-BC93B6A3A16B}" type="slidenum">
              <a:rPr lang="es-ES" smtClean="0"/>
              <a:pPr/>
              <a:t>‹Nº›</a:t>
            </a:fld>
            <a:endParaRPr lang="es-ES"/>
          </a:p>
        </p:txBody>
      </p:sp>
    </p:spTree>
    <p:extLst>
      <p:ext uri="{BB962C8B-B14F-4D97-AF65-F5344CB8AC3E}">
        <p14:creationId xmlns="" xmlns:p14="http://schemas.microsoft.com/office/powerpoint/2010/main" val="3048252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09DBA8-83D3-470A-BDB6-DF66FB95CF9D}" type="datetimeFigureOut">
              <a:rPr lang="es-ES" smtClean="0"/>
              <a:pPr/>
              <a:t>17/03/2018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2D069-2209-464A-BB4B-BC93B6A3A16B}" type="slidenum">
              <a:rPr lang="es-ES" smtClean="0"/>
              <a:pPr/>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70210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09DBA8-83D3-470A-BDB6-DF66FB95CF9D}" type="datetimeFigureOut">
              <a:rPr lang="es-ES" smtClean="0"/>
              <a:pPr/>
              <a:t>17/03/2018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2D069-2209-464A-BB4B-BC93B6A3A16B}" type="slidenum">
              <a:rPr lang="es-ES" smtClean="0"/>
              <a:pPr/>
              <a:t>‹Nº›</a:t>
            </a:fld>
            <a:endParaRPr lang="es-ES"/>
          </a:p>
        </p:txBody>
      </p:sp>
    </p:spTree>
    <p:extLst>
      <p:ext uri="{BB962C8B-B14F-4D97-AF65-F5344CB8AC3E}">
        <p14:creationId xmlns="" xmlns:p14="http://schemas.microsoft.com/office/powerpoint/2010/main" val="634406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109DBA8-83D3-470A-BDB6-DF66FB95CF9D}" type="datetimeFigureOut">
              <a:rPr lang="es-ES" smtClean="0"/>
              <a:pPr/>
              <a:t>17/03/2018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2D069-2209-464A-BB4B-BC93B6A3A16B}" type="slidenum">
              <a:rPr lang="es-ES" smtClean="0"/>
              <a:pPr/>
              <a:t>‹Nº›</a:t>
            </a:fld>
            <a:endParaRPr lang="es-ES"/>
          </a:p>
        </p:txBody>
      </p:sp>
    </p:spTree>
    <p:extLst>
      <p:ext uri="{BB962C8B-B14F-4D97-AF65-F5344CB8AC3E}">
        <p14:creationId xmlns="" xmlns:p14="http://schemas.microsoft.com/office/powerpoint/2010/main" val="944573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109DBA8-83D3-470A-BDB6-DF66FB95CF9D}" type="datetimeFigureOut">
              <a:rPr lang="es-ES" smtClean="0"/>
              <a:pPr/>
              <a:t>17/03/2018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2D069-2209-464A-BB4B-BC93B6A3A16B}" type="slidenum">
              <a:rPr lang="es-ES" smtClean="0"/>
              <a:pPr/>
              <a:t>‹Nº›</a:t>
            </a:fld>
            <a:endParaRPr lang="es-ES"/>
          </a:p>
        </p:txBody>
      </p:sp>
    </p:spTree>
    <p:extLst>
      <p:ext uri="{BB962C8B-B14F-4D97-AF65-F5344CB8AC3E}">
        <p14:creationId xmlns="" xmlns:p14="http://schemas.microsoft.com/office/powerpoint/2010/main" val="195425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109DBA8-83D3-470A-BDB6-DF66FB95CF9D}" type="datetimeFigureOut">
              <a:rPr lang="es-ES" smtClean="0"/>
              <a:pPr/>
              <a:t>17/03/2018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2D069-2209-464A-BB4B-BC93B6A3A16B}" type="slidenum">
              <a:rPr lang="es-ES" smtClean="0"/>
              <a:pPr/>
              <a:t>‹Nº›</a:t>
            </a:fld>
            <a:endParaRPr lang="es-ES"/>
          </a:p>
        </p:txBody>
      </p:sp>
    </p:spTree>
    <p:extLst>
      <p:ext uri="{BB962C8B-B14F-4D97-AF65-F5344CB8AC3E}">
        <p14:creationId xmlns="" xmlns:p14="http://schemas.microsoft.com/office/powerpoint/2010/main" val="193101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09DBA8-83D3-470A-BDB6-DF66FB95CF9D}" type="datetimeFigureOut">
              <a:rPr lang="es-ES" smtClean="0"/>
              <a:pPr/>
              <a:t>17/03/2018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2D069-2209-464A-BB4B-BC93B6A3A16B}" type="slidenum">
              <a:rPr lang="es-ES" smtClean="0"/>
              <a:pPr/>
              <a:t>‹Nº›</a:t>
            </a:fld>
            <a:endParaRPr lang="es-ES"/>
          </a:p>
        </p:txBody>
      </p:sp>
    </p:spTree>
    <p:extLst>
      <p:ext uri="{BB962C8B-B14F-4D97-AF65-F5344CB8AC3E}">
        <p14:creationId xmlns="" xmlns:p14="http://schemas.microsoft.com/office/powerpoint/2010/main" val="2070457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109DBA8-83D3-470A-BDB6-DF66FB95CF9D}" type="datetimeFigureOut">
              <a:rPr lang="es-ES" smtClean="0"/>
              <a:pPr/>
              <a:t>17/03/2018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D2D069-2209-464A-BB4B-BC93B6A3A16B}" type="slidenum">
              <a:rPr lang="es-ES" smtClean="0"/>
              <a:pPr/>
              <a:t>‹Nº›</a:t>
            </a:fld>
            <a:endParaRPr lang="es-ES"/>
          </a:p>
        </p:txBody>
      </p:sp>
    </p:spTree>
    <p:extLst>
      <p:ext uri="{BB962C8B-B14F-4D97-AF65-F5344CB8AC3E}">
        <p14:creationId xmlns="" xmlns:p14="http://schemas.microsoft.com/office/powerpoint/2010/main" val="259093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109DBA8-83D3-470A-BDB6-DF66FB95CF9D}" type="datetimeFigureOut">
              <a:rPr lang="es-ES" smtClean="0"/>
              <a:pPr/>
              <a:t>17/03/2018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7D2D069-2209-464A-BB4B-BC93B6A3A16B}" type="slidenum">
              <a:rPr lang="es-ES" smtClean="0"/>
              <a:pPr/>
              <a:t>‹Nº›</a:t>
            </a:fld>
            <a:endParaRPr lang="es-ES"/>
          </a:p>
        </p:txBody>
      </p:sp>
    </p:spTree>
    <p:extLst>
      <p:ext uri="{BB962C8B-B14F-4D97-AF65-F5344CB8AC3E}">
        <p14:creationId xmlns="" xmlns:p14="http://schemas.microsoft.com/office/powerpoint/2010/main" val="411956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109DBA8-83D3-470A-BDB6-DF66FB95CF9D}" type="datetimeFigureOut">
              <a:rPr lang="es-ES" smtClean="0"/>
              <a:pPr/>
              <a:t>17/03/2018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7D2D069-2209-464A-BB4B-BC93B6A3A16B}" type="slidenum">
              <a:rPr lang="es-ES" smtClean="0"/>
              <a:pPr/>
              <a:t>‹Nº›</a:t>
            </a:fld>
            <a:endParaRPr lang="es-ES"/>
          </a:p>
        </p:txBody>
      </p:sp>
    </p:spTree>
    <p:extLst>
      <p:ext uri="{BB962C8B-B14F-4D97-AF65-F5344CB8AC3E}">
        <p14:creationId xmlns="" xmlns:p14="http://schemas.microsoft.com/office/powerpoint/2010/main" val="350075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9DBA8-83D3-470A-BDB6-DF66FB95CF9D}" type="datetimeFigureOut">
              <a:rPr lang="es-ES" smtClean="0"/>
              <a:pPr/>
              <a:t>17/03/2018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7D2D069-2209-464A-BB4B-BC93B6A3A16B}" type="slidenum">
              <a:rPr lang="es-ES" smtClean="0"/>
              <a:pPr/>
              <a:t>‹Nº›</a:t>
            </a:fld>
            <a:endParaRPr lang="es-ES"/>
          </a:p>
        </p:txBody>
      </p:sp>
    </p:spTree>
    <p:extLst>
      <p:ext uri="{BB962C8B-B14F-4D97-AF65-F5344CB8AC3E}">
        <p14:creationId xmlns="" xmlns:p14="http://schemas.microsoft.com/office/powerpoint/2010/main" val="362672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09DBA8-83D3-470A-BDB6-DF66FB95CF9D}" type="datetimeFigureOut">
              <a:rPr lang="es-ES" smtClean="0"/>
              <a:pPr/>
              <a:t>17/03/2018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D2D069-2209-464A-BB4B-BC93B6A3A16B}" type="slidenum">
              <a:rPr lang="es-ES" smtClean="0"/>
              <a:pPr/>
              <a:t>‹Nº›</a:t>
            </a:fld>
            <a:endParaRPr lang="es-ES"/>
          </a:p>
        </p:txBody>
      </p:sp>
    </p:spTree>
    <p:extLst>
      <p:ext uri="{BB962C8B-B14F-4D97-AF65-F5344CB8AC3E}">
        <p14:creationId xmlns="" xmlns:p14="http://schemas.microsoft.com/office/powerpoint/2010/main" val="176291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09DBA8-83D3-470A-BDB6-DF66FB95CF9D}" type="datetimeFigureOut">
              <a:rPr lang="es-ES" smtClean="0"/>
              <a:pPr/>
              <a:t>17/03/2018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D2D069-2209-464A-BB4B-BC93B6A3A16B}" type="slidenum">
              <a:rPr lang="es-ES" smtClean="0"/>
              <a:pPr/>
              <a:t>‹Nº›</a:t>
            </a:fld>
            <a:endParaRPr lang="es-ES"/>
          </a:p>
        </p:txBody>
      </p:sp>
    </p:spTree>
    <p:extLst>
      <p:ext uri="{BB962C8B-B14F-4D97-AF65-F5344CB8AC3E}">
        <p14:creationId xmlns="" xmlns:p14="http://schemas.microsoft.com/office/powerpoint/2010/main" val="1418777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09DBA8-83D3-470A-BDB6-DF66FB95CF9D}" type="datetimeFigureOut">
              <a:rPr lang="es-ES" smtClean="0"/>
              <a:pPr/>
              <a:t>17/03/2018</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D2D069-2209-464A-BB4B-BC93B6A3A16B}" type="slidenum">
              <a:rPr lang="es-ES" smtClean="0"/>
              <a:pPr/>
              <a:t>‹Nº›</a:t>
            </a:fld>
            <a:endParaRPr lang="es-ES"/>
          </a:p>
        </p:txBody>
      </p:sp>
    </p:spTree>
    <p:extLst>
      <p:ext uri="{BB962C8B-B14F-4D97-AF65-F5344CB8AC3E}">
        <p14:creationId xmlns="" xmlns:p14="http://schemas.microsoft.com/office/powerpoint/2010/main" val="3382062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es/url?url=https://www.freepik.es/vector-gratis/ninos-jugando-en-el-parque_992323.htm&amp;rct=j&amp;frm=1&amp;q=&amp;esrc=s&amp;sa=U&amp;ved=0ahUKEwiRuLDIh_PZAhUHUBQKHa6nAlAQwW4IGjAB&amp;usg=AOvVaw1n3Azu7xcADOEJE12WIGL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52520" y="668740"/>
            <a:ext cx="7766936" cy="2797791"/>
          </a:xfrm>
        </p:spPr>
        <p:txBody>
          <a:bodyPr/>
          <a:lstStyle/>
          <a:p>
            <a:pPr algn="ctr"/>
            <a:r>
              <a:rPr lang="es-ES" dirty="0" smtClean="0"/>
              <a:t>“CRECIENDO EN SALUD”</a:t>
            </a:r>
            <a:br>
              <a:rPr lang="es-ES" dirty="0" smtClean="0"/>
            </a:br>
            <a:r>
              <a:rPr lang="es-ES" dirty="0"/>
              <a:t/>
            </a:r>
            <a:br>
              <a:rPr lang="es-ES" dirty="0"/>
            </a:br>
            <a:r>
              <a:rPr lang="es-ES" sz="3600" b="1" dirty="0" smtClean="0"/>
              <a:t>CEIP JUAN VALERA</a:t>
            </a:r>
            <a:endParaRPr lang="es-ES" sz="3600" b="1" dirty="0"/>
          </a:p>
        </p:txBody>
      </p:sp>
      <p:sp>
        <p:nvSpPr>
          <p:cNvPr id="3" name="Subtítulo 2"/>
          <p:cNvSpPr>
            <a:spLocks noGrp="1"/>
          </p:cNvSpPr>
          <p:nvPr>
            <p:ph type="subTitle" idx="1"/>
          </p:nvPr>
        </p:nvSpPr>
        <p:spPr>
          <a:xfrm>
            <a:off x="1507067" y="4299045"/>
            <a:ext cx="7766936" cy="848687"/>
          </a:xfrm>
        </p:spPr>
        <p:txBody>
          <a:bodyPr>
            <a:noAutofit/>
          </a:bodyPr>
          <a:lstStyle/>
          <a:p>
            <a:r>
              <a:rPr lang="es-ES" sz="1400" dirty="0" smtClean="0"/>
              <a:t>GEMA Mª GRANADOS REYES</a:t>
            </a:r>
          </a:p>
          <a:p>
            <a:r>
              <a:rPr lang="es-ES" sz="1400" dirty="0" smtClean="0"/>
              <a:t>F.E.A. MEDICINA INTERNA</a:t>
            </a:r>
          </a:p>
          <a:p>
            <a:r>
              <a:rPr lang="es-ES" sz="1400" dirty="0" smtClean="0"/>
              <a:t>HOSPITAL INFANTA MARGARITA</a:t>
            </a:r>
          </a:p>
        </p:txBody>
      </p:sp>
    </p:spTree>
    <p:extLst>
      <p:ext uri="{BB962C8B-B14F-4D97-AF65-F5344CB8AC3E}">
        <p14:creationId xmlns="" xmlns:p14="http://schemas.microsoft.com/office/powerpoint/2010/main" val="177975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Los principios inmediatos de la dieta: </a:t>
            </a:r>
            <a:endParaRPr lang="es-ES" sz="3200" dirty="0"/>
          </a:p>
        </p:txBody>
      </p:sp>
      <p:sp>
        <p:nvSpPr>
          <p:cNvPr id="3" name="Marcador de contenido 2"/>
          <p:cNvSpPr>
            <a:spLocks noGrp="1"/>
          </p:cNvSpPr>
          <p:nvPr>
            <p:ph idx="1"/>
          </p:nvPr>
        </p:nvSpPr>
        <p:spPr>
          <a:xfrm>
            <a:off x="677334" y="1930400"/>
            <a:ext cx="8596668" cy="4451713"/>
          </a:xfrm>
        </p:spPr>
        <p:txBody>
          <a:bodyPr>
            <a:normAutofit/>
          </a:bodyPr>
          <a:lstStyle/>
          <a:p>
            <a:r>
              <a:rPr lang="es-ES" b="1" dirty="0" smtClean="0"/>
              <a:t>Hidratos de carbono:</a:t>
            </a:r>
            <a:r>
              <a:rPr lang="es-ES" dirty="0" smtClean="0"/>
              <a:t> complejos de absorción más lenta (vegetales, cereales, pan, pastas, arroz, frutas, verduras) y disminuir el aporte de azúcares simples de absorción rápida de alto contenido glicémico.</a:t>
            </a:r>
          </a:p>
          <a:p>
            <a:r>
              <a:rPr lang="es-ES" b="1" dirty="0" smtClean="0"/>
              <a:t>Fibra</a:t>
            </a:r>
            <a:r>
              <a:rPr lang="es-ES" dirty="0" smtClean="0"/>
              <a:t>: cereales integrales, las legumbres, las verduras, las frutas y los frutos secos.</a:t>
            </a:r>
          </a:p>
          <a:p>
            <a:r>
              <a:rPr lang="es-ES" b="1" dirty="0" smtClean="0"/>
              <a:t>Grasas</a:t>
            </a:r>
            <a:r>
              <a:rPr lang="es-ES" dirty="0" smtClean="0"/>
              <a:t> </a:t>
            </a:r>
            <a:r>
              <a:rPr lang="es-ES" dirty="0" err="1" smtClean="0"/>
              <a:t>monoinsaturas</a:t>
            </a:r>
            <a:r>
              <a:rPr lang="es-ES" dirty="0" smtClean="0"/>
              <a:t>: aceite de oliva.</a:t>
            </a:r>
          </a:p>
          <a:p>
            <a:pPr lvl="1"/>
            <a:r>
              <a:rPr lang="es-ES" dirty="0"/>
              <a:t>Grasas saturadas </a:t>
            </a:r>
            <a:r>
              <a:rPr lang="es-ES" i="1" dirty="0" err="1"/>
              <a:t>trans</a:t>
            </a:r>
            <a:r>
              <a:rPr lang="es-ES" dirty="0"/>
              <a:t>: margarinas, cereales de desayuno </a:t>
            </a:r>
            <a:r>
              <a:rPr lang="es-ES" dirty="0" err="1"/>
              <a:t>chocolateados</a:t>
            </a:r>
            <a:r>
              <a:rPr lang="es-ES" dirty="0"/>
              <a:t>, galletas, patatas fritas, </a:t>
            </a:r>
            <a:r>
              <a:rPr lang="es-ES" dirty="0" err="1"/>
              <a:t>snacks</a:t>
            </a:r>
            <a:r>
              <a:rPr lang="es-ES" dirty="0"/>
              <a:t>, bollería, platos preparados, fritos envasados, salsas.</a:t>
            </a:r>
          </a:p>
          <a:p>
            <a:pPr marL="457200" lvl="1" indent="0">
              <a:buNone/>
            </a:pPr>
            <a:endParaRPr lang="es-ES" dirty="0" smtClean="0"/>
          </a:p>
          <a:p>
            <a:r>
              <a:rPr lang="es-ES" b="1" dirty="0" smtClean="0"/>
              <a:t>Proteínas</a:t>
            </a:r>
            <a:r>
              <a:rPr lang="es-ES" dirty="0" smtClean="0"/>
              <a:t>: de origen animal (lácteos, carnes, huevos, pescado) y de origen vegetal (legumbres, frutos secos, cereales…)</a:t>
            </a:r>
          </a:p>
          <a:p>
            <a:r>
              <a:rPr lang="es-ES" b="1" dirty="0" smtClean="0"/>
              <a:t>Minerales y vitaminas: </a:t>
            </a:r>
            <a:r>
              <a:rPr lang="es-ES" dirty="0" smtClean="0"/>
              <a:t>frutas y verduras.</a:t>
            </a:r>
          </a:p>
        </p:txBody>
      </p:sp>
    </p:spTree>
    <p:extLst>
      <p:ext uri="{BB962C8B-B14F-4D97-AF65-F5344CB8AC3E}">
        <p14:creationId xmlns="" xmlns:p14="http://schemas.microsoft.com/office/powerpoint/2010/main" val="1478372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Recomendaciones nutricionales y salud</a:t>
            </a:r>
            <a:endParaRPr lang="es-ES" sz="3200" dirty="0"/>
          </a:p>
        </p:txBody>
      </p:sp>
      <p:sp>
        <p:nvSpPr>
          <p:cNvPr id="3" name="Marcador de contenido 2"/>
          <p:cNvSpPr>
            <a:spLocks noGrp="1"/>
          </p:cNvSpPr>
          <p:nvPr>
            <p:ph idx="1"/>
          </p:nvPr>
        </p:nvSpPr>
        <p:spPr>
          <a:xfrm>
            <a:off x="677334" y="2160589"/>
            <a:ext cx="8930900" cy="3880773"/>
          </a:xfrm>
        </p:spPr>
        <p:txBody>
          <a:bodyPr/>
          <a:lstStyle/>
          <a:p>
            <a:r>
              <a:rPr lang="es-ES" dirty="0" smtClean="0"/>
              <a:t>Disminuir el consumo de grasas saturadas.</a:t>
            </a:r>
          </a:p>
          <a:p>
            <a:r>
              <a:rPr lang="es-ES" dirty="0" smtClean="0"/>
              <a:t>Disminuir al mínimo el consumo de grasas hidrogenadas o </a:t>
            </a:r>
            <a:r>
              <a:rPr lang="es-ES" dirty="0" err="1" smtClean="0"/>
              <a:t>trans</a:t>
            </a:r>
            <a:r>
              <a:rPr lang="es-ES" dirty="0" smtClean="0"/>
              <a:t>.</a:t>
            </a:r>
          </a:p>
          <a:p>
            <a:r>
              <a:rPr lang="es-ES" dirty="0" smtClean="0"/>
              <a:t>Aumentar el consumo de grasas mono y poliinsaturadas.</a:t>
            </a:r>
          </a:p>
          <a:p>
            <a:r>
              <a:rPr lang="es-ES" dirty="0" smtClean="0"/>
              <a:t>Disminuir el consumo de colesterol.</a:t>
            </a:r>
          </a:p>
          <a:p>
            <a:r>
              <a:rPr lang="es-ES" dirty="0" smtClean="0"/>
              <a:t>Limitar la ingesta de sacarosa.</a:t>
            </a:r>
          </a:p>
          <a:p>
            <a:r>
              <a:rPr lang="es-ES" dirty="0" smtClean="0"/>
              <a:t>Limitar el consumo de zumos envasados y refrescos a menos de una ración al día.</a:t>
            </a:r>
          </a:p>
          <a:p>
            <a:r>
              <a:rPr lang="es-ES" dirty="0" smtClean="0"/>
              <a:t>Ingerir 2-4 porciones de lácteos al día.</a:t>
            </a:r>
          </a:p>
          <a:p>
            <a:r>
              <a:rPr lang="es-ES" dirty="0" smtClean="0"/>
              <a:t>Consumir varias veces al día alimentos vegetales (frutas, hortalizas, verduras y legumbres), preferiblemente en todas las comidas.</a:t>
            </a:r>
          </a:p>
          <a:p>
            <a:endParaRPr lang="es-ES" dirty="0"/>
          </a:p>
        </p:txBody>
      </p:sp>
    </p:spTree>
    <p:extLst>
      <p:ext uri="{BB962C8B-B14F-4D97-AF65-F5344CB8AC3E}">
        <p14:creationId xmlns="" xmlns:p14="http://schemas.microsoft.com/office/powerpoint/2010/main" val="2595568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stretch>
            <a:fillRect/>
          </a:stretch>
        </p:blipFill>
        <p:spPr>
          <a:xfrm>
            <a:off x="3463465" y="650543"/>
            <a:ext cx="5852042" cy="2559713"/>
          </a:xfrm>
          <a:prstGeom prst="rect">
            <a:avLst/>
          </a:prstGeom>
        </p:spPr>
      </p:pic>
      <p:pic>
        <p:nvPicPr>
          <p:cNvPr id="5" name="Imagen 4"/>
          <p:cNvPicPr>
            <a:picLocks noChangeAspect="1"/>
          </p:cNvPicPr>
          <p:nvPr/>
        </p:nvPicPr>
        <p:blipFill>
          <a:blip r:embed="rId3" cstate="print"/>
          <a:stretch>
            <a:fillRect/>
          </a:stretch>
        </p:blipFill>
        <p:spPr>
          <a:xfrm>
            <a:off x="677334" y="3820097"/>
            <a:ext cx="7596935" cy="2526111"/>
          </a:xfrm>
          <a:prstGeom prst="rect">
            <a:avLst/>
          </a:prstGeom>
        </p:spPr>
      </p:pic>
    </p:spTree>
    <p:extLst>
      <p:ext uri="{BB962C8B-B14F-4D97-AF65-F5344CB8AC3E}">
        <p14:creationId xmlns="" xmlns:p14="http://schemas.microsoft.com/office/powerpoint/2010/main" val="1295362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Aspectos y conductas que se deben limitar o evitar: </a:t>
            </a:r>
            <a:endParaRPr lang="es-ES" sz="3200" dirty="0"/>
          </a:p>
        </p:txBody>
      </p:sp>
      <p:sp>
        <p:nvSpPr>
          <p:cNvPr id="3" name="Marcador de contenido 2"/>
          <p:cNvSpPr>
            <a:spLocks noGrp="1"/>
          </p:cNvSpPr>
          <p:nvPr>
            <p:ph idx="1"/>
          </p:nvPr>
        </p:nvSpPr>
        <p:spPr/>
        <p:txBody>
          <a:bodyPr/>
          <a:lstStyle/>
          <a:p>
            <a:r>
              <a:rPr lang="es-ES" dirty="0" smtClean="0"/>
              <a:t>El acceso a alimentos y bebidas de alto contenido calórico y bajo en nutrientes: refrescos, zumos envasados, bebidas dulces, chucherías, bollería, galletas, chocolatinas….                                       </a:t>
            </a:r>
          </a:p>
          <a:p>
            <a:pPr marL="0" indent="0">
              <a:buNone/>
            </a:pPr>
            <a:r>
              <a:rPr lang="es-ES" dirty="0" smtClean="0"/>
              <a:t>                                                          Aportan gran cantidad de energía y poca </a:t>
            </a:r>
          </a:p>
          <a:p>
            <a:pPr marL="0" indent="0">
              <a:buNone/>
            </a:pPr>
            <a:r>
              <a:rPr lang="es-ES" dirty="0"/>
              <a:t>	</a:t>
            </a:r>
            <a:r>
              <a:rPr lang="es-ES" dirty="0" smtClean="0"/>
              <a:t>							    del resto de nutrientes.</a:t>
            </a:r>
          </a:p>
          <a:p>
            <a:pPr marL="0" indent="0">
              <a:buNone/>
            </a:pPr>
            <a:endParaRPr lang="es-ES" dirty="0"/>
          </a:p>
        </p:txBody>
      </p:sp>
      <p:pic>
        <p:nvPicPr>
          <p:cNvPr id="4" name="Imagen 3"/>
          <p:cNvPicPr>
            <a:picLocks noChangeAspect="1"/>
          </p:cNvPicPr>
          <p:nvPr/>
        </p:nvPicPr>
        <p:blipFill>
          <a:blip r:embed="rId2" cstate="print"/>
          <a:stretch>
            <a:fillRect/>
          </a:stretch>
        </p:blipFill>
        <p:spPr>
          <a:xfrm>
            <a:off x="1389271" y="3071723"/>
            <a:ext cx="2998589" cy="2515219"/>
          </a:xfrm>
          <a:prstGeom prst="rect">
            <a:avLst/>
          </a:prstGeom>
        </p:spPr>
      </p:pic>
    </p:spTree>
    <p:extLst>
      <p:ext uri="{BB962C8B-B14F-4D97-AF65-F5344CB8AC3E}">
        <p14:creationId xmlns="" xmlns:p14="http://schemas.microsoft.com/office/powerpoint/2010/main" val="3955842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388394" y="834683"/>
            <a:ext cx="7252677" cy="5439508"/>
          </a:xfrm>
        </p:spPr>
      </p:pic>
    </p:spTree>
    <p:extLst>
      <p:ext uri="{BB962C8B-B14F-4D97-AF65-F5344CB8AC3E}">
        <p14:creationId xmlns="" xmlns:p14="http://schemas.microsoft.com/office/powerpoint/2010/main" val="235121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677334" y="2160589"/>
            <a:ext cx="8596668" cy="4437159"/>
          </a:xfrm>
        </p:spPr>
        <p:txBody>
          <a:bodyPr>
            <a:normAutofit/>
          </a:bodyPr>
          <a:lstStyle/>
          <a:p>
            <a:r>
              <a:rPr lang="es-ES" dirty="0" smtClean="0"/>
              <a:t>Las restricciones excesivas de alimentos.</a:t>
            </a:r>
          </a:p>
          <a:p>
            <a:r>
              <a:rPr lang="es-ES" dirty="0" smtClean="0"/>
              <a:t>El uso de la comida o alimentos concretos como recompensa.</a:t>
            </a:r>
          </a:p>
          <a:p>
            <a:r>
              <a:rPr lang="es-ES" dirty="0"/>
              <a:t>E</a:t>
            </a:r>
            <a:r>
              <a:rPr lang="es-ES" dirty="0" smtClean="0"/>
              <a:t>l tiempo dedicado a la televisión y a entrenamientos sedentarios.</a:t>
            </a:r>
          </a:p>
          <a:p>
            <a:r>
              <a:rPr lang="es-ES" dirty="0" smtClean="0"/>
              <a:t>Comer viendo la televisión.</a:t>
            </a:r>
          </a:p>
          <a:p>
            <a:r>
              <a:rPr lang="es-ES" dirty="0" smtClean="0"/>
              <a:t>Que los menores dispongan de televisión en su </a:t>
            </a:r>
            <a:r>
              <a:rPr lang="es-ES" smtClean="0"/>
              <a:t>dormitorio.</a:t>
            </a:r>
            <a:endParaRPr lang="es-ES" dirty="0" smtClean="0"/>
          </a:p>
          <a:p>
            <a:r>
              <a:rPr lang="es-ES" dirty="0"/>
              <a:t>La monotonía: presentar los alimentos de forma atractiva</a:t>
            </a:r>
            <a:r>
              <a:rPr lang="es-ES" dirty="0" smtClean="0"/>
              <a:t>.</a:t>
            </a:r>
          </a:p>
          <a:p>
            <a:r>
              <a:rPr lang="es-ES" dirty="0" smtClean="0"/>
              <a:t>Obligar a comer, ya que </a:t>
            </a:r>
            <a:r>
              <a:rPr lang="es-ES" dirty="0"/>
              <a:t>p</a:t>
            </a:r>
            <a:r>
              <a:rPr lang="es-ES" dirty="0" smtClean="0"/>
              <a:t>uede favorecer conductas negativas.</a:t>
            </a:r>
          </a:p>
          <a:p>
            <a:r>
              <a:rPr lang="es-ES" dirty="0" smtClean="0"/>
              <a:t>El consumo de bebidas dulces y refrescos. Desaconsejar las bebidas estimulantes como té, café y colas.</a:t>
            </a:r>
          </a:p>
          <a:p>
            <a:r>
              <a:rPr lang="es-ES" dirty="0" smtClean="0"/>
              <a:t>El consumo de calorías vacías como caramelos, dulces y “alimentos basura” (no alimentar pero engordan).</a:t>
            </a:r>
          </a:p>
          <a:p>
            <a:endParaRPr lang="es-ES" dirty="0"/>
          </a:p>
        </p:txBody>
      </p:sp>
    </p:spTree>
    <p:extLst>
      <p:ext uri="{BB962C8B-B14F-4D97-AF65-F5344CB8AC3E}">
        <p14:creationId xmlns="" xmlns:p14="http://schemas.microsoft.com/office/powerpoint/2010/main" val="1777623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Marcador de contenido 3"/>
          <p:cNvPicPr>
            <a:picLocks noGrp="1" noChangeAspect="1"/>
          </p:cNvPicPr>
          <p:nvPr>
            <p:ph idx="1"/>
          </p:nvPr>
        </p:nvPicPr>
        <p:blipFill>
          <a:blip r:embed="rId3" cstate="print"/>
          <a:stretch>
            <a:fillRect/>
          </a:stretch>
        </p:blipFill>
        <p:spPr>
          <a:xfrm>
            <a:off x="930552" y="621978"/>
            <a:ext cx="7166118" cy="1308422"/>
          </a:xfrm>
          <a:prstGeom prst="rect">
            <a:avLst/>
          </a:prstGeom>
        </p:spPr>
      </p:pic>
      <p:pic>
        <p:nvPicPr>
          <p:cNvPr id="5" name="Imagen 4"/>
          <p:cNvPicPr>
            <a:picLocks noChangeAspect="1"/>
          </p:cNvPicPr>
          <p:nvPr/>
        </p:nvPicPr>
        <p:blipFill>
          <a:blip r:embed="rId4" cstate="print"/>
          <a:stretch>
            <a:fillRect/>
          </a:stretch>
        </p:blipFill>
        <p:spPr>
          <a:xfrm>
            <a:off x="1136502" y="2577687"/>
            <a:ext cx="2744471" cy="1651407"/>
          </a:xfrm>
          <a:prstGeom prst="rect">
            <a:avLst/>
          </a:prstGeom>
        </p:spPr>
      </p:pic>
      <p:pic>
        <p:nvPicPr>
          <p:cNvPr id="6" name="Imagen 5"/>
          <p:cNvPicPr>
            <a:picLocks noChangeAspect="1"/>
          </p:cNvPicPr>
          <p:nvPr/>
        </p:nvPicPr>
        <p:blipFill>
          <a:blip r:embed="rId5" cstate="print"/>
          <a:stretch>
            <a:fillRect/>
          </a:stretch>
        </p:blipFill>
        <p:spPr>
          <a:xfrm>
            <a:off x="6527602" y="2376524"/>
            <a:ext cx="2541177" cy="2667657"/>
          </a:xfrm>
          <a:prstGeom prst="rect">
            <a:avLst/>
          </a:prstGeom>
        </p:spPr>
      </p:pic>
      <p:pic>
        <p:nvPicPr>
          <p:cNvPr id="7" name="Imagen 6"/>
          <p:cNvPicPr>
            <a:picLocks noChangeAspect="1"/>
          </p:cNvPicPr>
          <p:nvPr/>
        </p:nvPicPr>
        <p:blipFill>
          <a:blip r:embed="rId6" cstate="print"/>
          <a:stretch>
            <a:fillRect/>
          </a:stretch>
        </p:blipFill>
        <p:spPr>
          <a:xfrm>
            <a:off x="2508737" y="4876381"/>
            <a:ext cx="3151059" cy="1803844"/>
          </a:xfrm>
          <a:prstGeom prst="rect">
            <a:avLst/>
          </a:prstGeom>
        </p:spPr>
      </p:pic>
    </p:spTree>
    <p:extLst>
      <p:ext uri="{BB962C8B-B14F-4D97-AF65-F5344CB8AC3E}">
        <p14:creationId xmlns="" xmlns:p14="http://schemas.microsoft.com/office/powerpoint/2010/main" val="1486547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4630" y="322997"/>
            <a:ext cx="8596668" cy="1320800"/>
          </a:xfrm>
        </p:spPr>
        <p:txBody>
          <a:bodyPr>
            <a:normAutofit/>
          </a:bodyPr>
          <a:lstStyle/>
          <a:p>
            <a:r>
              <a:rPr lang="es-ES" sz="3200" dirty="0" smtClean="0"/>
              <a:t>La publicidad a menudo nos presenta falsos “amigos” de la dieta infantil</a:t>
            </a:r>
            <a:endParaRPr lang="es-ES" sz="3200" dirty="0"/>
          </a:p>
        </p:txBody>
      </p:sp>
      <p:pic>
        <p:nvPicPr>
          <p:cNvPr id="4" name="Marcador de contenido 3"/>
          <p:cNvPicPr>
            <a:picLocks noGrp="1" noChangeAspect="1"/>
          </p:cNvPicPr>
          <p:nvPr>
            <p:ph idx="1"/>
          </p:nvPr>
        </p:nvPicPr>
        <p:blipFill>
          <a:blip r:embed="rId3" cstate="print"/>
          <a:stretch>
            <a:fillRect/>
          </a:stretch>
        </p:blipFill>
        <p:spPr>
          <a:xfrm>
            <a:off x="1754621" y="1817858"/>
            <a:ext cx="8592621" cy="5040142"/>
          </a:xfrm>
          <a:prstGeom prst="rect">
            <a:avLst/>
          </a:prstGeom>
        </p:spPr>
      </p:pic>
    </p:spTree>
    <p:extLst>
      <p:ext uri="{BB962C8B-B14F-4D97-AF65-F5344CB8AC3E}">
        <p14:creationId xmlns="" xmlns:p14="http://schemas.microsoft.com/office/powerpoint/2010/main" val="2350836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2050" name="Picture 2" descr="Resultado de imagen de obesidad infantil creciendo"/>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08401" y="1037988"/>
            <a:ext cx="7086181" cy="47213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1917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1026" name="Picture 2" descr="Resultado de imagen de estrategia naos obesidad infantil"/>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5465" y="206554"/>
            <a:ext cx="4560203" cy="2630652"/>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Resultado de imagen de codigo de aladino obesidad infantil"/>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10213" y="397622"/>
            <a:ext cx="4389129" cy="583911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Resultado de imagen de codigo paos publicidad"/>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9673" y="3049184"/>
            <a:ext cx="4511786" cy="3636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223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677334" y="1197735"/>
            <a:ext cx="8596668" cy="5331854"/>
          </a:xfrm>
        </p:spPr>
        <p:txBody>
          <a:bodyPr/>
          <a:lstStyle/>
          <a:p>
            <a:r>
              <a:rPr lang="es-ES" dirty="0" smtClean="0"/>
              <a:t>Una alimentación equilibrada y la actividad física son los elementos que más contribuyen a un estilo de vida sano. Por ello resulta deseable, que desde edad temprana, se conozca el papel que tienen el tipo de alimentación y el deporte en el mantenimiento de la salud. En este sentido, y junto al rol educativo que cumple la familia, debe aprovecharse el proceso de socialización que tiene lugar en la escuela.</a:t>
            </a:r>
          </a:p>
          <a:p>
            <a:pPr marL="0" indent="0">
              <a:buNone/>
            </a:pPr>
            <a:endParaRPr lang="es-ES" dirty="0" smtClean="0"/>
          </a:p>
          <a:p>
            <a:r>
              <a:rPr lang="es-ES" dirty="0" smtClean="0"/>
              <a:t>Segú la OMS, </a:t>
            </a:r>
            <a:r>
              <a:rPr lang="es-ES" dirty="0"/>
              <a:t>la salud se define como </a:t>
            </a:r>
            <a:r>
              <a:rPr lang="es-ES" b="1" dirty="0"/>
              <a:t>“un estado completo de bienestar físico, psicológico y social, y no la mera ausencia de enfermedad”.</a:t>
            </a:r>
          </a:p>
          <a:p>
            <a:r>
              <a:rPr lang="es-ES" dirty="0"/>
              <a:t>Este es un concepto integral de salud que hace referencia no solo a los aspectos físicos o fisiológicos sino a la globalidad de la persona, incluyendo su dimensión psicológica y de bienestar social.</a:t>
            </a:r>
          </a:p>
          <a:p>
            <a:endParaRPr lang="es-ES" dirty="0"/>
          </a:p>
        </p:txBody>
      </p:sp>
    </p:spTree>
    <p:extLst>
      <p:ext uri="{BB962C8B-B14F-4D97-AF65-F5344CB8AC3E}">
        <p14:creationId xmlns="" xmlns:p14="http://schemas.microsoft.com/office/powerpoint/2010/main" val="2021773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stretch>
            <a:fillRect/>
          </a:stretch>
        </p:blipFill>
        <p:spPr>
          <a:xfrm>
            <a:off x="1687059" y="1270000"/>
            <a:ext cx="7490303" cy="4680424"/>
          </a:xfrm>
          <a:prstGeom prst="rect">
            <a:avLst/>
          </a:prstGeom>
        </p:spPr>
      </p:pic>
    </p:spTree>
    <p:extLst>
      <p:ext uri="{BB962C8B-B14F-4D97-AF65-F5344CB8AC3E}">
        <p14:creationId xmlns="" xmlns:p14="http://schemas.microsoft.com/office/powerpoint/2010/main" val="3382571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200" dirty="0" smtClean="0"/>
              <a:t>Principales comidas:</a:t>
            </a:r>
            <a:r>
              <a:rPr lang="es-ES" dirty="0" smtClean="0"/>
              <a:t> </a:t>
            </a:r>
            <a:br>
              <a:rPr lang="es-ES" dirty="0" smtClean="0"/>
            </a:br>
            <a:r>
              <a:rPr lang="es-ES" dirty="0" smtClean="0"/>
              <a:t/>
            </a:r>
            <a:br>
              <a:rPr lang="es-ES" dirty="0" smtClean="0"/>
            </a:br>
            <a:r>
              <a:rPr lang="es-ES" dirty="0" smtClean="0"/>
              <a:t>El desayuno: </a:t>
            </a:r>
            <a:endParaRPr lang="es-ES" dirty="0"/>
          </a:p>
        </p:txBody>
      </p:sp>
      <p:sp>
        <p:nvSpPr>
          <p:cNvPr id="3" name="Marcador de contenido 2"/>
          <p:cNvSpPr>
            <a:spLocks noGrp="1"/>
          </p:cNvSpPr>
          <p:nvPr>
            <p:ph idx="1"/>
          </p:nvPr>
        </p:nvSpPr>
        <p:spPr>
          <a:xfrm>
            <a:off x="677334" y="2442949"/>
            <a:ext cx="8596668" cy="4230806"/>
          </a:xfrm>
        </p:spPr>
        <p:txBody>
          <a:bodyPr>
            <a:normAutofit/>
          </a:bodyPr>
          <a:lstStyle/>
          <a:p>
            <a:r>
              <a:rPr lang="es-ES" dirty="0" smtClean="0"/>
              <a:t>El desayuno se considera una comida principal y rompe el ayuno de 10-12 horas.</a:t>
            </a:r>
          </a:p>
          <a:p>
            <a:r>
              <a:rPr lang="es-ES" dirty="0" smtClean="0"/>
              <a:t>Son pocos los niños que hacen un desayuno completo</a:t>
            </a:r>
          </a:p>
          <a:p>
            <a:r>
              <a:rPr lang="es-ES" dirty="0" smtClean="0"/>
              <a:t>La omisión del desayuno interfiere en los procesos cognitivos y de aprendizaje más pronunciado en los niños nutricionalmente en riesgo.</a:t>
            </a:r>
          </a:p>
          <a:p>
            <a:r>
              <a:rPr lang="es-ES" dirty="0" smtClean="0"/>
              <a:t>Debe contener preferentemente hidratos de carbono por su mejor control de la saciedad. Se aconseja la tríada compuesta por </a:t>
            </a:r>
            <a:r>
              <a:rPr lang="es-ES" b="1" dirty="0" smtClean="0"/>
              <a:t>lácteos, cereales y frutas o zumos de fruta fresca</a:t>
            </a:r>
            <a:r>
              <a:rPr lang="es-ES" dirty="0" smtClean="0"/>
              <a:t>, que se podría complementar con otros alimentos proteicos como huevos, jamón.</a:t>
            </a:r>
          </a:p>
          <a:p>
            <a:r>
              <a:rPr lang="es-ES" dirty="0" smtClean="0"/>
              <a:t>Dedicar al desayuno entre 10-15 minutos, sentados a la mesa, en familia, en un ambiente relajado, por lo que hay que levantar con suficiente tiempo al niño, debiéndose acostar a una hora apropiada.</a:t>
            </a:r>
          </a:p>
          <a:p>
            <a:endParaRPr lang="es-ES" dirty="0"/>
          </a:p>
        </p:txBody>
      </p:sp>
    </p:spTree>
    <p:extLst>
      <p:ext uri="{BB962C8B-B14F-4D97-AF65-F5344CB8AC3E}">
        <p14:creationId xmlns="" xmlns:p14="http://schemas.microsoft.com/office/powerpoint/2010/main" val="2305464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A media mañana: el recreo</a:t>
            </a:r>
            <a:endParaRPr lang="es-ES" sz="3200" dirty="0"/>
          </a:p>
        </p:txBody>
      </p:sp>
      <p:sp>
        <p:nvSpPr>
          <p:cNvPr id="3" name="Marcador de contenido 2"/>
          <p:cNvSpPr>
            <a:spLocks noGrp="1"/>
          </p:cNvSpPr>
          <p:nvPr>
            <p:ph idx="1"/>
          </p:nvPr>
        </p:nvSpPr>
        <p:spPr/>
        <p:txBody>
          <a:bodyPr/>
          <a:lstStyle/>
          <a:p>
            <a:r>
              <a:rPr lang="es-ES" dirty="0" smtClean="0"/>
              <a:t>Un tentempié. No será necesario si se ha desayunado bien.</a:t>
            </a:r>
          </a:p>
          <a:p>
            <a:r>
              <a:rPr lang="es-ES" dirty="0" smtClean="0"/>
              <a:t>Una pieza de </a:t>
            </a:r>
            <a:r>
              <a:rPr lang="es-ES" b="1" dirty="0" smtClean="0"/>
              <a:t>fruta o un pequeño bocadillo</a:t>
            </a:r>
            <a:r>
              <a:rPr lang="es-ES" dirty="0" smtClean="0"/>
              <a:t>. Frutas como uvas </a:t>
            </a:r>
          </a:p>
          <a:p>
            <a:pPr marL="0" indent="0">
              <a:buNone/>
            </a:pPr>
            <a:r>
              <a:rPr lang="es-ES" dirty="0" smtClean="0"/>
              <a:t>pasas, plátano, manzanas, picotas que no necesitan pelarse,</a:t>
            </a:r>
          </a:p>
          <a:p>
            <a:pPr marL="0" indent="0">
              <a:buNone/>
            </a:pPr>
            <a:r>
              <a:rPr lang="es-ES" dirty="0" smtClean="0"/>
              <a:t>ni chorrean ni manchan. </a:t>
            </a:r>
          </a:p>
          <a:p>
            <a:endParaRPr lang="es-ES" dirty="0"/>
          </a:p>
          <a:p>
            <a:r>
              <a:rPr lang="es-ES" dirty="0" smtClean="0"/>
              <a:t>No son recomendables los bollos industriales.</a:t>
            </a:r>
          </a:p>
          <a:p>
            <a:endParaRPr lang="es-ES" dirty="0"/>
          </a:p>
        </p:txBody>
      </p:sp>
      <p:pic>
        <p:nvPicPr>
          <p:cNvPr id="4" name="Imagen 3"/>
          <p:cNvPicPr>
            <a:picLocks noChangeAspect="1"/>
          </p:cNvPicPr>
          <p:nvPr/>
        </p:nvPicPr>
        <p:blipFill>
          <a:blip r:embed="rId3" cstate="print"/>
          <a:stretch>
            <a:fillRect/>
          </a:stretch>
        </p:blipFill>
        <p:spPr>
          <a:xfrm>
            <a:off x="7666067" y="1563345"/>
            <a:ext cx="4065883" cy="4611235"/>
          </a:xfrm>
          <a:prstGeom prst="rect">
            <a:avLst/>
          </a:prstGeom>
        </p:spPr>
      </p:pic>
    </p:spTree>
    <p:extLst>
      <p:ext uri="{BB962C8B-B14F-4D97-AF65-F5344CB8AC3E}">
        <p14:creationId xmlns="" xmlns:p14="http://schemas.microsoft.com/office/powerpoint/2010/main" val="975938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La comida de mediodía: </a:t>
            </a:r>
            <a:endParaRPr lang="es-ES" sz="3200" dirty="0"/>
          </a:p>
        </p:txBody>
      </p:sp>
      <p:sp>
        <p:nvSpPr>
          <p:cNvPr id="3" name="Marcador de contenido 2"/>
          <p:cNvSpPr>
            <a:spLocks noGrp="1"/>
          </p:cNvSpPr>
          <p:nvPr>
            <p:ph idx="1"/>
          </p:nvPr>
        </p:nvSpPr>
        <p:spPr>
          <a:xfrm>
            <a:off x="677334" y="2174237"/>
            <a:ext cx="8596668" cy="3880773"/>
          </a:xfrm>
        </p:spPr>
        <p:txBody>
          <a:bodyPr/>
          <a:lstStyle/>
          <a:p>
            <a:r>
              <a:rPr lang="es-ES" dirty="0" smtClean="0"/>
              <a:t>Suele ser la comida principal. </a:t>
            </a:r>
          </a:p>
          <a:p>
            <a:r>
              <a:rPr lang="es-ES" dirty="0" smtClean="0"/>
              <a:t>Muchos niños comen en el comedor escolar.</a:t>
            </a:r>
          </a:p>
          <a:p>
            <a:r>
              <a:rPr lang="es-ES" dirty="0" smtClean="0"/>
              <a:t>Más pescado y menos carne (pescado azul con alto contenido en ácidos grasos muy beneficiosos para la salud).</a:t>
            </a:r>
          </a:p>
          <a:p>
            <a:r>
              <a:rPr lang="es-ES" dirty="0" smtClean="0"/>
              <a:t>Arroz y pastas (integrales).</a:t>
            </a:r>
          </a:p>
          <a:p>
            <a:endParaRPr lang="es-ES" dirty="0"/>
          </a:p>
          <a:p>
            <a:r>
              <a:rPr lang="es-ES" dirty="0" smtClean="0"/>
              <a:t>EL POSTRE IDEAL SIEMPRE ES LA FRUTA.</a:t>
            </a:r>
          </a:p>
          <a:p>
            <a:endParaRPr lang="es-ES" dirty="0"/>
          </a:p>
          <a:p>
            <a:r>
              <a:rPr lang="es-ES" dirty="0" smtClean="0"/>
              <a:t>LA BEBIDA IDÓNEA PARA ACOMPAÑAR A LA COMIDA SIEMPRE ES EL AGUA .</a:t>
            </a:r>
          </a:p>
          <a:p>
            <a:endParaRPr lang="es-ES" dirty="0"/>
          </a:p>
        </p:txBody>
      </p:sp>
    </p:spTree>
    <p:extLst>
      <p:ext uri="{BB962C8B-B14F-4D97-AF65-F5344CB8AC3E}">
        <p14:creationId xmlns="" xmlns:p14="http://schemas.microsoft.com/office/powerpoint/2010/main" val="2078565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La merienda:</a:t>
            </a:r>
            <a:endParaRPr lang="es-ES" sz="3200" dirty="0"/>
          </a:p>
        </p:txBody>
      </p:sp>
      <p:sp>
        <p:nvSpPr>
          <p:cNvPr id="3" name="Marcador de contenido 2"/>
          <p:cNvSpPr>
            <a:spLocks noGrp="1"/>
          </p:cNvSpPr>
          <p:nvPr>
            <p:ph idx="1"/>
          </p:nvPr>
        </p:nvSpPr>
        <p:spPr/>
        <p:txBody>
          <a:bodyPr/>
          <a:lstStyle/>
          <a:p>
            <a:r>
              <a:rPr lang="es-ES" dirty="0" smtClean="0"/>
              <a:t>Sirve para equilibrar el aporte energético del día, pero no hace falta que sea abundante.</a:t>
            </a:r>
          </a:p>
          <a:p>
            <a:r>
              <a:rPr lang="es-ES" dirty="0" smtClean="0"/>
              <a:t>Pieza de fruta o zumo natural, leche o yogur o un bocadillo.</a:t>
            </a:r>
          </a:p>
          <a:p>
            <a:r>
              <a:rPr lang="es-ES" dirty="0" smtClean="0"/>
              <a:t>No restará apetito a la hora de la cena.</a:t>
            </a:r>
          </a:p>
          <a:p>
            <a:endParaRPr lang="es-ES" dirty="0"/>
          </a:p>
          <a:p>
            <a:r>
              <a:rPr lang="es-ES" dirty="0" smtClean="0"/>
              <a:t>El consumo frecuente de galletas, bollería, duces, helados y chuches pueden conducir al sobrepeso y a la obesidad.</a:t>
            </a:r>
            <a:endParaRPr lang="es-ES" dirty="0"/>
          </a:p>
        </p:txBody>
      </p:sp>
    </p:spTree>
    <p:extLst>
      <p:ext uri="{BB962C8B-B14F-4D97-AF65-F5344CB8AC3E}">
        <p14:creationId xmlns="" xmlns:p14="http://schemas.microsoft.com/office/powerpoint/2010/main" val="2540210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La cena: </a:t>
            </a:r>
            <a:endParaRPr lang="es-ES" sz="3200" dirty="0"/>
          </a:p>
        </p:txBody>
      </p:sp>
      <p:sp>
        <p:nvSpPr>
          <p:cNvPr id="3" name="Marcador de contenido 2"/>
          <p:cNvSpPr>
            <a:spLocks noGrp="1"/>
          </p:cNvSpPr>
          <p:nvPr>
            <p:ph idx="1"/>
          </p:nvPr>
        </p:nvSpPr>
        <p:spPr/>
        <p:txBody>
          <a:bodyPr/>
          <a:lstStyle/>
          <a:p>
            <a:r>
              <a:rPr lang="es-ES" dirty="0" smtClean="0"/>
              <a:t>Se debe elegir en función de los alimentos tomados a lo largo del día.</a:t>
            </a:r>
          </a:p>
          <a:p>
            <a:r>
              <a:rPr lang="es-ES" dirty="0" smtClean="0"/>
              <a:t>Deben ser fáciles de digerir: purés, sopas, ensaladas o verduras cocidas y como complemento, carne en pequeñas porciones, huevos o pescado.</a:t>
            </a:r>
          </a:p>
          <a:p>
            <a:endParaRPr lang="es-ES" dirty="0"/>
          </a:p>
          <a:p>
            <a:r>
              <a:rPr lang="es-ES" dirty="0" smtClean="0"/>
              <a:t>De postre, fruta.</a:t>
            </a:r>
          </a:p>
          <a:p>
            <a:pPr marL="0" indent="0">
              <a:buNone/>
            </a:pPr>
            <a:endParaRPr lang="es-ES" dirty="0"/>
          </a:p>
        </p:txBody>
      </p:sp>
      <p:pic>
        <p:nvPicPr>
          <p:cNvPr id="1026" name="Picture 2" descr="C:\Users\Gema María\Desktop\images.jpg"/>
          <p:cNvPicPr>
            <a:picLocks noChangeAspect="1" noChangeArrowheads="1"/>
          </p:cNvPicPr>
          <p:nvPr/>
        </p:nvPicPr>
        <p:blipFill>
          <a:blip r:embed="rId3" cstate="print"/>
          <a:srcRect/>
          <a:stretch>
            <a:fillRect/>
          </a:stretch>
        </p:blipFill>
        <p:spPr bwMode="auto">
          <a:xfrm>
            <a:off x="8527313" y="3045543"/>
            <a:ext cx="3664688" cy="3812457"/>
          </a:xfrm>
          <a:prstGeom prst="rect">
            <a:avLst/>
          </a:prstGeom>
          <a:noFill/>
        </p:spPr>
      </p:pic>
    </p:spTree>
    <p:extLst>
      <p:ext uri="{BB962C8B-B14F-4D97-AF65-F5344CB8AC3E}">
        <p14:creationId xmlns="" xmlns:p14="http://schemas.microsoft.com/office/powerpoint/2010/main" val="569760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En el cole:</a:t>
            </a:r>
            <a:endParaRPr lang="es-ES" dirty="0"/>
          </a:p>
        </p:txBody>
      </p:sp>
      <p:pic>
        <p:nvPicPr>
          <p:cNvPr id="4" name="Marcador de contenido 3"/>
          <p:cNvPicPr>
            <a:picLocks noGrp="1" noChangeAspect="1"/>
          </p:cNvPicPr>
          <p:nvPr>
            <p:ph idx="1"/>
          </p:nvPr>
        </p:nvPicPr>
        <p:blipFill>
          <a:blip r:embed="rId2" cstate="print"/>
          <a:stretch>
            <a:fillRect/>
          </a:stretch>
        </p:blipFill>
        <p:spPr>
          <a:xfrm>
            <a:off x="541385" y="2647142"/>
            <a:ext cx="8596312" cy="2171348"/>
          </a:xfrm>
          <a:prstGeom prst="rect">
            <a:avLst/>
          </a:prstGeom>
        </p:spPr>
      </p:pic>
    </p:spTree>
    <p:extLst>
      <p:ext uri="{BB962C8B-B14F-4D97-AF65-F5344CB8AC3E}">
        <p14:creationId xmlns="" xmlns:p14="http://schemas.microsoft.com/office/powerpoint/2010/main" val="2298160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Actividad física:</a:t>
            </a:r>
            <a:endParaRPr lang="es-ES" sz="3200" dirty="0"/>
          </a:p>
        </p:txBody>
      </p:sp>
      <p:sp>
        <p:nvSpPr>
          <p:cNvPr id="3" name="Marcador de contenido 2"/>
          <p:cNvSpPr>
            <a:spLocks noGrp="1"/>
          </p:cNvSpPr>
          <p:nvPr>
            <p:ph idx="1"/>
          </p:nvPr>
        </p:nvSpPr>
        <p:spPr/>
        <p:txBody>
          <a:bodyPr/>
          <a:lstStyle/>
          <a:p>
            <a:r>
              <a:rPr lang="es-ES" dirty="0" smtClean="0"/>
              <a:t>Que todos los niños y niñas participen de manera regular en algún tipo de actividad física adecuada a su edad.</a:t>
            </a:r>
          </a:p>
          <a:p>
            <a:r>
              <a:rPr lang="es-ES" dirty="0" smtClean="0"/>
              <a:t>En edad preescolar es probable que la actividad física espontánea diaria sea suficiente.</a:t>
            </a:r>
          </a:p>
          <a:p>
            <a:r>
              <a:rPr lang="es-ES" dirty="0" smtClean="0"/>
              <a:t>En escolares y adolescentes se recomienda como mínimo 60 minutos diarios de ejercicio apropiado a su edad.</a:t>
            </a:r>
          </a:p>
          <a:p>
            <a:r>
              <a:rPr lang="es-ES" dirty="0" smtClean="0"/>
              <a:t>Alentar el ejercicio físico como actividad que forma parte de una vida saludable y no como meta para aumentar el desarrollo motor o la capacidad deportiva del menor.</a:t>
            </a:r>
            <a:endParaRPr lang="es-ES" dirty="0"/>
          </a:p>
        </p:txBody>
      </p:sp>
    </p:spTree>
    <p:extLst>
      <p:ext uri="{BB962C8B-B14F-4D97-AF65-F5344CB8AC3E}">
        <p14:creationId xmlns="" xmlns:p14="http://schemas.microsoft.com/office/powerpoint/2010/main" val="2614563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smtClean="0"/>
              <a:t>Jugar en el parque a diario, al aire libre.</a:t>
            </a:r>
          </a:p>
          <a:p>
            <a:r>
              <a:rPr lang="es-ES" dirty="0" smtClean="0"/>
              <a:t>Jugar con ellos (seamos sus modelos para fomentarlo).</a:t>
            </a:r>
          </a:p>
          <a:p>
            <a:r>
              <a:rPr lang="es-ES" dirty="0" smtClean="0"/>
              <a:t>Apagar la tele durante las comidas.</a:t>
            </a:r>
          </a:p>
          <a:p>
            <a:r>
              <a:rPr lang="es-ES" dirty="0" smtClean="0"/>
              <a:t>No tener televisión en el cuarto.</a:t>
            </a:r>
          </a:p>
          <a:p>
            <a:r>
              <a:rPr lang="es-ES" dirty="0" smtClean="0"/>
              <a:t>Restringir a 1-2 horas al día.</a:t>
            </a:r>
            <a:endParaRPr lang="es-ES" dirty="0"/>
          </a:p>
        </p:txBody>
      </p:sp>
      <p:pic>
        <p:nvPicPr>
          <p:cNvPr id="5122" name="Picture 2" descr="Resultado de imagen de jugar en el parque en familia dibujos niños">
            <a:hlinkClick r:id="rId3"/>
          </p:cNvPr>
          <p:cNvPicPr>
            <a:picLocks noChangeAspect="1" noChangeArrowheads="1"/>
          </p:cNvPicPr>
          <p:nvPr/>
        </p:nvPicPr>
        <p:blipFill>
          <a:blip r:embed="rId4" cstate="print"/>
          <a:srcRect/>
          <a:stretch>
            <a:fillRect/>
          </a:stretch>
        </p:blipFill>
        <p:spPr bwMode="auto">
          <a:xfrm>
            <a:off x="7315200" y="2395390"/>
            <a:ext cx="4462607" cy="4462610"/>
          </a:xfrm>
          <a:prstGeom prst="rect">
            <a:avLst/>
          </a:prstGeom>
          <a:noFill/>
        </p:spPr>
      </p:pic>
    </p:spTree>
    <p:extLst>
      <p:ext uri="{BB962C8B-B14F-4D97-AF65-F5344CB8AC3E}">
        <p14:creationId xmlns="" xmlns:p14="http://schemas.microsoft.com/office/powerpoint/2010/main" val="3381811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dirty="0" smtClean="0"/>
              <a:t>Conclusiones:</a:t>
            </a:r>
            <a:endParaRPr lang="es-ES" sz="3200" dirty="0"/>
          </a:p>
        </p:txBody>
      </p:sp>
      <p:sp>
        <p:nvSpPr>
          <p:cNvPr id="3" name="Marcador de contenido 2"/>
          <p:cNvSpPr>
            <a:spLocks noGrp="1"/>
          </p:cNvSpPr>
          <p:nvPr>
            <p:ph idx="1"/>
          </p:nvPr>
        </p:nvSpPr>
        <p:spPr/>
        <p:txBody>
          <a:bodyPr/>
          <a:lstStyle/>
          <a:p>
            <a:r>
              <a:rPr lang="es-ES" dirty="0" smtClean="0"/>
              <a:t>En la infancia se establecen los hábitos alimentarios y de actividad física.</a:t>
            </a:r>
          </a:p>
          <a:p>
            <a:endParaRPr lang="es-ES" dirty="0"/>
          </a:p>
          <a:p>
            <a:r>
              <a:rPr lang="es-ES" dirty="0" smtClean="0"/>
              <a:t>Los padres y madres, y el entorno familiar, son un modelo a seguir en la edad escolar. Podemos mejorar nuestros hábitos alimentarios y la actividad </a:t>
            </a:r>
            <a:r>
              <a:rPr lang="es-ES" dirty="0"/>
              <a:t>f</a:t>
            </a:r>
            <a:r>
              <a:rPr lang="es-ES" dirty="0" smtClean="0"/>
              <a:t>ísica que realizamos.</a:t>
            </a:r>
          </a:p>
          <a:p>
            <a:endParaRPr lang="es-ES" dirty="0"/>
          </a:p>
          <a:p>
            <a:pPr>
              <a:buNone/>
            </a:pPr>
            <a:endParaRPr lang="es-ES" dirty="0" smtClean="0"/>
          </a:p>
        </p:txBody>
      </p:sp>
    </p:spTree>
    <p:extLst>
      <p:ext uri="{BB962C8B-B14F-4D97-AF65-F5344CB8AC3E}">
        <p14:creationId xmlns="" xmlns:p14="http://schemas.microsoft.com/office/powerpoint/2010/main" val="3607924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677334" y="609601"/>
            <a:ext cx="8596668" cy="5431762"/>
          </a:xfrm>
        </p:spPr>
        <p:txBody>
          <a:bodyPr/>
          <a:lstStyle/>
          <a:p>
            <a:r>
              <a:rPr lang="es-ES" dirty="0" smtClean="0"/>
              <a:t>Hace unas décadas alimentarse resultaba sencillo…..</a:t>
            </a:r>
          </a:p>
          <a:p>
            <a:endParaRPr lang="es-ES" dirty="0"/>
          </a:p>
          <a:p>
            <a:pPr marL="0" indent="0">
              <a:buNone/>
            </a:pPr>
            <a:endParaRPr lang="es-ES" dirty="0"/>
          </a:p>
        </p:txBody>
      </p:sp>
      <p:pic>
        <p:nvPicPr>
          <p:cNvPr id="4" name="Imagen 3"/>
          <p:cNvPicPr>
            <a:picLocks noChangeAspect="1"/>
          </p:cNvPicPr>
          <p:nvPr/>
        </p:nvPicPr>
        <p:blipFill>
          <a:blip r:embed="rId3" cstate="print"/>
          <a:stretch>
            <a:fillRect/>
          </a:stretch>
        </p:blipFill>
        <p:spPr>
          <a:xfrm>
            <a:off x="1171255" y="1448392"/>
            <a:ext cx="8414221" cy="4769527"/>
          </a:xfrm>
          <a:prstGeom prst="rect">
            <a:avLst/>
          </a:prstGeom>
        </p:spPr>
      </p:pic>
    </p:spTree>
    <p:extLst>
      <p:ext uri="{BB962C8B-B14F-4D97-AF65-F5344CB8AC3E}">
        <p14:creationId xmlns="" xmlns:p14="http://schemas.microsoft.com/office/powerpoint/2010/main" val="586387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i="1" dirty="0" smtClean="0">
                <a:solidFill>
                  <a:schemeClr val="accent2"/>
                </a:solidFill>
              </a:rPr>
              <a:t>“Así como somos por dentro, somos por fuera”</a:t>
            </a:r>
            <a:br>
              <a:rPr lang="es-ES" b="1" i="1" dirty="0" smtClean="0">
                <a:solidFill>
                  <a:schemeClr val="accent2"/>
                </a:solidFill>
              </a:rPr>
            </a:br>
            <a:endParaRPr lang="es-ES" dirty="0"/>
          </a:p>
        </p:txBody>
      </p:sp>
      <p:pic>
        <p:nvPicPr>
          <p:cNvPr id="65538" name="Picture 2"/>
          <p:cNvPicPr>
            <a:picLocks noGrp="1" noChangeAspect="1" noChangeArrowheads="1"/>
          </p:cNvPicPr>
          <p:nvPr>
            <p:ph idx="1"/>
          </p:nvPr>
        </p:nvPicPr>
        <p:blipFill>
          <a:blip r:embed="rId2" cstate="print"/>
          <a:srcRect/>
          <a:stretch>
            <a:fillRect/>
          </a:stretch>
        </p:blipFill>
        <p:spPr bwMode="auto">
          <a:xfrm>
            <a:off x="2990831" y="2097068"/>
            <a:ext cx="3920331" cy="403234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solidFill>
                <a:schemeClr val="accent2"/>
              </a:solidFill>
            </a:endParaRPr>
          </a:p>
        </p:txBody>
      </p:sp>
      <p:sp>
        <p:nvSpPr>
          <p:cNvPr id="3" name="Marcador de contenido 2"/>
          <p:cNvSpPr>
            <a:spLocks noGrp="1"/>
          </p:cNvSpPr>
          <p:nvPr>
            <p:ph idx="1"/>
          </p:nvPr>
        </p:nvSpPr>
        <p:spPr/>
        <p:txBody>
          <a:bodyPr>
            <a:normAutofit/>
          </a:bodyPr>
          <a:lstStyle/>
          <a:p>
            <a:pPr marL="0" indent="0" algn="ctr">
              <a:buNone/>
            </a:pPr>
            <a:r>
              <a:rPr lang="es-ES" sz="3200" b="1" dirty="0" smtClean="0">
                <a:solidFill>
                  <a:schemeClr val="accent1"/>
                </a:solidFill>
              </a:rPr>
              <a:t>Muchas gracias por vuestra atención</a:t>
            </a:r>
            <a:endParaRPr lang="es-ES" sz="3200" b="1" dirty="0">
              <a:solidFill>
                <a:schemeClr val="accent1"/>
              </a:solidFill>
            </a:endParaRPr>
          </a:p>
        </p:txBody>
      </p:sp>
    </p:spTree>
    <p:extLst>
      <p:ext uri="{BB962C8B-B14F-4D97-AF65-F5344CB8AC3E}">
        <p14:creationId xmlns="" xmlns:p14="http://schemas.microsoft.com/office/powerpoint/2010/main" val="3609128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a:xfrm>
            <a:off x="677334" y="450167"/>
            <a:ext cx="8596668" cy="5591196"/>
          </a:xfrm>
        </p:spPr>
        <p:txBody>
          <a:bodyPr/>
          <a:lstStyle/>
          <a:p>
            <a:r>
              <a:rPr lang="es-ES" dirty="0" smtClean="0"/>
              <a:t>Hoy día…</a:t>
            </a:r>
          </a:p>
          <a:p>
            <a:pPr marL="0" indent="0">
              <a:buNone/>
            </a:pPr>
            <a:endParaRPr lang="es-ES" dirty="0"/>
          </a:p>
        </p:txBody>
      </p:sp>
      <p:pic>
        <p:nvPicPr>
          <p:cNvPr id="4" name="Imagen 3"/>
          <p:cNvPicPr>
            <a:picLocks noChangeAspect="1"/>
          </p:cNvPicPr>
          <p:nvPr/>
        </p:nvPicPr>
        <p:blipFill>
          <a:blip r:embed="rId2" cstate="print"/>
          <a:stretch>
            <a:fillRect/>
          </a:stretch>
        </p:blipFill>
        <p:spPr>
          <a:xfrm>
            <a:off x="1682496" y="1524680"/>
            <a:ext cx="8052035" cy="5059000"/>
          </a:xfrm>
          <a:prstGeom prst="rect">
            <a:avLst/>
          </a:prstGeom>
        </p:spPr>
      </p:pic>
    </p:spTree>
    <p:extLst>
      <p:ext uri="{BB962C8B-B14F-4D97-AF65-F5344CB8AC3E}">
        <p14:creationId xmlns="" xmlns:p14="http://schemas.microsoft.com/office/powerpoint/2010/main" val="2226751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677334" y="1386866"/>
            <a:ext cx="8596668" cy="3880773"/>
          </a:xfrm>
        </p:spPr>
        <p:txBody>
          <a:bodyPr/>
          <a:lstStyle/>
          <a:p>
            <a:r>
              <a:rPr lang="es-ES" dirty="0" smtClean="0"/>
              <a:t>Equilibrio nutricional: consumo de una dieta variada y moderada, equilibrando la ingesta con el gasto energético.</a:t>
            </a:r>
          </a:p>
          <a:p>
            <a:endParaRPr lang="es-ES" dirty="0"/>
          </a:p>
          <a:p>
            <a:r>
              <a:rPr lang="es-ES" dirty="0" smtClean="0"/>
              <a:t>Dieta variada: la que incluye alimentos de todos los grupos, en las porciones y frecuencia de consumo indicadas en la pirámide de alimentación.</a:t>
            </a:r>
          </a:p>
          <a:p>
            <a:endParaRPr lang="es-ES" dirty="0"/>
          </a:p>
          <a:p>
            <a:r>
              <a:rPr lang="es-ES" b="1" dirty="0" smtClean="0"/>
              <a:t>DIETA MEDITERRÁNEA</a:t>
            </a:r>
            <a:r>
              <a:rPr lang="es-ES" dirty="0" smtClean="0"/>
              <a:t>: propia de los países de dicha área, se caracteriza por ser sana, nutritiva y por ayudar a prevenir enfermedades crónicas relacionadas con la alimentación. Se caracteriza por una abundancia de alimentos de origen vegetal, mínimamente procesados y estacionales, preferentemente frescos.</a:t>
            </a:r>
            <a:endParaRPr lang="es-ES" dirty="0"/>
          </a:p>
        </p:txBody>
      </p:sp>
    </p:spTree>
    <p:extLst>
      <p:ext uri="{BB962C8B-B14F-4D97-AF65-F5344CB8AC3E}">
        <p14:creationId xmlns="" xmlns:p14="http://schemas.microsoft.com/office/powerpoint/2010/main" val="3176537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smtClean="0"/>
              <a:t>La alimentación es uno de los factores que en mayor medida determina es estado de salud presente y futura de las personas.</a:t>
            </a:r>
          </a:p>
          <a:p>
            <a:endParaRPr lang="es-ES" dirty="0"/>
          </a:p>
          <a:p>
            <a:r>
              <a:rPr lang="es-ES" dirty="0" smtClean="0"/>
              <a:t>Fomentar una alimentación equilibrada y la adquisición de unos hábitos dietéticos saludables, contribuye a favorecer el crecimiento, la maduración y el óptimo estado de salud en niños y niñas.</a:t>
            </a:r>
          </a:p>
          <a:p>
            <a:endParaRPr lang="es-ES" dirty="0"/>
          </a:p>
          <a:p>
            <a:r>
              <a:rPr lang="es-ES" dirty="0" smtClean="0"/>
              <a:t>Una alimentación saludable disminuye el riesgo de algunas enfermedades crónicas.</a:t>
            </a:r>
            <a:endParaRPr lang="es-ES" dirty="0"/>
          </a:p>
        </p:txBody>
      </p:sp>
    </p:spTree>
    <p:extLst>
      <p:ext uri="{BB962C8B-B14F-4D97-AF65-F5344CB8AC3E}">
        <p14:creationId xmlns="" xmlns:p14="http://schemas.microsoft.com/office/powerpoint/2010/main" val="915746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pic>
        <p:nvPicPr>
          <p:cNvPr id="4" name="Marcador de contenido 3"/>
          <p:cNvPicPr>
            <a:picLocks noGrp="1" noChangeAspect="1"/>
          </p:cNvPicPr>
          <p:nvPr>
            <p:ph idx="1"/>
          </p:nvPr>
        </p:nvPicPr>
        <p:blipFill>
          <a:blip r:embed="rId3" cstate="print"/>
          <a:stretch>
            <a:fillRect/>
          </a:stretch>
        </p:blipFill>
        <p:spPr>
          <a:xfrm>
            <a:off x="1625149" y="215374"/>
            <a:ext cx="8013516" cy="6478074"/>
          </a:xfrm>
          <a:prstGeom prst="rect">
            <a:avLst/>
          </a:prstGeom>
        </p:spPr>
      </p:pic>
    </p:spTree>
    <p:extLst>
      <p:ext uri="{BB962C8B-B14F-4D97-AF65-F5344CB8AC3E}">
        <p14:creationId xmlns="" xmlns:p14="http://schemas.microsoft.com/office/powerpoint/2010/main" val="1588379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14179"/>
            <a:ext cx="8596668" cy="1320800"/>
          </a:xfrm>
        </p:spPr>
        <p:txBody>
          <a:bodyPr>
            <a:normAutofit/>
          </a:bodyPr>
          <a:lstStyle/>
          <a:p>
            <a:r>
              <a:rPr lang="es-ES" sz="3200" dirty="0" smtClean="0"/>
              <a:t>Recomendaciones nutricionales en la vida diaria</a:t>
            </a:r>
            <a:endParaRPr lang="es-ES" sz="3200" dirty="0"/>
          </a:p>
        </p:txBody>
      </p:sp>
      <p:sp>
        <p:nvSpPr>
          <p:cNvPr id="7" name="Marcador de contenido 6"/>
          <p:cNvSpPr>
            <a:spLocks noGrp="1"/>
          </p:cNvSpPr>
          <p:nvPr>
            <p:ph idx="1"/>
          </p:nvPr>
        </p:nvSpPr>
        <p:spPr>
          <a:xfrm>
            <a:off x="677334" y="1930401"/>
            <a:ext cx="8596668" cy="4110962"/>
          </a:xfrm>
        </p:spPr>
        <p:txBody>
          <a:bodyPr/>
          <a:lstStyle/>
          <a:p>
            <a:r>
              <a:rPr lang="es-ES" dirty="0" smtClean="0"/>
              <a:t>Es deseable una dieta variada que incluya alimentos de todos los grupos.</a:t>
            </a:r>
          </a:p>
          <a:p>
            <a:r>
              <a:rPr lang="es-ES" dirty="0" smtClean="0"/>
              <a:t>Estimular que se </a:t>
            </a:r>
            <a:r>
              <a:rPr lang="es-ES" dirty="0"/>
              <a:t>d</a:t>
            </a:r>
            <a:r>
              <a:rPr lang="es-ES" dirty="0" smtClean="0"/>
              <a:t>esayune a diario.</a:t>
            </a:r>
          </a:p>
          <a:p>
            <a:r>
              <a:rPr lang="es-ES" dirty="0" smtClean="0"/>
              <a:t>Consumo moderado de sal y preferiblemente que sea yodada.</a:t>
            </a:r>
          </a:p>
          <a:p>
            <a:r>
              <a:rPr lang="es-ES" dirty="0" smtClean="0"/>
              <a:t>Promocionar la “dieta mediterránea”.</a:t>
            </a:r>
          </a:p>
          <a:p>
            <a:r>
              <a:rPr lang="es-ES" dirty="0" smtClean="0"/>
              <a:t>Utilizar aceite de oliva</a:t>
            </a:r>
          </a:p>
          <a:p>
            <a:r>
              <a:rPr lang="es-ES" dirty="0" smtClean="0"/>
              <a:t>La campaña “5 al día” expresar el número de porciones de fruta y verduras que conviene tomar.</a:t>
            </a:r>
          </a:p>
          <a:p>
            <a:r>
              <a:rPr lang="es-ES" dirty="0" smtClean="0"/>
              <a:t>Tiempo dedicado a la actividad física.</a:t>
            </a:r>
          </a:p>
        </p:txBody>
      </p:sp>
    </p:spTree>
    <p:extLst>
      <p:ext uri="{BB962C8B-B14F-4D97-AF65-F5344CB8AC3E}">
        <p14:creationId xmlns="" xmlns:p14="http://schemas.microsoft.com/office/powerpoint/2010/main" val="409713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572935" y="245940"/>
            <a:ext cx="5306442" cy="6258482"/>
          </a:xfrm>
        </p:spPr>
      </p:pic>
    </p:spTree>
    <p:extLst>
      <p:ext uri="{BB962C8B-B14F-4D97-AF65-F5344CB8AC3E}">
        <p14:creationId xmlns="" xmlns:p14="http://schemas.microsoft.com/office/powerpoint/2010/main" val="3399799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792</TotalTime>
  <Words>1874</Words>
  <Application>Microsoft Office PowerPoint</Application>
  <PresentationFormat>Personalizado</PresentationFormat>
  <Paragraphs>140</Paragraphs>
  <Slides>31</Slides>
  <Notes>15</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Faceta</vt:lpstr>
      <vt:lpstr>“CRECIENDO EN SALUD”  CEIP JUAN VALERA</vt:lpstr>
      <vt:lpstr>Diapositiva 2</vt:lpstr>
      <vt:lpstr>Diapositiva 3</vt:lpstr>
      <vt:lpstr>Diapositiva 4</vt:lpstr>
      <vt:lpstr>Diapositiva 5</vt:lpstr>
      <vt:lpstr>Diapositiva 6</vt:lpstr>
      <vt:lpstr>Diapositiva 7</vt:lpstr>
      <vt:lpstr>Recomendaciones nutricionales en la vida diaria</vt:lpstr>
      <vt:lpstr>Diapositiva 9</vt:lpstr>
      <vt:lpstr>Los principios inmediatos de la dieta: </vt:lpstr>
      <vt:lpstr>Recomendaciones nutricionales y salud</vt:lpstr>
      <vt:lpstr>Diapositiva 12</vt:lpstr>
      <vt:lpstr>Aspectos y conductas que se deben limitar o evitar: </vt:lpstr>
      <vt:lpstr>Diapositiva 14</vt:lpstr>
      <vt:lpstr>Diapositiva 15</vt:lpstr>
      <vt:lpstr>Diapositiva 16</vt:lpstr>
      <vt:lpstr>La publicidad a menudo nos presenta falsos “amigos” de la dieta infantil</vt:lpstr>
      <vt:lpstr>Diapositiva 18</vt:lpstr>
      <vt:lpstr>Diapositiva 19</vt:lpstr>
      <vt:lpstr>Diapositiva 20</vt:lpstr>
      <vt:lpstr>Principales comidas:   El desayuno: </vt:lpstr>
      <vt:lpstr>A media mañana: el recreo</vt:lpstr>
      <vt:lpstr>La comida de mediodía: </vt:lpstr>
      <vt:lpstr>La merienda:</vt:lpstr>
      <vt:lpstr>La cena: </vt:lpstr>
      <vt:lpstr>En el cole:</vt:lpstr>
      <vt:lpstr>Actividad física:</vt:lpstr>
      <vt:lpstr>Diapositiva 28</vt:lpstr>
      <vt:lpstr>Conclusiones:</vt:lpstr>
      <vt:lpstr>“Así como somos por dentro, somos por fuera” </vt:lpstr>
      <vt:lpstr>Diapositiva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CRECIENDO EN SALUD</dc:title>
  <dc:creator>USUARIO</dc:creator>
  <cp:lastModifiedBy>Gema María</cp:lastModifiedBy>
  <cp:revision>51</cp:revision>
  <dcterms:created xsi:type="dcterms:W3CDTF">2018-02-12T10:47:29Z</dcterms:created>
  <dcterms:modified xsi:type="dcterms:W3CDTF">2018-03-17T09:48:34Z</dcterms:modified>
</cp:coreProperties>
</file>