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Yanira Roldán"/>
  <p:cmAuthor clrIdx="1" id="1" initials="" lastIdx="6" name="Eva Borreg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7T14:33:37.841">
    <p:pos x="6000" y="0"/>
    <p:text>Serian 10 diapositivas, entonces 5 cada una</p:text>
  </p:cm>
  <p:cm authorId="0" idx="2" dt="2021-03-07T14:35:59.828">
    <p:pos x="6000" y="100"/>
    <p:text>Lo que podemos hacer son yo hago la 1,3,5,7y9 y tu la 2,4,6,8 y 10</p:text>
  </p:cm>
  <p:cm authorId="1" idx="1" dt="2021-03-07T14:35:59.828">
    <p:pos x="6000" y="100"/>
    <p:text>por mi bien</p:text>
  </p:cm>
  <p:cm authorId="0" idx="3" dt="2021-03-07T14:36:23.742">
    <p:pos x="6000" y="200"/>
    <p:text>Eva si quieres hacemos llamada q es más facil</p:text>
  </p:cm>
  <p:cm authorId="0" idx="4" dt="2021-03-07T14:33:08.665">
    <p:pos x="6000" y="300"/>
    <p:text>Es lo q estoy mirando</p:text>
  </p:cm>
  <p:cm authorId="0" idx="5" dt="2021-03-07T14:35:30.356">
    <p:pos x="6000" y="400"/>
    <p:text>Me ha dicho jesus que va ha hacer un trabajo aparte, porque n esta en su casa</p:text>
  </p:cm>
  <p:cm authorId="1" idx="2" dt="2021-03-07T14:32:47.672">
    <p:pos x="6000" y="400"/>
    <p:text>voy a miara de que iba el trabajo y nos lo repartimos</p:text>
  </p:cm>
  <p:cm authorId="1" idx="3" dt="2021-03-07T14:35:01.992">
    <p:pos x="6000" y="400"/>
    <p:text>vale</p:text>
  </p:cm>
  <p:cm authorId="1" idx="4" dt="2021-03-07T14:35:30.356">
    <p:pos x="6000" y="400"/>
    <p:text>por mi bien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1-03-07T14:41:57.623">
    <p:pos x="6000" y="0"/>
    <p:text>En total son 13 al final si quieres hacemos, una yo, una tu a sin todo el rato</p:text>
  </p:cm>
  <p:cm authorId="1" idx="5" dt="2021-03-07T14:41:17.692">
    <p:pos x="6000" y="0"/>
    <p:text>vale</p:text>
  </p:cm>
  <p:cm authorId="1" idx="6" dt="2021-03-07T14:41:57.623">
    <p:pos x="6000" y="0"/>
    <p:text>llamame para podre hablar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58a8f7e4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58a8f7e4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58a8f7e4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58a8f7e4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58a8f7e4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58a8f7e4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58a8f7e4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58a8f7e4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58a8f7e4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58a8f7e4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58a8f7e4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58a8f7e4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58a8f7e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58a8f7e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58a8f7e4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58a8f7e4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58a8f7e4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58a8f7e4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58a8f7e4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58a8f7e4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58a8f7e4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58a8f7e4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58a8f7e4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58a8f7e4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58a8f7e4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58a8f7e4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5265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  </a:t>
            </a:r>
            <a:endParaRPr/>
          </a:p>
        </p:txBody>
      </p:sp>
      <p:sp>
        <p:nvSpPr>
          <p:cNvPr id="56" name="Google Shape;56;p13"/>
          <p:cNvSpPr txBox="1"/>
          <p:nvPr/>
        </p:nvSpPr>
        <p:spPr>
          <a:xfrm>
            <a:off x="311700" y="798150"/>
            <a:ext cx="49284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7200">
                <a:latin typeface="Times New Roman"/>
                <a:ea typeface="Times New Roman"/>
                <a:cs typeface="Times New Roman"/>
                <a:sym typeface="Times New Roman"/>
              </a:rPr>
              <a:t>TRABAJO DÍA DE LA MUJER</a:t>
            </a:r>
            <a:endParaRPr sz="7200">
              <a:latin typeface="Times New Roman"/>
              <a:ea typeface="Times New Roman"/>
              <a:cs typeface="Times New Roman"/>
              <a:sym typeface="Times New Roman"/>
            </a:endParaRPr>
          </a:p>
        </p:txBody>
      </p:sp>
      <p:sp>
        <p:nvSpPr>
          <p:cNvPr id="57" name="Google Shape;57;p13"/>
          <p:cNvSpPr txBox="1"/>
          <p:nvPr/>
        </p:nvSpPr>
        <p:spPr>
          <a:xfrm>
            <a:off x="5454250" y="3718325"/>
            <a:ext cx="346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t>Realizado por: Eva María y Yanira</a:t>
            </a:r>
            <a:endParaRPr/>
          </a:p>
          <a:p>
            <a:pPr indent="0" lvl="0" marL="0" rtl="0" algn="ctr">
              <a:spcBef>
                <a:spcPts val="0"/>
              </a:spcBef>
              <a:spcAft>
                <a:spcPts val="0"/>
              </a:spcAft>
              <a:buNone/>
            </a:pPr>
            <a:r>
              <a:rPr lang="es"/>
              <a:t>2º De ESO</a:t>
            </a:r>
            <a:endParaRPr/>
          </a:p>
        </p:txBody>
      </p:sp>
      <p:pic>
        <p:nvPicPr>
          <p:cNvPr id="58" name="Google Shape;58;p13"/>
          <p:cNvPicPr preferRelativeResize="0"/>
          <p:nvPr/>
        </p:nvPicPr>
        <p:blipFill>
          <a:blip r:embed="rId4">
            <a:alphaModFix/>
          </a:blip>
          <a:stretch>
            <a:fillRect/>
          </a:stretch>
        </p:blipFill>
        <p:spPr>
          <a:xfrm>
            <a:off x="5920597" y="314722"/>
            <a:ext cx="2528401" cy="34036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473450" y="4989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Función de la mujer en la familia actualmente.</a:t>
            </a:r>
            <a:endParaRPr>
              <a:latin typeface="Times New Roman"/>
              <a:ea typeface="Times New Roman"/>
              <a:cs typeface="Times New Roman"/>
              <a:sym typeface="Times New Roman"/>
            </a:endParaRPr>
          </a:p>
        </p:txBody>
      </p:sp>
      <p:sp>
        <p:nvSpPr>
          <p:cNvPr id="119" name="Google Shape;119;p22"/>
          <p:cNvSpPr txBox="1"/>
          <p:nvPr>
            <p:ph idx="1" type="body"/>
          </p:nvPr>
        </p:nvSpPr>
        <p:spPr>
          <a:xfrm>
            <a:off x="311700" y="11310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400">
                <a:solidFill>
                  <a:srgbClr val="202124"/>
                </a:solidFill>
                <a:highlight>
                  <a:srgbClr val="FFFFFF"/>
                </a:highlight>
                <a:latin typeface="Times New Roman"/>
                <a:ea typeface="Times New Roman"/>
                <a:cs typeface="Times New Roman"/>
                <a:sym typeface="Times New Roman"/>
              </a:rPr>
              <a:t>La mujer como miembro fundador de la familia, primera célula que forma la sociedad, tiene un papel importante en la creación, formación y mantenimiento de valores de las personas que la integran. ... En la actualidad, el desarrollo tecnológico y social permiten a la mujer alternar diferentes papeles</a:t>
            </a:r>
            <a:r>
              <a:rPr lang="es" sz="1400">
                <a:solidFill>
                  <a:srgbClr val="202124"/>
                </a:solidFill>
                <a:highlight>
                  <a:srgbClr val="FFFFFF"/>
                </a:highlight>
                <a:latin typeface="Times New Roman"/>
                <a:ea typeface="Times New Roman"/>
                <a:cs typeface="Times New Roman"/>
                <a:sym typeface="Times New Roman"/>
              </a:rPr>
              <a:t>.</a:t>
            </a:r>
            <a:endParaRPr sz="2000">
              <a:latin typeface="Times New Roman"/>
              <a:ea typeface="Times New Roman"/>
              <a:cs typeface="Times New Roman"/>
              <a:sym typeface="Times New Roman"/>
            </a:endParaRPr>
          </a:p>
        </p:txBody>
      </p:sp>
      <p:pic>
        <p:nvPicPr>
          <p:cNvPr id="120" name="Google Shape;120;p22"/>
          <p:cNvPicPr preferRelativeResize="0"/>
          <p:nvPr/>
        </p:nvPicPr>
        <p:blipFill>
          <a:blip r:embed="rId3">
            <a:alphaModFix/>
          </a:blip>
          <a:stretch>
            <a:fillRect/>
          </a:stretch>
        </p:blipFill>
        <p:spPr>
          <a:xfrm>
            <a:off x="2147649" y="2023599"/>
            <a:ext cx="4219325" cy="280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Papel en la sociedad, y en la política</a:t>
            </a:r>
            <a:r>
              <a:rPr lang="es"/>
              <a:t>.</a:t>
            </a:r>
            <a:endParaRPr/>
          </a:p>
        </p:txBody>
      </p:sp>
      <p:sp>
        <p:nvSpPr>
          <p:cNvPr id="126" name="Google Shape;126;p23"/>
          <p:cNvSpPr txBox="1"/>
          <p:nvPr>
            <p:ph idx="1" type="body"/>
          </p:nvPr>
        </p:nvSpPr>
        <p:spPr>
          <a:xfrm>
            <a:off x="311700" y="1152475"/>
            <a:ext cx="3663900" cy="3851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2100">
                <a:solidFill>
                  <a:srgbClr val="434343"/>
                </a:solidFill>
                <a:highlight>
                  <a:srgbClr val="FFFFFF"/>
                </a:highlight>
                <a:latin typeface="Times New Roman"/>
                <a:ea typeface="Times New Roman"/>
                <a:cs typeface="Times New Roman"/>
                <a:sym typeface="Times New Roman"/>
              </a:rPr>
              <a:t>Las mujeres actualmente en la política tienen los mismos derechos que los hombres y pueden ocupar los mismo puestos que ellos</a:t>
            </a:r>
            <a:endParaRPr sz="2700">
              <a:solidFill>
                <a:srgbClr val="434343"/>
              </a:solidFill>
              <a:latin typeface="Times New Roman"/>
              <a:ea typeface="Times New Roman"/>
              <a:cs typeface="Times New Roman"/>
              <a:sym typeface="Times New Roman"/>
            </a:endParaRPr>
          </a:p>
        </p:txBody>
      </p:sp>
      <p:sp>
        <p:nvSpPr>
          <p:cNvPr id="127" name="Google Shape;127;p23"/>
          <p:cNvSpPr txBox="1"/>
          <p:nvPr/>
        </p:nvSpPr>
        <p:spPr>
          <a:xfrm>
            <a:off x="5250600" y="1162225"/>
            <a:ext cx="3581700" cy="244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solidFill>
                  <a:srgbClr val="434343"/>
                </a:solidFill>
                <a:latin typeface="Times New Roman"/>
                <a:ea typeface="Times New Roman"/>
                <a:cs typeface="Times New Roman"/>
                <a:sym typeface="Times New Roman"/>
              </a:rPr>
              <a:t>Las mujeres en la sociedad actual tienen los mismos derechos pero hay algunos que no por ejemplo, el dinero que ganan al trabajar, los hombres ganan más dinero aunque sea mismo puesto de trabajo </a:t>
            </a:r>
            <a:endParaRPr sz="2100">
              <a:latin typeface="Times New Roman"/>
              <a:ea typeface="Times New Roman"/>
              <a:cs typeface="Times New Roman"/>
              <a:sym typeface="Times New Roman"/>
            </a:endParaRPr>
          </a:p>
        </p:txBody>
      </p:sp>
      <p:pic>
        <p:nvPicPr>
          <p:cNvPr id="128" name="Google Shape;128;p23"/>
          <p:cNvPicPr preferRelativeResize="0"/>
          <p:nvPr/>
        </p:nvPicPr>
        <p:blipFill>
          <a:blip r:embed="rId3">
            <a:alphaModFix/>
          </a:blip>
          <a:stretch>
            <a:fillRect/>
          </a:stretch>
        </p:blipFill>
        <p:spPr>
          <a:xfrm>
            <a:off x="821525" y="3479013"/>
            <a:ext cx="2914650" cy="1571625"/>
          </a:xfrm>
          <a:prstGeom prst="rect">
            <a:avLst/>
          </a:prstGeom>
          <a:noFill/>
          <a:ln>
            <a:noFill/>
          </a:ln>
        </p:spPr>
      </p:pic>
      <p:pic>
        <p:nvPicPr>
          <p:cNvPr id="129" name="Google Shape;129;p23"/>
          <p:cNvPicPr preferRelativeResize="0"/>
          <p:nvPr/>
        </p:nvPicPr>
        <p:blipFill>
          <a:blip r:embed="rId4">
            <a:alphaModFix/>
          </a:blip>
          <a:stretch>
            <a:fillRect/>
          </a:stretch>
        </p:blipFill>
        <p:spPr>
          <a:xfrm>
            <a:off x="5383863" y="3479013"/>
            <a:ext cx="2847975" cy="1609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Puede la mujer de hoy en día formarse y estudiar</a:t>
            </a:r>
            <a:endParaRPr>
              <a:latin typeface="Times New Roman"/>
              <a:ea typeface="Times New Roman"/>
              <a:cs typeface="Times New Roman"/>
              <a:sym typeface="Times New Roman"/>
            </a:endParaRPr>
          </a:p>
        </p:txBody>
      </p:sp>
      <p:sp>
        <p:nvSpPr>
          <p:cNvPr id="135" name="Google Shape;135;p24"/>
          <p:cNvSpPr txBox="1"/>
          <p:nvPr>
            <p:ph idx="1" type="body"/>
          </p:nvPr>
        </p:nvSpPr>
        <p:spPr>
          <a:xfrm>
            <a:off x="408750" y="1197838"/>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400">
                <a:solidFill>
                  <a:srgbClr val="202124"/>
                </a:solidFill>
                <a:highlight>
                  <a:srgbClr val="FFFFFF"/>
                </a:highlight>
                <a:latin typeface="Times New Roman"/>
                <a:ea typeface="Times New Roman"/>
                <a:cs typeface="Times New Roman"/>
                <a:sym typeface="Times New Roman"/>
              </a:rPr>
              <a:t>La mujer en la universidad: del acceso restringido a ser mayoría en las aulas. Solo a partir del 8 de marzo de 1910 la mujer fue libre para matricularse. Hoy en día son el 58% de los graduados. La Residencia de Señoritas, un proyecto pionero que buscaba la igualdad de género.</a:t>
            </a:r>
            <a:endParaRPr sz="1400">
              <a:solidFill>
                <a:srgbClr val="202124"/>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sz="1400">
              <a:solidFill>
                <a:srgbClr val="202124"/>
              </a:solidFill>
              <a:highlight>
                <a:srgbClr val="FFFFFF"/>
              </a:highlight>
              <a:latin typeface="Times New Roman"/>
              <a:ea typeface="Times New Roman"/>
              <a:cs typeface="Times New Roman"/>
              <a:sym typeface="Times New Roman"/>
            </a:endParaRPr>
          </a:p>
        </p:txBody>
      </p:sp>
      <p:pic>
        <p:nvPicPr>
          <p:cNvPr id="136" name="Google Shape;136;p24"/>
          <p:cNvPicPr preferRelativeResize="0"/>
          <p:nvPr/>
        </p:nvPicPr>
        <p:blipFill>
          <a:blip r:embed="rId3">
            <a:alphaModFix/>
          </a:blip>
          <a:stretch>
            <a:fillRect/>
          </a:stretch>
        </p:blipFill>
        <p:spPr>
          <a:xfrm>
            <a:off x="2708875" y="2076382"/>
            <a:ext cx="4032900" cy="262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7786"/>
              <a:buFont typeface="Arial"/>
              <a:buNone/>
            </a:pPr>
            <a:r>
              <a:rPr lang="es" sz="2911">
                <a:latin typeface="Times New Roman"/>
                <a:ea typeface="Times New Roman"/>
                <a:cs typeface="Times New Roman"/>
                <a:sym typeface="Times New Roman"/>
              </a:rPr>
              <a:t>¿Qué nuevas actividades y roles realizan las</a:t>
            </a:r>
            <a:endParaRPr sz="2911">
              <a:latin typeface="Times New Roman"/>
              <a:ea typeface="Times New Roman"/>
              <a:cs typeface="Times New Roman"/>
              <a:sym typeface="Times New Roman"/>
            </a:endParaRPr>
          </a:p>
          <a:p>
            <a:pPr indent="0" lvl="0" marL="0" rtl="0" algn="ctr">
              <a:spcBef>
                <a:spcPts val="0"/>
              </a:spcBef>
              <a:spcAft>
                <a:spcPts val="0"/>
              </a:spcAft>
              <a:buClr>
                <a:schemeClr val="dk1"/>
              </a:buClr>
              <a:buSzPct val="37786"/>
              <a:buFont typeface="Arial"/>
              <a:buNone/>
            </a:pPr>
            <a:r>
              <a:rPr lang="es" sz="2911">
                <a:latin typeface="Times New Roman"/>
                <a:ea typeface="Times New Roman"/>
                <a:cs typeface="Times New Roman"/>
                <a:sym typeface="Times New Roman"/>
              </a:rPr>
              <a:t>mujeres en la actualidad?</a:t>
            </a:r>
            <a:endParaRPr sz="2911">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42" name="Google Shape;142;p25"/>
          <p:cNvSpPr txBox="1"/>
          <p:nvPr>
            <p:ph idx="1" type="body"/>
          </p:nvPr>
        </p:nvSpPr>
        <p:spPr>
          <a:xfrm>
            <a:off x="311700" y="1432375"/>
            <a:ext cx="8520600" cy="3136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s" sz="2200">
                <a:solidFill>
                  <a:srgbClr val="434343"/>
                </a:solidFill>
                <a:highlight>
                  <a:srgbClr val="FFFFFF"/>
                </a:highlight>
                <a:latin typeface="Times New Roman"/>
                <a:ea typeface="Times New Roman"/>
                <a:cs typeface="Times New Roman"/>
                <a:sym typeface="Times New Roman"/>
              </a:rPr>
              <a:t>Hoy en día la mujer ha desarrollado actividades y roles que le permiten más aportar a la familia y a su sociedad, algunos de estos son: Desarrollar carreras importantes como la medicina, las leyes, la política, la mecánica, la ciencia, etc... Desarrollar iniciativas de gran provecho para la sociedad</a:t>
            </a:r>
            <a:endParaRPr sz="2200">
              <a:solidFill>
                <a:srgbClr val="434343"/>
              </a:solidFill>
              <a:latin typeface="Times New Roman"/>
              <a:ea typeface="Times New Roman"/>
              <a:cs typeface="Times New Roman"/>
              <a:sym typeface="Times New Roman"/>
            </a:endParaRPr>
          </a:p>
        </p:txBody>
      </p:sp>
      <p:pic>
        <p:nvPicPr>
          <p:cNvPr id="143" name="Google Shape;143;p25"/>
          <p:cNvPicPr preferRelativeResize="0"/>
          <p:nvPr/>
        </p:nvPicPr>
        <p:blipFill>
          <a:blip r:embed="rId3">
            <a:alphaModFix/>
          </a:blip>
          <a:stretch>
            <a:fillRect/>
          </a:stretch>
        </p:blipFill>
        <p:spPr>
          <a:xfrm>
            <a:off x="895163" y="3246638"/>
            <a:ext cx="2752725" cy="1666875"/>
          </a:xfrm>
          <a:prstGeom prst="rect">
            <a:avLst/>
          </a:prstGeom>
          <a:noFill/>
          <a:ln>
            <a:noFill/>
          </a:ln>
        </p:spPr>
      </p:pic>
      <p:pic>
        <p:nvPicPr>
          <p:cNvPr id="144" name="Google Shape;144;p25"/>
          <p:cNvPicPr preferRelativeResize="0"/>
          <p:nvPr/>
        </p:nvPicPr>
        <p:blipFill>
          <a:blip r:embed="rId4">
            <a:alphaModFix/>
          </a:blip>
          <a:stretch>
            <a:fillRect/>
          </a:stretch>
        </p:blipFill>
        <p:spPr>
          <a:xfrm>
            <a:off x="5492363" y="3275213"/>
            <a:ext cx="2847975" cy="1609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MUJERES QUE HAN INFLUIDO EN ESTE CAMBIO</a:t>
            </a:r>
            <a:endParaRPr>
              <a:latin typeface="Times New Roman"/>
              <a:ea typeface="Times New Roman"/>
              <a:cs typeface="Times New Roman"/>
              <a:sym typeface="Times New Roman"/>
            </a:endParaRPr>
          </a:p>
        </p:txBody>
      </p:sp>
      <p:sp>
        <p:nvSpPr>
          <p:cNvPr id="150" name="Google Shape;150;p26"/>
          <p:cNvSpPr txBox="1"/>
          <p:nvPr>
            <p:ph idx="1" type="body"/>
          </p:nvPr>
        </p:nvSpPr>
        <p:spPr>
          <a:xfrm>
            <a:off x="727050" y="2943350"/>
            <a:ext cx="2884800" cy="67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latin typeface="Times New Roman"/>
                <a:ea typeface="Times New Roman"/>
                <a:cs typeface="Times New Roman"/>
                <a:sym typeface="Times New Roman"/>
              </a:rPr>
              <a:t>Coco chanel</a:t>
            </a:r>
            <a:endParaRPr>
              <a:latin typeface="Times New Roman"/>
              <a:ea typeface="Times New Roman"/>
              <a:cs typeface="Times New Roman"/>
              <a:sym typeface="Times New Roman"/>
            </a:endParaRPr>
          </a:p>
        </p:txBody>
      </p:sp>
      <p:pic>
        <p:nvPicPr>
          <p:cNvPr id="151" name="Google Shape;151;p26"/>
          <p:cNvPicPr preferRelativeResize="0"/>
          <p:nvPr/>
        </p:nvPicPr>
        <p:blipFill>
          <a:blip r:embed="rId3">
            <a:alphaModFix/>
          </a:blip>
          <a:stretch>
            <a:fillRect/>
          </a:stretch>
        </p:blipFill>
        <p:spPr>
          <a:xfrm>
            <a:off x="73925" y="1266950"/>
            <a:ext cx="2724150" cy="1676400"/>
          </a:xfrm>
          <a:prstGeom prst="rect">
            <a:avLst/>
          </a:prstGeom>
          <a:noFill/>
          <a:ln>
            <a:noFill/>
          </a:ln>
        </p:spPr>
      </p:pic>
      <p:sp>
        <p:nvSpPr>
          <p:cNvPr id="152" name="Google Shape;152;p26"/>
          <p:cNvSpPr txBox="1"/>
          <p:nvPr/>
        </p:nvSpPr>
        <p:spPr>
          <a:xfrm>
            <a:off x="3007963" y="3047600"/>
            <a:ext cx="288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202124"/>
                </a:solidFill>
                <a:highlight>
                  <a:srgbClr val="FFFFFF"/>
                </a:highlight>
                <a:latin typeface="Times New Roman"/>
                <a:ea typeface="Times New Roman"/>
                <a:cs typeface="Times New Roman"/>
                <a:sym typeface="Times New Roman"/>
              </a:rPr>
              <a:t>Sor Juana Inés de la Cruz</a:t>
            </a:r>
            <a:endParaRPr sz="1800">
              <a:latin typeface="Times New Roman"/>
              <a:ea typeface="Times New Roman"/>
              <a:cs typeface="Times New Roman"/>
              <a:sym typeface="Times New Roman"/>
            </a:endParaRPr>
          </a:p>
        </p:txBody>
      </p:sp>
      <p:pic>
        <p:nvPicPr>
          <p:cNvPr id="153" name="Google Shape;153;p26"/>
          <p:cNvPicPr preferRelativeResize="0"/>
          <p:nvPr/>
        </p:nvPicPr>
        <p:blipFill>
          <a:blip r:embed="rId4">
            <a:alphaModFix/>
          </a:blip>
          <a:stretch>
            <a:fillRect/>
          </a:stretch>
        </p:blipFill>
        <p:spPr>
          <a:xfrm>
            <a:off x="3026375" y="1305050"/>
            <a:ext cx="2847975" cy="1600200"/>
          </a:xfrm>
          <a:prstGeom prst="rect">
            <a:avLst/>
          </a:prstGeom>
          <a:noFill/>
          <a:ln>
            <a:noFill/>
          </a:ln>
        </p:spPr>
      </p:pic>
      <p:pic>
        <p:nvPicPr>
          <p:cNvPr id="154" name="Google Shape;154;p26"/>
          <p:cNvPicPr preferRelativeResize="0"/>
          <p:nvPr/>
        </p:nvPicPr>
        <p:blipFill>
          <a:blip r:embed="rId5">
            <a:alphaModFix/>
          </a:blip>
          <a:stretch>
            <a:fillRect/>
          </a:stretch>
        </p:blipFill>
        <p:spPr>
          <a:xfrm>
            <a:off x="6045163" y="1170125"/>
            <a:ext cx="2562225" cy="1790700"/>
          </a:xfrm>
          <a:prstGeom prst="rect">
            <a:avLst/>
          </a:prstGeom>
          <a:noFill/>
          <a:ln>
            <a:noFill/>
          </a:ln>
        </p:spPr>
      </p:pic>
      <p:sp>
        <p:nvSpPr>
          <p:cNvPr id="155" name="Google Shape;155;p26"/>
          <p:cNvSpPr txBox="1"/>
          <p:nvPr/>
        </p:nvSpPr>
        <p:spPr>
          <a:xfrm>
            <a:off x="5970400" y="3113225"/>
            <a:ext cx="263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t>Flora Tristán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825" y="477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Índice</a:t>
            </a:r>
            <a:endParaRPr>
              <a:latin typeface="Times New Roman"/>
              <a:ea typeface="Times New Roman"/>
              <a:cs typeface="Times New Roman"/>
              <a:sym typeface="Times New Roman"/>
            </a:endParaRPr>
          </a:p>
        </p:txBody>
      </p:sp>
      <p:sp>
        <p:nvSpPr>
          <p:cNvPr id="64" name="Google Shape;64;p14"/>
          <p:cNvSpPr txBox="1"/>
          <p:nvPr>
            <p:ph idx="1" type="body"/>
          </p:nvPr>
        </p:nvSpPr>
        <p:spPr>
          <a:xfrm>
            <a:off x="311700" y="1152475"/>
            <a:ext cx="8520600" cy="3416400"/>
          </a:xfrm>
          <a:prstGeom prst="rect">
            <a:avLst/>
          </a:prstGeom>
          <a:noFill/>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s" sz="1200">
                <a:latin typeface="Times New Roman"/>
                <a:ea typeface="Times New Roman"/>
                <a:cs typeface="Times New Roman"/>
                <a:sym typeface="Times New Roman"/>
              </a:rPr>
              <a:t>1 </a:t>
            </a:r>
            <a:r>
              <a:rPr lang="es" sz="1200">
                <a:latin typeface="Times New Roman"/>
                <a:ea typeface="Times New Roman"/>
                <a:cs typeface="Times New Roman"/>
                <a:sym typeface="Times New Roman"/>
              </a:rPr>
              <a:t>Portada.               10 </a:t>
            </a:r>
            <a:r>
              <a:rPr lang="es" sz="1200">
                <a:latin typeface="Times New Roman"/>
                <a:ea typeface="Times New Roman"/>
                <a:cs typeface="Times New Roman"/>
                <a:sym typeface="Times New Roman"/>
              </a:rPr>
              <a:t>Función de la mujer en la familia.</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2 Índice.        11 </a:t>
            </a:r>
            <a:r>
              <a:rPr lang="es" sz="1200">
                <a:latin typeface="Times New Roman"/>
                <a:ea typeface="Times New Roman"/>
                <a:cs typeface="Times New Roman"/>
                <a:sym typeface="Times New Roman"/>
              </a:rPr>
              <a:t>Papel en la sociedad y en la política.</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3 Rol de la mujer en los años 50.     12 Su formación. ¿Pueden formarse y estudiar?</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4 ¿Cómo deberían ser ellas?       13 ¿Qué nuevas actividades y roles realizan la mujeres en la actualidad?</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5 Función de la mujer en la familia.            </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6 Su rol como esposa.         </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7 Su educación.¿Podían formarse y estudiar?      </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8 Su papel en la sociedad.                </a:t>
            </a:r>
            <a:endParaRPr sz="1200">
              <a:latin typeface="Times New Roman"/>
              <a:ea typeface="Times New Roman"/>
              <a:cs typeface="Times New Roman"/>
              <a:sym typeface="Times New Roman"/>
            </a:endParaRPr>
          </a:p>
          <a:p>
            <a:pPr indent="0" lvl="0" marL="0" rtl="0" algn="ctr">
              <a:spcBef>
                <a:spcPts val="1200"/>
              </a:spcBef>
              <a:spcAft>
                <a:spcPts val="0"/>
              </a:spcAft>
              <a:buNone/>
            </a:pPr>
            <a:r>
              <a:rPr lang="es" sz="1200">
                <a:latin typeface="Times New Roman"/>
                <a:ea typeface="Times New Roman"/>
                <a:cs typeface="Times New Roman"/>
                <a:sym typeface="Times New Roman"/>
              </a:rPr>
              <a:t>9 Su papel en la política.         </a:t>
            </a:r>
            <a:r>
              <a:rPr lang="es" sz="1200"/>
              <a:t>      </a:t>
            </a:r>
            <a:endParaRPr sz="1200"/>
          </a:p>
          <a:p>
            <a:pPr indent="0" lvl="0" marL="0" rtl="0" algn="ctr">
              <a:spcBef>
                <a:spcPts val="1200"/>
              </a:spcBef>
              <a:spcAft>
                <a:spcPts val="0"/>
              </a:spcAft>
              <a:buNone/>
            </a:pPr>
            <a:r>
              <a:t/>
            </a:r>
            <a:endParaRPr sz="1200"/>
          </a:p>
          <a:p>
            <a:pPr indent="0" lvl="0" marL="0" rtl="0" algn="ctr">
              <a:spcBef>
                <a:spcPts val="1200"/>
              </a:spcBef>
              <a:spcAft>
                <a:spcPts val="1200"/>
              </a:spcAft>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LA MUJER EN LOS AÑOS 50</a:t>
            </a:r>
            <a:endParaRPr>
              <a:latin typeface="Times New Roman"/>
              <a:ea typeface="Times New Roman"/>
              <a:cs typeface="Times New Roman"/>
              <a:sym typeface="Times New Roman"/>
            </a:endParaRPr>
          </a:p>
        </p:txBody>
      </p:sp>
      <p:sp>
        <p:nvSpPr>
          <p:cNvPr id="70" name="Google Shape;70;p15"/>
          <p:cNvSpPr txBox="1"/>
          <p:nvPr>
            <p:ph idx="1" type="body"/>
          </p:nvPr>
        </p:nvSpPr>
        <p:spPr>
          <a:xfrm>
            <a:off x="311700" y="1152475"/>
            <a:ext cx="54855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es" sz="2000">
                <a:latin typeface="Times New Roman"/>
                <a:ea typeface="Times New Roman"/>
                <a:cs typeface="Times New Roman"/>
                <a:sym typeface="Times New Roman"/>
              </a:rPr>
              <a:t>En los años 50 la mujer </a:t>
            </a:r>
            <a:r>
              <a:rPr lang="es" sz="2000">
                <a:latin typeface="Times New Roman"/>
                <a:ea typeface="Times New Roman"/>
                <a:cs typeface="Times New Roman"/>
                <a:sym typeface="Times New Roman"/>
              </a:rPr>
              <a:t>sólo</a:t>
            </a:r>
            <a:r>
              <a:rPr lang="es" sz="2000">
                <a:latin typeface="Times New Roman"/>
                <a:ea typeface="Times New Roman"/>
                <a:cs typeface="Times New Roman"/>
                <a:sym typeface="Times New Roman"/>
              </a:rPr>
              <a:t> era considerada ama de casa, muy pocas mujeres consiguieron seguir con los estudios, pero cuando iban los colegios eran los encargados de formar a las mujeres como futuras madres y esposas no como organismos facultados para formar a profesionales.</a:t>
            </a:r>
            <a:endParaRPr sz="20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s" sz="2000">
                <a:latin typeface="Times New Roman"/>
                <a:ea typeface="Times New Roman"/>
                <a:cs typeface="Times New Roman"/>
                <a:sym typeface="Times New Roman"/>
              </a:rPr>
              <a:t>En esos tiempos la mujer era utilizada para el marketing, representando el segmento del mercado de mayor interés</a:t>
            </a:r>
            <a:endParaRPr sz="20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71" name="Google Shape;71;p15"/>
          <p:cNvPicPr preferRelativeResize="0"/>
          <p:nvPr/>
        </p:nvPicPr>
        <p:blipFill>
          <a:blip r:embed="rId3">
            <a:alphaModFix/>
          </a:blip>
          <a:stretch>
            <a:fillRect/>
          </a:stretch>
        </p:blipFill>
        <p:spPr>
          <a:xfrm>
            <a:off x="5743600" y="1364500"/>
            <a:ext cx="3342125" cy="212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¿Cómo deberían ser ellas?</a:t>
            </a:r>
            <a:endParaRPr>
              <a:latin typeface="Times New Roman"/>
              <a:ea typeface="Times New Roman"/>
              <a:cs typeface="Times New Roman"/>
              <a:sym typeface="Times New Roman"/>
            </a:endParaRPr>
          </a:p>
        </p:txBody>
      </p:sp>
      <p:sp>
        <p:nvSpPr>
          <p:cNvPr id="77" name="Google Shape;77;p16"/>
          <p:cNvSpPr txBox="1"/>
          <p:nvPr>
            <p:ph idx="1" type="body"/>
          </p:nvPr>
        </p:nvSpPr>
        <p:spPr>
          <a:xfrm>
            <a:off x="311700" y="11093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400">
                <a:latin typeface="Times New Roman"/>
                <a:ea typeface="Times New Roman"/>
                <a:cs typeface="Times New Roman"/>
                <a:sym typeface="Times New Roman"/>
              </a:rPr>
              <a:t>En los años 50 las mujeres debían:</a:t>
            </a:r>
            <a:endParaRPr sz="1400">
              <a:latin typeface="Times New Roman"/>
              <a:ea typeface="Times New Roman"/>
              <a:cs typeface="Times New Roman"/>
              <a:sym typeface="Times New Roman"/>
            </a:endParaRPr>
          </a:p>
          <a:p>
            <a:pPr indent="-317500" lvl="0" marL="457200" rtl="0" algn="l">
              <a:spcBef>
                <a:spcPts val="1200"/>
              </a:spcBef>
              <a:spcAft>
                <a:spcPts val="0"/>
              </a:spcAft>
              <a:buSzPts val="1400"/>
              <a:buFont typeface="Times New Roman"/>
              <a:buAutoNum type="arabicPeriod"/>
            </a:pPr>
            <a:r>
              <a:rPr lang="es" sz="1400">
                <a:latin typeface="Times New Roman"/>
                <a:ea typeface="Times New Roman"/>
                <a:cs typeface="Times New Roman"/>
                <a:sym typeface="Times New Roman"/>
              </a:rPr>
              <a:t>Tener la cena lista a tiempo.</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Estar siempre radiantes para su marido.</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Entretener a su esposo.</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Tener la casa impecable.</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Procurar que su marido siempre estuviese cómodo.</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Preparar a los niños.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Minimizar el ruido de la casa.</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Verse siempre felices.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Escuchar y entender a su marido.</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s" sz="1400">
                <a:latin typeface="Times New Roman"/>
                <a:ea typeface="Times New Roman"/>
                <a:cs typeface="Times New Roman"/>
                <a:sym typeface="Times New Roman"/>
              </a:rPr>
              <a:t>No quejarse.</a:t>
            </a:r>
            <a:endParaRPr sz="1400">
              <a:latin typeface="Times New Roman"/>
              <a:ea typeface="Times New Roman"/>
              <a:cs typeface="Times New Roman"/>
              <a:sym typeface="Times New Roman"/>
            </a:endParaRPr>
          </a:p>
        </p:txBody>
      </p:sp>
      <p:pic>
        <p:nvPicPr>
          <p:cNvPr id="78" name="Google Shape;78;p16"/>
          <p:cNvPicPr preferRelativeResize="0"/>
          <p:nvPr/>
        </p:nvPicPr>
        <p:blipFill>
          <a:blip r:embed="rId3">
            <a:alphaModFix/>
          </a:blip>
          <a:stretch>
            <a:fillRect/>
          </a:stretch>
        </p:blipFill>
        <p:spPr>
          <a:xfrm>
            <a:off x="4572008" y="1435713"/>
            <a:ext cx="4506675" cy="276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FUNCIÓN</a:t>
            </a:r>
            <a:r>
              <a:rPr lang="es">
                <a:latin typeface="Times New Roman"/>
                <a:ea typeface="Times New Roman"/>
                <a:cs typeface="Times New Roman"/>
                <a:sym typeface="Times New Roman"/>
              </a:rPr>
              <a:t> DE LA MUJER EN LA FAMILIA</a:t>
            </a:r>
            <a:endParaRPr>
              <a:latin typeface="Times New Roman"/>
              <a:ea typeface="Times New Roman"/>
              <a:cs typeface="Times New Roman"/>
              <a:sym typeface="Times New Roman"/>
            </a:endParaRPr>
          </a:p>
        </p:txBody>
      </p:sp>
      <p:sp>
        <p:nvSpPr>
          <p:cNvPr id="84" name="Google Shape;84;p17"/>
          <p:cNvSpPr txBox="1"/>
          <p:nvPr>
            <p:ph idx="1" type="body"/>
          </p:nvPr>
        </p:nvSpPr>
        <p:spPr>
          <a:xfrm>
            <a:off x="311700" y="195612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2000">
                <a:latin typeface="Times New Roman"/>
                <a:ea typeface="Times New Roman"/>
                <a:cs typeface="Times New Roman"/>
                <a:sym typeface="Times New Roman"/>
              </a:rPr>
              <a:t>La mujer en la familia era la encargada de cuidar a los niños y hacer todas las tareas de la casa, como por ejemplo, limpiar el suelo,fregar los platos, lavar la ropa y las </a:t>
            </a:r>
            <a:r>
              <a:rPr lang="es" sz="2000">
                <a:latin typeface="Times New Roman"/>
                <a:ea typeface="Times New Roman"/>
                <a:cs typeface="Times New Roman"/>
                <a:sym typeface="Times New Roman"/>
              </a:rPr>
              <a:t>demás</a:t>
            </a:r>
            <a:r>
              <a:rPr lang="es" sz="2000">
                <a:latin typeface="Times New Roman"/>
                <a:ea typeface="Times New Roman"/>
                <a:cs typeface="Times New Roman"/>
                <a:sym typeface="Times New Roman"/>
              </a:rPr>
              <a:t> tareas</a:t>
            </a:r>
            <a:endParaRPr sz="2000">
              <a:latin typeface="Times New Roman"/>
              <a:ea typeface="Times New Roman"/>
              <a:cs typeface="Times New Roman"/>
              <a:sym typeface="Times New Roman"/>
            </a:endParaRPr>
          </a:p>
        </p:txBody>
      </p:sp>
      <p:pic>
        <p:nvPicPr>
          <p:cNvPr id="85" name="Google Shape;85;p17"/>
          <p:cNvPicPr preferRelativeResize="0"/>
          <p:nvPr/>
        </p:nvPicPr>
        <p:blipFill>
          <a:blip r:embed="rId3">
            <a:alphaModFix/>
          </a:blip>
          <a:stretch>
            <a:fillRect/>
          </a:stretch>
        </p:blipFill>
        <p:spPr>
          <a:xfrm>
            <a:off x="4467225" y="1738075"/>
            <a:ext cx="4517375" cy="223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s" sz="2520"/>
              <a:t>Rol de la mujer como esposa</a:t>
            </a:r>
            <a:endParaRPr sz="2520"/>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400">
                <a:latin typeface="Times New Roman"/>
                <a:ea typeface="Times New Roman"/>
                <a:cs typeface="Times New Roman"/>
                <a:sym typeface="Times New Roman"/>
              </a:rPr>
              <a:t>La mujer, al casarse debía mantener la casa limpia, hacer la comida, cuidar de el o los niños y cuidar y mimar a su marido. Avía una guía para ser una buena esposa llamada La guía de la buena esposa, esta mostraba como ser la esposa ideal en once pasos, entre los cuales estaba hacer la comida para servirla a tiempo o tener a los niños limpios, vestidos y peinados.</a:t>
            </a:r>
            <a:endParaRPr sz="1400">
              <a:latin typeface="Times New Roman"/>
              <a:ea typeface="Times New Roman"/>
              <a:cs typeface="Times New Roman"/>
              <a:sym typeface="Times New Roman"/>
            </a:endParaRPr>
          </a:p>
        </p:txBody>
      </p:sp>
      <p:pic>
        <p:nvPicPr>
          <p:cNvPr id="92" name="Google Shape;92;p18"/>
          <p:cNvPicPr preferRelativeResize="0"/>
          <p:nvPr/>
        </p:nvPicPr>
        <p:blipFill>
          <a:blip r:embed="rId3">
            <a:alphaModFix/>
          </a:blip>
          <a:stretch>
            <a:fillRect/>
          </a:stretch>
        </p:blipFill>
        <p:spPr>
          <a:xfrm>
            <a:off x="3686550" y="2316925"/>
            <a:ext cx="3063750" cy="2729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720">
                <a:latin typeface="Times New Roman"/>
                <a:ea typeface="Times New Roman"/>
                <a:cs typeface="Times New Roman"/>
                <a:sym typeface="Times New Roman"/>
              </a:rPr>
              <a:t>¿Podían las mujeres formarse y estudiar?</a:t>
            </a:r>
            <a:endParaRPr sz="2720">
              <a:latin typeface="Times New Roman"/>
              <a:ea typeface="Times New Roman"/>
              <a:cs typeface="Times New Roman"/>
              <a:sym typeface="Times New Roman"/>
            </a:endParaRPr>
          </a:p>
        </p:txBody>
      </p:sp>
      <p:sp>
        <p:nvSpPr>
          <p:cNvPr id="98" name="Google Shape;98;p19"/>
          <p:cNvSpPr txBox="1"/>
          <p:nvPr>
            <p:ph idx="1" type="body"/>
          </p:nvPr>
        </p:nvSpPr>
        <p:spPr>
          <a:xfrm>
            <a:off x="579575" y="1543050"/>
            <a:ext cx="4260300" cy="269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La mujeres en los años 50 solo eran pocas mujeres las que </a:t>
            </a:r>
            <a:r>
              <a:rPr lang="es"/>
              <a:t>asistían</a:t>
            </a:r>
            <a:r>
              <a:rPr lang="es"/>
              <a:t> pero las que </a:t>
            </a:r>
            <a:r>
              <a:rPr lang="es"/>
              <a:t>asistían</a:t>
            </a:r>
            <a:r>
              <a:rPr lang="es"/>
              <a:t> solo les enseñaban a ser ama de casa y a ser buena esposa, pero no </a:t>
            </a:r>
            <a:r>
              <a:rPr lang="es"/>
              <a:t>podían</a:t>
            </a:r>
            <a:r>
              <a:rPr lang="es"/>
              <a:t> estudiar para ser </a:t>
            </a:r>
            <a:r>
              <a:rPr lang="es"/>
              <a:t>profesionales</a:t>
            </a:r>
            <a:r>
              <a:rPr lang="es"/>
              <a:t> en una carrera</a:t>
            </a:r>
            <a:endParaRPr/>
          </a:p>
        </p:txBody>
      </p:sp>
      <p:pic>
        <p:nvPicPr>
          <p:cNvPr id="99" name="Google Shape;99;p19"/>
          <p:cNvPicPr preferRelativeResize="0"/>
          <p:nvPr/>
        </p:nvPicPr>
        <p:blipFill>
          <a:blip r:embed="rId3">
            <a:alphaModFix/>
          </a:blip>
          <a:stretch>
            <a:fillRect/>
          </a:stretch>
        </p:blipFill>
        <p:spPr>
          <a:xfrm>
            <a:off x="4839875" y="1543050"/>
            <a:ext cx="3999326" cy="25240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El papel de la mujer en la sociedad</a:t>
            </a:r>
            <a:endParaRPr>
              <a:latin typeface="Times New Roman"/>
              <a:ea typeface="Times New Roman"/>
              <a:cs typeface="Times New Roman"/>
              <a:sym typeface="Times New Roman"/>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a:solidFill>
                  <a:srgbClr val="000000"/>
                </a:solidFill>
                <a:highlight>
                  <a:srgbClr val="FFFFFF"/>
                </a:highlight>
                <a:latin typeface="Times New Roman"/>
                <a:ea typeface="Times New Roman"/>
                <a:cs typeface="Times New Roman"/>
                <a:sym typeface="Times New Roman"/>
              </a:rPr>
              <a:t>En los años 50 las mujeres en la sociedad solo eran las encargadas de mantener la casa limpia , ser buena esposa, cuidar a los hijos y hacer todas las tareas de casa, porque en esos tiempos las mujeres no </a:t>
            </a:r>
            <a:r>
              <a:rPr lang="es">
                <a:solidFill>
                  <a:srgbClr val="000000"/>
                </a:solidFill>
                <a:highlight>
                  <a:srgbClr val="FFFFFF"/>
                </a:highlight>
                <a:latin typeface="Times New Roman"/>
                <a:ea typeface="Times New Roman"/>
                <a:cs typeface="Times New Roman"/>
                <a:sym typeface="Times New Roman"/>
              </a:rPr>
              <a:t>tenían</a:t>
            </a:r>
            <a:r>
              <a:rPr lang="es">
                <a:solidFill>
                  <a:srgbClr val="000000"/>
                </a:solidFill>
                <a:highlight>
                  <a:srgbClr val="FFFFFF"/>
                </a:highlight>
                <a:latin typeface="Times New Roman"/>
                <a:ea typeface="Times New Roman"/>
                <a:cs typeface="Times New Roman"/>
                <a:sym typeface="Times New Roman"/>
              </a:rPr>
              <a:t> el derecho de trabajar y tambien estaba mal visto</a:t>
            </a:r>
            <a:endParaRPr sz="2400">
              <a:solidFill>
                <a:srgbClr val="000000"/>
              </a:solidFill>
              <a:latin typeface="Times New Roman"/>
              <a:ea typeface="Times New Roman"/>
              <a:cs typeface="Times New Roman"/>
              <a:sym typeface="Times New Roman"/>
            </a:endParaRPr>
          </a:p>
        </p:txBody>
      </p:sp>
      <p:pic>
        <p:nvPicPr>
          <p:cNvPr id="106" name="Google Shape;106;p20"/>
          <p:cNvPicPr preferRelativeResize="0"/>
          <p:nvPr/>
        </p:nvPicPr>
        <p:blipFill>
          <a:blip r:embed="rId3">
            <a:alphaModFix/>
          </a:blip>
          <a:stretch>
            <a:fillRect/>
          </a:stretch>
        </p:blipFill>
        <p:spPr>
          <a:xfrm>
            <a:off x="3442577" y="2673402"/>
            <a:ext cx="2757775" cy="216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El papel de las mujeres antiguamente en la política</a:t>
            </a:r>
            <a:endParaRPr>
              <a:latin typeface="Times New Roman"/>
              <a:ea typeface="Times New Roman"/>
              <a:cs typeface="Times New Roman"/>
              <a:sym typeface="Times New Roman"/>
            </a:endParaRPr>
          </a:p>
        </p:txBody>
      </p:sp>
      <p:sp>
        <p:nvSpPr>
          <p:cNvPr id="112" name="Google Shape;112;p21"/>
          <p:cNvSpPr txBox="1"/>
          <p:nvPr>
            <p:ph idx="1" type="body"/>
          </p:nvPr>
        </p:nvSpPr>
        <p:spPr>
          <a:xfrm>
            <a:off x="311700" y="1727100"/>
            <a:ext cx="44460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1200"/>
              </a:spcAft>
              <a:buNone/>
            </a:pPr>
            <a:r>
              <a:rPr lang="es">
                <a:solidFill>
                  <a:srgbClr val="434343"/>
                </a:solidFill>
                <a:highlight>
                  <a:schemeClr val="lt1"/>
                </a:highlight>
                <a:latin typeface="Times New Roman"/>
                <a:ea typeface="Times New Roman"/>
                <a:cs typeface="Times New Roman"/>
                <a:sym typeface="Times New Roman"/>
              </a:rPr>
              <a:t>La mujeres no </a:t>
            </a:r>
            <a:r>
              <a:rPr lang="es">
                <a:solidFill>
                  <a:srgbClr val="434343"/>
                </a:solidFill>
                <a:highlight>
                  <a:schemeClr val="lt1"/>
                </a:highlight>
                <a:latin typeface="Times New Roman"/>
                <a:ea typeface="Times New Roman"/>
                <a:cs typeface="Times New Roman"/>
                <a:sym typeface="Times New Roman"/>
              </a:rPr>
              <a:t>tenían</a:t>
            </a:r>
            <a:r>
              <a:rPr lang="es">
                <a:solidFill>
                  <a:srgbClr val="434343"/>
                </a:solidFill>
                <a:highlight>
                  <a:schemeClr val="lt1"/>
                </a:highlight>
                <a:latin typeface="Times New Roman"/>
                <a:ea typeface="Times New Roman"/>
                <a:cs typeface="Times New Roman"/>
                <a:sym typeface="Times New Roman"/>
              </a:rPr>
              <a:t> el derecho de poder votar y tampoco </a:t>
            </a:r>
            <a:r>
              <a:rPr lang="es">
                <a:solidFill>
                  <a:srgbClr val="434343"/>
                </a:solidFill>
                <a:highlight>
                  <a:schemeClr val="lt1"/>
                </a:highlight>
                <a:latin typeface="Times New Roman"/>
                <a:ea typeface="Times New Roman"/>
                <a:cs typeface="Times New Roman"/>
                <a:sym typeface="Times New Roman"/>
              </a:rPr>
              <a:t>podian</a:t>
            </a:r>
            <a:r>
              <a:rPr lang="es">
                <a:solidFill>
                  <a:srgbClr val="434343"/>
                </a:solidFill>
                <a:highlight>
                  <a:schemeClr val="lt1"/>
                </a:highlight>
                <a:latin typeface="Times New Roman"/>
                <a:ea typeface="Times New Roman"/>
                <a:cs typeface="Times New Roman"/>
                <a:sym typeface="Times New Roman"/>
              </a:rPr>
              <a:t> ocupar </a:t>
            </a:r>
            <a:r>
              <a:rPr lang="es">
                <a:solidFill>
                  <a:srgbClr val="434343"/>
                </a:solidFill>
                <a:highlight>
                  <a:schemeClr val="lt1"/>
                </a:highlight>
                <a:latin typeface="Times New Roman"/>
                <a:ea typeface="Times New Roman"/>
                <a:cs typeface="Times New Roman"/>
                <a:sym typeface="Times New Roman"/>
              </a:rPr>
              <a:t>ningún</a:t>
            </a:r>
            <a:r>
              <a:rPr lang="es">
                <a:solidFill>
                  <a:srgbClr val="434343"/>
                </a:solidFill>
                <a:highlight>
                  <a:schemeClr val="lt1"/>
                </a:highlight>
                <a:latin typeface="Times New Roman"/>
                <a:ea typeface="Times New Roman"/>
                <a:cs typeface="Times New Roman"/>
                <a:sym typeface="Times New Roman"/>
              </a:rPr>
              <a:t> puesto de trabajo, hasta que el</a:t>
            </a:r>
            <a:r>
              <a:rPr lang="es">
                <a:solidFill>
                  <a:srgbClr val="434343"/>
                </a:solidFill>
                <a:highlight>
                  <a:schemeClr val="lt1"/>
                </a:highlight>
                <a:latin typeface="Times New Roman"/>
                <a:ea typeface="Times New Roman"/>
                <a:cs typeface="Times New Roman"/>
                <a:sym typeface="Times New Roman"/>
              </a:rPr>
              <a:t> 17 de octubre de 1953 lo consiguieron, </a:t>
            </a:r>
            <a:r>
              <a:rPr lang="es">
                <a:solidFill>
                  <a:srgbClr val="434343"/>
                </a:solidFill>
                <a:highlight>
                  <a:schemeClr val="lt1"/>
                </a:highlight>
                <a:latin typeface="Times New Roman"/>
                <a:ea typeface="Times New Roman"/>
                <a:cs typeface="Times New Roman"/>
                <a:sym typeface="Times New Roman"/>
              </a:rPr>
              <a:t>después</a:t>
            </a:r>
            <a:r>
              <a:rPr lang="es">
                <a:solidFill>
                  <a:srgbClr val="434343"/>
                </a:solidFill>
                <a:highlight>
                  <a:schemeClr val="lt1"/>
                </a:highlight>
                <a:latin typeface="Times New Roman"/>
                <a:ea typeface="Times New Roman"/>
                <a:cs typeface="Times New Roman"/>
                <a:sym typeface="Times New Roman"/>
              </a:rPr>
              <a:t> de una larga lucha</a:t>
            </a:r>
            <a:endParaRPr>
              <a:solidFill>
                <a:srgbClr val="434343"/>
              </a:solidFill>
              <a:highlight>
                <a:schemeClr val="lt1"/>
              </a:highlight>
              <a:latin typeface="Times New Roman"/>
              <a:ea typeface="Times New Roman"/>
              <a:cs typeface="Times New Roman"/>
              <a:sym typeface="Times New Roman"/>
            </a:endParaRPr>
          </a:p>
        </p:txBody>
      </p:sp>
      <p:pic>
        <p:nvPicPr>
          <p:cNvPr id="113" name="Google Shape;113;p21"/>
          <p:cNvPicPr preferRelativeResize="0"/>
          <p:nvPr/>
        </p:nvPicPr>
        <p:blipFill>
          <a:blip r:embed="rId3">
            <a:alphaModFix/>
          </a:blip>
          <a:stretch>
            <a:fillRect/>
          </a:stretch>
        </p:blipFill>
        <p:spPr>
          <a:xfrm>
            <a:off x="4856525" y="1727100"/>
            <a:ext cx="4081500" cy="19998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