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Lexend SemiBold"/>
      <p:regular r:id="rId22"/>
      <p:bold r:id="rId23"/>
    </p:embeddedFont>
    <p:embeddedFont>
      <p:font typeface="VT323"/>
      <p:regular r:id="rId24"/>
    </p:embeddedFont>
    <p:embeddedFont>
      <p:font typeface="Open Sans SemiBold"/>
      <p:regular r:id="rId25"/>
      <p:bold r:id="rId26"/>
      <p:italic r:id="rId27"/>
      <p:boldItalic r:id="rId28"/>
    </p:embeddedFont>
    <p:embeddedFont>
      <p:font typeface="Lexend"/>
      <p:regular r:id="rId29"/>
      <p:bold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712AA4-8911-4F36-A093-07951D1E3110}">
  <a:tblStyle styleId="{B6712AA4-8911-4F36-A093-07951D1E311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LexendSemiBold-regular.fntdata"/><Relationship Id="rId21" Type="http://schemas.openxmlformats.org/officeDocument/2006/relationships/slide" Target="slides/slide15.xml"/><Relationship Id="rId24" Type="http://schemas.openxmlformats.org/officeDocument/2006/relationships/font" Target="fonts/VT323-regular.fntdata"/><Relationship Id="rId23" Type="http://schemas.openxmlformats.org/officeDocument/2006/relationships/font" Target="fonts/Lexend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SemiBold-bold.fntdata"/><Relationship Id="rId25" Type="http://schemas.openxmlformats.org/officeDocument/2006/relationships/font" Target="fonts/OpenSansSemiBold-regular.fntdata"/><Relationship Id="rId28" Type="http://schemas.openxmlformats.org/officeDocument/2006/relationships/font" Target="fonts/OpenSansSemiBold-boldItalic.fntdata"/><Relationship Id="rId27" Type="http://schemas.openxmlformats.org/officeDocument/2006/relationships/font" Target="fonts/OpenSansSemiBold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exen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regular.fntdata"/><Relationship Id="rId30" Type="http://schemas.openxmlformats.org/officeDocument/2006/relationships/font" Target="fonts/Lexend-bold.fntdata"/><Relationship Id="rId11" Type="http://schemas.openxmlformats.org/officeDocument/2006/relationships/slide" Target="slides/slide5.xml"/><Relationship Id="rId33" Type="http://schemas.openxmlformats.org/officeDocument/2006/relationships/font" Target="fonts/OpenSans-italic.fntdata"/><Relationship Id="rId10" Type="http://schemas.openxmlformats.org/officeDocument/2006/relationships/slide" Target="slides/slide4.xml"/><Relationship Id="rId32" Type="http://schemas.openxmlformats.org/officeDocument/2006/relationships/font" Target="fonts/OpenSa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35.png"/><Relationship Id="rId5" Type="http://schemas.openxmlformats.org/officeDocument/2006/relationships/image" Target="../media/image22.png"/><Relationship Id="rId6" Type="http://schemas.openxmlformats.org/officeDocument/2006/relationships/image" Target="../media/image5.png"/><Relationship Id="rId7" Type="http://schemas.openxmlformats.org/officeDocument/2006/relationships/image" Target="../media/image29.png"/><Relationship Id="rId8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26.png"/><Relationship Id="rId5" Type="http://schemas.openxmlformats.org/officeDocument/2006/relationships/image" Target="../media/image31.png"/><Relationship Id="rId6" Type="http://schemas.openxmlformats.org/officeDocument/2006/relationships/image" Target="../media/image43.png"/><Relationship Id="rId7" Type="http://schemas.openxmlformats.org/officeDocument/2006/relationships/image" Target="../media/image5.png"/><Relationship Id="rId8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32.png"/><Relationship Id="rId5" Type="http://schemas.openxmlformats.org/officeDocument/2006/relationships/image" Target="../media/image5.png"/><Relationship Id="rId6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46.png"/><Relationship Id="rId9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51.png"/><Relationship Id="rId5" Type="http://schemas.openxmlformats.org/officeDocument/2006/relationships/image" Target="../media/image38.png"/><Relationship Id="rId6" Type="http://schemas.openxmlformats.org/officeDocument/2006/relationships/image" Target="../media/image50.png"/><Relationship Id="rId7" Type="http://schemas.openxmlformats.org/officeDocument/2006/relationships/image" Target="../media/image52.png"/><Relationship Id="rId8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11" Type="http://schemas.openxmlformats.org/officeDocument/2006/relationships/image" Target="../media/image2.png"/><Relationship Id="rId10" Type="http://schemas.openxmlformats.org/officeDocument/2006/relationships/image" Target="../media/image17.png"/><Relationship Id="rId9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4.png"/><Relationship Id="rId5" Type="http://schemas.openxmlformats.org/officeDocument/2006/relationships/image" Target="../media/image1.png"/><Relationship Id="rId6" Type="http://schemas.openxmlformats.org/officeDocument/2006/relationships/image" Target="../media/image20.pn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6.png"/><Relationship Id="rId5" Type="http://schemas.openxmlformats.org/officeDocument/2006/relationships/image" Target="../media/image31.png"/><Relationship Id="rId6" Type="http://schemas.openxmlformats.org/officeDocument/2006/relationships/image" Target="../media/image30.png"/><Relationship Id="rId7" Type="http://schemas.openxmlformats.org/officeDocument/2006/relationships/image" Target="../media/image5.png"/><Relationship Id="rId8" Type="http://schemas.openxmlformats.org/officeDocument/2006/relationships/image" Target="../media/image3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34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27.png"/><Relationship Id="rId5" Type="http://schemas.openxmlformats.org/officeDocument/2006/relationships/image" Target="../media/image49.png"/><Relationship Id="rId6" Type="http://schemas.openxmlformats.org/officeDocument/2006/relationships/image" Target="../media/image5.png"/><Relationship Id="rId7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6019800"/>
            <a:ext cx="120396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" y="4233862"/>
            <a:ext cx="120396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457200" y="361950"/>
            <a:ext cx="714375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☁️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10639425" y="838200"/>
            <a:ext cx="714375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☁️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10877550" y="361950"/>
            <a:ext cx="952500" cy="1038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☀️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76200" y="1385887"/>
            <a:ext cx="12039600" cy="1038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🟩 ⚔️ 🟦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24974" y="2214546"/>
            <a:ext cx="12142050" cy="21336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250" u="none" cap="none" strike="noStrike">
                <a:solidFill>
                  <a:srgbClr val="FFFFFF"/>
                </a:solidFill>
                <a:latin typeface="VT323"/>
                <a:ea typeface="VT323"/>
                <a:cs typeface="VT323"/>
                <a:sym typeface="VT323"/>
              </a:rPr>
              <a:t>EL VERBO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76200" y="5088091"/>
            <a:ext cx="120396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4290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F55"/>
                </a:solidFill>
                <a:latin typeface="VT323"/>
                <a:ea typeface="VT323"/>
                <a:cs typeface="VT323"/>
                <a:sym typeface="VT323"/>
              </a:rPr>
              <a:t>Elaborado por Maestro Manuel Adolfo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457200" y="6067425"/>
            <a:ext cx="4762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🌹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11258550" y="6067425"/>
            <a:ext cx="4762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🍄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11487150" y="6400800"/>
            <a:ext cx="4381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1 / 13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71" name="Google Shape;27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2" name="Google Shape;27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132558"/>
            <a:ext cx="6400800" cy="1207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3" name="Google Shape;27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492698"/>
            <a:ext cx="6400800" cy="1998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4" name="Google Shape;274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53300" y="1982985"/>
            <a:ext cx="42672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2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2"/>
          <p:cNvSpPr txBox="1"/>
          <p:nvPr/>
        </p:nvSpPr>
        <p:spPr>
          <a:xfrm>
            <a:off x="857250" y="2284958"/>
            <a:ext cx="6180772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369A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Formas simples</a:t>
            </a:r>
            <a:endParaRPr/>
          </a:p>
        </p:txBody>
      </p:sp>
      <p:sp>
        <p:nvSpPr>
          <p:cNvPr id="277" name="Google Shape;277;p22"/>
          <p:cNvSpPr txBox="1"/>
          <p:nvPr/>
        </p:nvSpPr>
        <p:spPr>
          <a:xfrm>
            <a:off x="857250" y="2616398"/>
            <a:ext cx="5886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Solo el verbo principal conjugado. Son una sola palabra.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Ejemplos: Estudió, saltábamos, reiré.</a:t>
            </a:r>
            <a:endParaRPr/>
          </a:p>
        </p:txBody>
      </p:sp>
      <p:sp>
        <p:nvSpPr>
          <p:cNvPr id="278" name="Google Shape;278;p22"/>
          <p:cNvSpPr txBox="1"/>
          <p:nvPr/>
        </p:nvSpPr>
        <p:spPr>
          <a:xfrm>
            <a:off x="857250" y="3645098"/>
            <a:ext cx="6180772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410C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Formas compuestas</a:t>
            </a:r>
            <a:endParaRPr/>
          </a:p>
        </p:txBody>
      </p:sp>
      <p:sp>
        <p:nvSpPr>
          <p:cNvPr id="279" name="Google Shape;279;p22"/>
          <p:cNvSpPr txBox="1"/>
          <p:nvPr/>
        </p:nvSpPr>
        <p:spPr>
          <a:xfrm>
            <a:off x="857250" y="3976538"/>
            <a:ext cx="588645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Se construyen con una fórmula inamovible de dos palabras:</a:t>
            </a:r>
            <a:endParaRPr/>
          </a:p>
        </p:txBody>
      </p:sp>
      <p:pic>
        <p:nvPicPr>
          <p:cNvPr descr="image.png" id="280" name="Google Shape;280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7250" y="4405163"/>
            <a:ext cx="5886450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2"/>
          <p:cNvSpPr txBox="1"/>
          <p:nvPr/>
        </p:nvSpPr>
        <p:spPr>
          <a:xfrm>
            <a:off x="857250" y="5052863"/>
            <a:ext cx="588645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Ejemplo: </a:t>
            </a:r>
            <a:r>
              <a:rPr b="1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Hemos</a:t>
            </a: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(auxiliar) </a:t>
            </a:r>
            <a:r>
              <a:rPr b="1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comido</a:t>
            </a: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(participio).</a:t>
            </a:r>
            <a:endParaRPr/>
          </a:p>
        </p:txBody>
      </p:sp>
      <p:pic>
        <p:nvPicPr>
          <p:cNvPr descr="image.png" id="282" name="Google Shape;282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12260" y="2183010"/>
            <a:ext cx="3749278" cy="340980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2"/>
          <p:cNvSpPr txBox="1"/>
          <p:nvPr/>
        </p:nvSpPr>
        <p:spPr>
          <a:xfrm>
            <a:off x="571500" y="457200"/>
            <a:ext cx="11601450" cy="508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1E293B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5. Formas simples y formas compuestas</a:t>
            </a:r>
            <a:endParaRPr/>
          </a:p>
        </p:txBody>
      </p:sp>
      <p:sp>
        <p:nvSpPr>
          <p:cNvPr id="284" name="Google Shape;284;p22"/>
          <p:cNvSpPr/>
          <p:nvPr/>
        </p:nvSpPr>
        <p:spPr>
          <a:xfrm>
            <a:off x="571500" y="1080045"/>
            <a:ext cx="11049000" cy="2857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2"/>
          <p:cNvSpPr txBox="1"/>
          <p:nvPr/>
        </p:nvSpPr>
        <p:spPr>
          <a:xfrm>
            <a:off x="11468100" y="6477000"/>
            <a:ext cx="5334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10 / 13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90" name="Google Shape;29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1" name="Google Shape;29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205037"/>
            <a:ext cx="6400800" cy="1207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2" name="Google Shape;29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565177"/>
            <a:ext cx="6400800" cy="1207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3" name="Google Shape;29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4925317"/>
            <a:ext cx="6400800" cy="1207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4" name="Google Shape;294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53300" y="1982985"/>
            <a:ext cx="42672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3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3"/>
          <p:cNvSpPr txBox="1"/>
          <p:nvPr/>
        </p:nvSpPr>
        <p:spPr>
          <a:xfrm>
            <a:off x="571500" y="1700212"/>
            <a:ext cx="64008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No llevan pronombres (no puedes decir "Yo bailar").</a:t>
            </a:r>
            <a:endParaRPr/>
          </a:p>
        </p:txBody>
      </p:sp>
      <p:sp>
        <p:nvSpPr>
          <p:cNvPr id="297" name="Google Shape;297;p23"/>
          <p:cNvSpPr txBox="1"/>
          <p:nvPr/>
        </p:nvSpPr>
        <p:spPr>
          <a:xfrm>
            <a:off x="857250" y="2357437"/>
            <a:ext cx="6180772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369A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Infinitivo (-ar, -er, -ir)</a:t>
            </a:r>
            <a:endParaRPr/>
          </a:p>
        </p:txBody>
      </p:sp>
      <p:sp>
        <p:nvSpPr>
          <p:cNvPr id="298" name="Google Shape;298;p23"/>
          <p:cNvSpPr txBox="1"/>
          <p:nvPr/>
        </p:nvSpPr>
        <p:spPr>
          <a:xfrm>
            <a:off x="857250" y="2688877"/>
            <a:ext cx="5886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Funciona casi como un sustantivo.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b="1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Fumar</a:t>
            </a: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es malo".</a:t>
            </a:r>
            <a:endParaRPr/>
          </a:p>
        </p:txBody>
      </p:sp>
      <p:sp>
        <p:nvSpPr>
          <p:cNvPr id="299" name="Google Shape;299;p23"/>
          <p:cNvSpPr txBox="1"/>
          <p:nvPr/>
        </p:nvSpPr>
        <p:spPr>
          <a:xfrm>
            <a:off x="857250" y="3717577"/>
            <a:ext cx="6180772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6D28D9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Gerundio (-ando, -iendo)</a:t>
            </a:r>
            <a:endParaRPr/>
          </a:p>
        </p:txBody>
      </p:sp>
      <p:sp>
        <p:nvSpPr>
          <p:cNvPr id="300" name="Google Shape;300;p23"/>
          <p:cNvSpPr txBox="1"/>
          <p:nvPr/>
        </p:nvSpPr>
        <p:spPr>
          <a:xfrm>
            <a:off x="857250" y="4049017"/>
            <a:ext cx="5886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Funciona casi como un adverbio (duración).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"Llegó a casa </a:t>
            </a:r>
            <a:r>
              <a:rPr b="1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corriendo</a:t>
            </a: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".</a:t>
            </a:r>
            <a:endParaRPr/>
          </a:p>
        </p:txBody>
      </p:sp>
      <p:sp>
        <p:nvSpPr>
          <p:cNvPr id="301" name="Google Shape;301;p23"/>
          <p:cNvSpPr txBox="1"/>
          <p:nvPr/>
        </p:nvSpPr>
        <p:spPr>
          <a:xfrm>
            <a:off x="857250" y="5077717"/>
            <a:ext cx="6180772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5803D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Participio (-ado, -ido)</a:t>
            </a:r>
            <a:endParaRPr/>
          </a:p>
        </p:txBody>
      </p:sp>
      <p:sp>
        <p:nvSpPr>
          <p:cNvPr id="302" name="Google Shape;302;p23"/>
          <p:cNvSpPr txBox="1"/>
          <p:nvPr/>
        </p:nvSpPr>
        <p:spPr>
          <a:xfrm>
            <a:off x="857250" y="5409158"/>
            <a:ext cx="5886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Sirve para tiempos compuestos y pasiva.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"El jarrón está </a:t>
            </a:r>
            <a:r>
              <a:rPr b="1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roto</a:t>
            </a: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".</a:t>
            </a:r>
            <a:endParaRPr/>
          </a:p>
        </p:txBody>
      </p:sp>
      <p:pic>
        <p:nvPicPr>
          <p:cNvPr descr="image.png" id="303" name="Google Shape;303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81925" y="2183010"/>
            <a:ext cx="3409950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3"/>
          <p:cNvSpPr txBox="1"/>
          <p:nvPr/>
        </p:nvSpPr>
        <p:spPr>
          <a:xfrm>
            <a:off x="571500" y="457200"/>
            <a:ext cx="11601450" cy="508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1E293B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6. Las formas no personales</a:t>
            </a:r>
            <a:endParaRPr/>
          </a:p>
        </p:txBody>
      </p:sp>
      <p:sp>
        <p:nvSpPr>
          <p:cNvPr id="305" name="Google Shape;305;p23"/>
          <p:cNvSpPr/>
          <p:nvPr/>
        </p:nvSpPr>
        <p:spPr>
          <a:xfrm>
            <a:off x="571500" y="1080045"/>
            <a:ext cx="11049000" cy="2857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3"/>
          <p:cNvSpPr txBox="1"/>
          <p:nvPr/>
        </p:nvSpPr>
        <p:spPr>
          <a:xfrm>
            <a:off x="11477625" y="6477000"/>
            <a:ext cx="523875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11 / 13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11" name="Google Shape;31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2" name="Google Shape;31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079402"/>
            <a:ext cx="6400800" cy="2484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3" name="Google Shape;31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3300" y="1982985"/>
            <a:ext cx="42672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4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4"/>
          <p:cNvSpPr txBox="1"/>
          <p:nvPr/>
        </p:nvSpPr>
        <p:spPr>
          <a:xfrm>
            <a:off x="876300" y="2212627"/>
            <a:ext cx="762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316" name="Google Shape;316;p24"/>
          <p:cNvSpPr txBox="1"/>
          <p:nvPr/>
        </p:nvSpPr>
        <p:spPr>
          <a:xfrm>
            <a:off x="952500" y="2212627"/>
            <a:ext cx="60198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Regulares: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Obedientes. Mantienen su raíz siempre (cantar).</a:t>
            </a:r>
            <a:endParaRPr/>
          </a:p>
        </p:txBody>
      </p:sp>
      <p:sp>
        <p:nvSpPr>
          <p:cNvPr id="317" name="Google Shape;317;p24"/>
          <p:cNvSpPr txBox="1"/>
          <p:nvPr/>
        </p:nvSpPr>
        <p:spPr>
          <a:xfrm>
            <a:off x="876300" y="2526952"/>
            <a:ext cx="762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318" name="Google Shape;318;p24"/>
          <p:cNvSpPr txBox="1"/>
          <p:nvPr/>
        </p:nvSpPr>
        <p:spPr>
          <a:xfrm>
            <a:off x="952500" y="2526952"/>
            <a:ext cx="60198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Irregulares: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Traviesos. Cambian su raíz (ir ➔ voy).</a:t>
            </a:r>
            <a:endParaRPr/>
          </a:p>
        </p:txBody>
      </p:sp>
      <p:sp>
        <p:nvSpPr>
          <p:cNvPr id="319" name="Google Shape;319;p24"/>
          <p:cNvSpPr txBox="1"/>
          <p:nvPr/>
        </p:nvSpPr>
        <p:spPr>
          <a:xfrm>
            <a:off x="857250" y="3231802"/>
            <a:ext cx="6180772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410C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💡 El truco definitivo</a:t>
            </a:r>
            <a:endParaRPr/>
          </a:p>
        </p:txBody>
      </p:sp>
      <p:sp>
        <p:nvSpPr>
          <p:cNvPr id="320" name="Google Shape;320;p24"/>
          <p:cNvSpPr txBox="1"/>
          <p:nvPr/>
        </p:nvSpPr>
        <p:spPr>
          <a:xfrm>
            <a:off x="857250" y="3563242"/>
            <a:ext cx="5886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Prueba el verbo en la 1.ª persona (yo) de estos 3 tiempos. Si cambia en UNO solo, ¡es irregular!</a:t>
            </a:r>
            <a:endParaRPr/>
          </a:p>
        </p:txBody>
      </p:sp>
      <p:pic>
        <p:nvPicPr>
          <p:cNvPr descr="image.png" id="321" name="Google Shape;321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81925" y="2183010"/>
            <a:ext cx="3409950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4"/>
          <p:cNvSpPr txBox="1"/>
          <p:nvPr/>
        </p:nvSpPr>
        <p:spPr>
          <a:xfrm>
            <a:off x="1057275" y="4277617"/>
            <a:ext cx="180975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endParaRPr/>
          </a:p>
        </p:txBody>
      </p:sp>
      <p:sp>
        <p:nvSpPr>
          <p:cNvPr id="323" name="Google Shape;323;p24"/>
          <p:cNvSpPr txBox="1"/>
          <p:nvPr/>
        </p:nvSpPr>
        <p:spPr>
          <a:xfrm>
            <a:off x="1238250" y="4277617"/>
            <a:ext cx="550545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975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Presente: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Yo sueño (o➔ue) ➔ ¡Irregular!</a:t>
            </a:r>
            <a:endParaRPr/>
          </a:p>
        </p:txBody>
      </p:sp>
      <p:sp>
        <p:nvSpPr>
          <p:cNvPr id="324" name="Google Shape;324;p24"/>
          <p:cNvSpPr txBox="1"/>
          <p:nvPr/>
        </p:nvSpPr>
        <p:spPr>
          <a:xfrm>
            <a:off x="1057275" y="4591942"/>
            <a:ext cx="180975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2.</a:t>
            </a:r>
            <a:endParaRPr/>
          </a:p>
        </p:txBody>
      </p:sp>
      <p:sp>
        <p:nvSpPr>
          <p:cNvPr id="325" name="Google Shape;325;p24"/>
          <p:cNvSpPr txBox="1"/>
          <p:nvPr/>
        </p:nvSpPr>
        <p:spPr>
          <a:xfrm>
            <a:off x="1238250" y="4591942"/>
            <a:ext cx="550545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975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P. perf. simple: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Yo anduve (raíz) ➔ ¡Irregular!</a:t>
            </a:r>
            <a:endParaRPr/>
          </a:p>
        </p:txBody>
      </p:sp>
      <p:sp>
        <p:nvSpPr>
          <p:cNvPr id="326" name="Google Shape;326;p24"/>
          <p:cNvSpPr txBox="1"/>
          <p:nvPr/>
        </p:nvSpPr>
        <p:spPr>
          <a:xfrm>
            <a:off x="1057275" y="4906267"/>
            <a:ext cx="180975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3.</a:t>
            </a:r>
            <a:endParaRPr/>
          </a:p>
        </p:txBody>
      </p:sp>
      <p:sp>
        <p:nvSpPr>
          <p:cNvPr id="327" name="Google Shape;327;p24"/>
          <p:cNvSpPr txBox="1"/>
          <p:nvPr/>
        </p:nvSpPr>
        <p:spPr>
          <a:xfrm>
            <a:off x="1238250" y="4906267"/>
            <a:ext cx="550545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975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Futuro: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Yo tendré (+d) ➔ ¡Irregular!</a:t>
            </a:r>
            <a:endParaRPr/>
          </a:p>
        </p:txBody>
      </p:sp>
      <p:sp>
        <p:nvSpPr>
          <p:cNvPr id="328" name="Google Shape;328;p24"/>
          <p:cNvSpPr txBox="1"/>
          <p:nvPr/>
        </p:nvSpPr>
        <p:spPr>
          <a:xfrm>
            <a:off x="571500" y="457200"/>
            <a:ext cx="11601450" cy="508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1E293B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7. Verbos regulares e irregulares</a:t>
            </a:r>
            <a:endParaRPr/>
          </a:p>
        </p:txBody>
      </p:sp>
      <p:sp>
        <p:nvSpPr>
          <p:cNvPr id="329" name="Google Shape;329;p24"/>
          <p:cNvSpPr/>
          <p:nvPr/>
        </p:nvSpPr>
        <p:spPr>
          <a:xfrm>
            <a:off x="571500" y="1080045"/>
            <a:ext cx="11049000" cy="2857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4"/>
          <p:cNvSpPr txBox="1"/>
          <p:nvPr/>
        </p:nvSpPr>
        <p:spPr>
          <a:xfrm>
            <a:off x="11477625" y="6477000"/>
            <a:ext cx="523875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12 / 13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35" name="Google Shape;33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5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5"/>
          <p:cNvSpPr txBox="1"/>
          <p:nvPr/>
        </p:nvSpPr>
        <p:spPr>
          <a:xfrm>
            <a:off x="571500" y="457200"/>
            <a:ext cx="110490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7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🎓</a:t>
            </a:r>
            <a:endParaRPr/>
          </a:p>
        </p:txBody>
      </p:sp>
      <p:sp>
        <p:nvSpPr>
          <p:cNvPr id="338" name="Google Shape;338;p25"/>
          <p:cNvSpPr txBox="1"/>
          <p:nvPr/>
        </p:nvSpPr>
        <p:spPr>
          <a:xfrm>
            <a:off x="571500" y="1809750"/>
            <a:ext cx="116014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F172A"/>
                </a:solidFill>
                <a:latin typeface="Lexend"/>
                <a:ea typeface="Lexend"/>
                <a:cs typeface="Lexend"/>
                <a:sym typeface="Lexend"/>
              </a:rPr>
              <a:t>¡Has completado el nivel experto!</a:t>
            </a:r>
            <a:endParaRPr/>
          </a:p>
        </p:txBody>
      </p:sp>
      <p:sp>
        <p:nvSpPr>
          <p:cNvPr id="339" name="Google Shape;339;p25"/>
          <p:cNvSpPr txBox="1"/>
          <p:nvPr/>
        </p:nvSpPr>
        <p:spPr>
          <a:xfrm>
            <a:off x="571500" y="2365920"/>
            <a:ext cx="110490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Con este conocimiento, estás listo para dominar cualquier análisis morfológico.</a:t>
            </a:r>
            <a:endParaRPr/>
          </a:p>
        </p:txBody>
      </p:sp>
      <p:sp>
        <p:nvSpPr>
          <p:cNvPr id="340" name="Google Shape;340;p25"/>
          <p:cNvSpPr txBox="1"/>
          <p:nvPr/>
        </p:nvSpPr>
        <p:spPr>
          <a:xfrm>
            <a:off x="571500" y="3508920"/>
            <a:ext cx="110490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93B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¿Hacemos el ejercicio práctico?</a:t>
            </a:r>
            <a:endParaRPr/>
          </a:p>
        </p:txBody>
      </p:sp>
      <p:sp>
        <p:nvSpPr>
          <p:cNvPr id="341" name="Google Shape;341;p25"/>
          <p:cNvSpPr txBox="1"/>
          <p:nvPr/>
        </p:nvSpPr>
        <p:spPr>
          <a:xfrm>
            <a:off x="11477625" y="6477000"/>
            <a:ext cx="523875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13 / 13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46" name="Google Shape;34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6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6"/>
          <p:cNvSpPr/>
          <p:nvPr/>
        </p:nvSpPr>
        <p:spPr>
          <a:xfrm>
            <a:off x="571500" y="1406723"/>
            <a:ext cx="11049000" cy="9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6"/>
          <p:cNvSpPr/>
          <p:nvPr/>
        </p:nvSpPr>
        <p:spPr>
          <a:xfrm>
            <a:off x="571500" y="2349698"/>
            <a:ext cx="11049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6"/>
          <p:cNvSpPr/>
          <p:nvPr/>
        </p:nvSpPr>
        <p:spPr>
          <a:xfrm>
            <a:off x="571500" y="3121223"/>
            <a:ext cx="11049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6"/>
          <p:cNvSpPr/>
          <p:nvPr/>
        </p:nvSpPr>
        <p:spPr>
          <a:xfrm>
            <a:off x="571500" y="3892748"/>
            <a:ext cx="11049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6"/>
          <p:cNvSpPr/>
          <p:nvPr/>
        </p:nvSpPr>
        <p:spPr>
          <a:xfrm>
            <a:off x="571500" y="4664273"/>
            <a:ext cx="11049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6"/>
          <p:cNvSpPr/>
          <p:nvPr/>
        </p:nvSpPr>
        <p:spPr>
          <a:xfrm>
            <a:off x="571500" y="2340173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6"/>
          <p:cNvSpPr/>
          <p:nvPr/>
        </p:nvSpPr>
        <p:spPr>
          <a:xfrm>
            <a:off x="571500" y="2340173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6"/>
          <p:cNvSpPr/>
          <p:nvPr/>
        </p:nvSpPr>
        <p:spPr>
          <a:xfrm>
            <a:off x="571500" y="3111698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6"/>
          <p:cNvSpPr/>
          <p:nvPr/>
        </p:nvSpPr>
        <p:spPr>
          <a:xfrm>
            <a:off x="571500" y="3111698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6"/>
          <p:cNvSpPr/>
          <p:nvPr/>
        </p:nvSpPr>
        <p:spPr>
          <a:xfrm>
            <a:off x="571500" y="3883223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6"/>
          <p:cNvSpPr/>
          <p:nvPr/>
        </p:nvSpPr>
        <p:spPr>
          <a:xfrm>
            <a:off x="571500" y="3883223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6"/>
          <p:cNvSpPr/>
          <p:nvPr/>
        </p:nvSpPr>
        <p:spPr>
          <a:xfrm>
            <a:off x="571500" y="4654748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6"/>
          <p:cNvSpPr/>
          <p:nvPr/>
        </p:nvSpPr>
        <p:spPr>
          <a:xfrm>
            <a:off x="571500" y="4654748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6"/>
          <p:cNvSpPr/>
          <p:nvPr/>
        </p:nvSpPr>
        <p:spPr>
          <a:xfrm>
            <a:off x="571500" y="5426273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6"/>
          <p:cNvSpPr/>
          <p:nvPr/>
        </p:nvSpPr>
        <p:spPr>
          <a:xfrm>
            <a:off x="571500" y="5426273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363" name="Google Shape;36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635323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6"/>
          <p:cNvSpPr txBox="1"/>
          <p:nvPr/>
        </p:nvSpPr>
        <p:spPr>
          <a:xfrm>
            <a:off x="1666875" y="1549598"/>
            <a:ext cx="9953625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https://media.istockphoto.com/id/492676668/es/vector/moderno-de-motor-de-combusti%C3%B3n-interna.jpg?s=612x612&amp;w=0&amp;k=20&amp;c=16cgTKwizskUhigIAZeQeQNP0GT-rYoBJPg23HsZu4A=</a:t>
            </a:r>
            <a:endParaRPr/>
          </a:p>
        </p:txBody>
      </p:sp>
      <p:sp>
        <p:nvSpPr>
          <p:cNvPr id="365" name="Google Shape;365;p26"/>
          <p:cNvSpPr txBox="1"/>
          <p:nvPr/>
        </p:nvSpPr>
        <p:spPr>
          <a:xfrm>
            <a:off x="1666875" y="1968698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Open Sans"/>
                <a:ea typeface="Open Sans"/>
                <a:cs typeface="Open Sans"/>
                <a:sym typeface="Open Sans"/>
              </a:rPr>
              <a:t>www.istockphoto.com</a:t>
            </a:r>
            <a:endParaRPr/>
          </a:p>
        </p:txBody>
      </p:sp>
      <p:pic>
        <p:nvPicPr>
          <p:cNvPr descr="image.png" id="366" name="Google Shape;36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2492573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6"/>
          <p:cNvSpPr txBox="1"/>
          <p:nvPr/>
        </p:nvSpPr>
        <p:spPr>
          <a:xfrm>
            <a:off x="1666875" y="2499717"/>
            <a:ext cx="9953625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https://img.freepik.com/vector-gratis/team-connecting-puzzle-background_23-2148078065.jpg?semt=ais_user_personalization&amp;w=740&amp;q=80</a:t>
            </a:r>
            <a:endParaRPr/>
          </a:p>
        </p:txBody>
      </p:sp>
      <p:sp>
        <p:nvSpPr>
          <p:cNvPr id="368" name="Google Shape;368;p26"/>
          <p:cNvSpPr txBox="1"/>
          <p:nvPr/>
        </p:nvSpPr>
        <p:spPr>
          <a:xfrm>
            <a:off x="1666875" y="2733079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Open Sans"/>
                <a:ea typeface="Open Sans"/>
                <a:cs typeface="Open Sans"/>
                <a:sym typeface="Open Sans"/>
              </a:rPr>
              <a:t>www.freepik.es</a:t>
            </a:r>
            <a:endParaRPr/>
          </a:p>
        </p:txBody>
      </p:sp>
      <p:pic>
        <p:nvPicPr>
          <p:cNvPr descr="image.png" id="369" name="Google Shape;369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3264098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6"/>
          <p:cNvSpPr txBox="1"/>
          <p:nvPr/>
        </p:nvSpPr>
        <p:spPr>
          <a:xfrm>
            <a:off x="1666875" y="3271242"/>
            <a:ext cx="9953625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https://thumbs.dreamstime.com/b/n%C3%BAmeros-aislados-1-2-3-10118752.jpg</a:t>
            </a:r>
            <a:endParaRPr/>
          </a:p>
        </p:txBody>
      </p:sp>
      <p:sp>
        <p:nvSpPr>
          <p:cNvPr id="371" name="Google Shape;371;p26"/>
          <p:cNvSpPr txBox="1"/>
          <p:nvPr/>
        </p:nvSpPr>
        <p:spPr>
          <a:xfrm>
            <a:off x="1666875" y="3504604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Open Sans"/>
                <a:ea typeface="Open Sans"/>
                <a:cs typeface="Open Sans"/>
                <a:sym typeface="Open Sans"/>
              </a:rPr>
              <a:t>es.dreamstime.com</a:t>
            </a:r>
            <a:endParaRPr/>
          </a:p>
        </p:txBody>
      </p:sp>
      <p:pic>
        <p:nvPicPr>
          <p:cNvPr descr="image.png" id="372" name="Google Shape;372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" y="4035623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6"/>
          <p:cNvSpPr txBox="1"/>
          <p:nvPr/>
        </p:nvSpPr>
        <p:spPr>
          <a:xfrm>
            <a:off x="1666875" y="4042767"/>
            <a:ext cx="9953625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https://img.freepik.com/vector-premium/ninos-hablando-globo-dialogo_679557-3052.jpg</a:t>
            </a:r>
            <a:endParaRPr/>
          </a:p>
        </p:txBody>
      </p:sp>
      <p:sp>
        <p:nvSpPr>
          <p:cNvPr id="374" name="Google Shape;374;p26"/>
          <p:cNvSpPr txBox="1"/>
          <p:nvPr/>
        </p:nvSpPr>
        <p:spPr>
          <a:xfrm>
            <a:off x="1666875" y="4276129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Open Sans"/>
                <a:ea typeface="Open Sans"/>
                <a:cs typeface="Open Sans"/>
                <a:sym typeface="Open Sans"/>
              </a:rPr>
              <a:t>www.freepik.es</a:t>
            </a:r>
            <a:endParaRPr/>
          </a:p>
        </p:txBody>
      </p:sp>
      <p:pic>
        <p:nvPicPr>
          <p:cNvPr descr="image.png" id="375" name="Google Shape;375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500" y="4807148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6"/>
          <p:cNvSpPr txBox="1"/>
          <p:nvPr/>
        </p:nvSpPr>
        <p:spPr>
          <a:xfrm>
            <a:off x="1666875" y="4814292"/>
            <a:ext cx="9953625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https://img.freepik.com/vector-premium/reloj-despertador-calendario-utiles-escolares_24877-67262.jpg</a:t>
            </a:r>
            <a:endParaRPr/>
          </a:p>
        </p:txBody>
      </p:sp>
      <p:sp>
        <p:nvSpPr>
          <p:cNvPr id="377" name="Google Shape;377;p26"/>
          <p:cNvSpPr txBox="1"/>
          <p:nvPr/>
        </p:nvSpPr>
        <p:spPr>
          <a:xfrm>
            <a:off x="1666875" y="5047654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Open Sans"/>
                <a:ea typeface="Open Sans"/>
                <a:cs typeface="Open Sans"/>
                <a:sym typeface="Open Sans"/>
              </a:rPr>
              <a:t>www.freepik.es</a:t>
            </a:r>
            <a:endParaRPr/>
          </a:p>
        </p:txBody>
      </p:sp>
      <p:pic>
        <p:nvPicPr>
          <p:cNvPr descr="image.png" id="378" name="Google Shape;378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1500" y="5664398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6"/>
          <p:cNvSpPr txBox="1"/>
          <p:nvPr/>
        </p:nvSpPr>
        <p:spPr>
          <a:xfrm>
            <a:off x="1666875" y="5578673"/>
            <a:ext cx="9953625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https://media.istockphoto.com/id/856395646/es/vector/teatro-de-comedia-y-tragedia-m%C3%A1scaras.jpg?s=612x612&amp;w=0&amp;k=20&amp;c=JM0dTS_mPPbL6vJdfSeOPVarKC0XXqZ2K5U3Xf7MQ4M=</a:t>
            </a:r>
            <a:endParaRPr/>
          </a:p>
        </p:txBody>
      </p:sp>
      <p:sp>
        <p:nvSpPr>
          <p:cNvPr id="380" name="Google Shape;380;p26"/>
          <p:cNvSpPr txBox="1"/>
          <p:nvPr/>
        </p:nvSpPr>
        <p:spPr>
          <a:xfrm>
            <a:off x="1666875" y="5997773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Open Sans"/>
                <a:ea typeface="Open Sans"/>
                <a:cs typeface="Open Sans"/>
                <a:sym typeface="Open Sans"/>
              </a:rPr>
              <a:t>www.istockphoto.com</a:t>
            </a:r>
            <a:endParaRPr/>
          </a:p>
        </p:txBody>
      </p:sp>
      <p:sp>
        <p:nvSpPr>
          <p:cNvPr id="381" name="Google Shape;381;p26"/>
          <p:cNvSpPr txBox="1"/>
          <p:nvPr/>
        </p:nvSpPr>
        <p:spPr>
          <a:xfrm>
            <a:off x="571500" y="457200"/>
            <a:ext cx="11601450" cy="508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1E293B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Image Sources</a:t>
            </a:r>
            <a:endParaRPr/>
          </a:p>
        </p:txBody>
      </p:sp>
      <p:sp>
        <p:nvSpPr>
          <p:cNvPr id="382" name="Google Shape;382;p26"/>
          <p:cNvSpPr/>
          <p:nvPr/>
        </p:nvSpPr>
        <p:spPr>
          <a:xfrm>
            <a:off x="571500" y="1080045"/>
            <a:ext cx="11049000" cy="2857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87" name="Google Shape;38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7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7"/>
          <p:cNvSpPr/>
          <p:nvPr/>
        </p:nvSpPr>
        <p:spPr>
          <a:xfrm>
            <a:off x="571500" y="1706760"/>
            <a:ext cx="11049000" cy="9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7"/>
          <p:cNvSpPr/>
          <p:nvPr/>
        </p:nvSpPr>
        <p:spPr>
          <a:xfrm>
            <a:off x="571500" y="2649735"/>
            <a:ext cx="11049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7"/>
          <p:cNvSpPr/>
          <p:nvPr/>
        </p:nvSpPr>
        <p:spPr>
          <a:xfrm>
            <a:off x="571500" y="3421260"/>
            <a:ext cx="11049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7"/>
          <p:cNvSpPr/>
          <p:nvPr/>
        </p:nvSpPr>
        <p:spPr>
          <a:xfrm>
            <a:off x="571500" y="4192785"/>
            <a:ext cx="11049000" cy="9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7"/>
          <p:cNvSpPr/>
          <p:nvPr/>
        </p:nvSpPr>
        <p:spPr>
          <a:xfrm>
            <a:off x="571500" y="264021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7"/>
          <p:cNvSpPr/>
          <p:nvPr/>
        </p:nvSpPr>
        <p:spPr>
          <a:xfrm>
            <a:off x="571500" y="264021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7"/>
          <p:cNvSpPr/>
          <p:nvPr/>
        </p:nvSpPr>
        <p:spPr>
          <a:xfrm>
            <a:off x="571500" y="3411735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7"/>
          <p:cNvSpPr/>
          <p:nvPr/>
        </p:nvSpPr>
        <p:spPr>
          <a:xfrm>
            <a:off x="571500" y="3411735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7"/>
          <p:cNvSpPr/>
          <p:nvPr/>
        </p:nvSpPr>
        <p:spPr>
          <a:xfrm>
            <a:off x="571500" y="418326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7"/>
          <p:cNvSpPr/>
          <p:nvPr/>
        </p:nvSpPr>
        <p:spPr>
          <a:xfrm>
            <a:off x="571500" y="418326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7"/>
          <p:cNvSpPr/>
          <p:nvPr/>
        </p:nvSpPr>
        <p:spPr>
          <a:xfrm>
            <a:off x="571500" y="5126235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7"/>
          <p:cNvSpPr/>
          <p:nvPr/>
        </p:nvSpPr>
        <p:spPr>
          <a:xfrm>
            <a:off x="571500" y="5126235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401" name="Google Shape;40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935360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7"/>
          <p:cNvSpPr txBox="1"/>
          <p:nvPr/>
        </p:nvSpPr>
        <p:spPr>
          <a:xfrm>
            <a:off x="1666875" y="1849635"/>
            <a:ext cx="9953625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https://media.istockphoto.com/id/1189506110/es/vector/iconos-de-c%C3%A1mara-de-v%C3%ADdeo-serie-m%C3%BAltiple.jpg?s=612x612&amp;w=0&amp;k=20&amp;c=IXI9saKt99ComyW0WBMKRi28LA1tlYV9xdpOeAw_ZbM=</a:t>
            </a:r>
            <a:endParaRPr/>
          </a:p>
        </p:txBody>
      </p:sp>
      <p:sp>
        <p:nvSpPr>
          <p:cNvPr id="403" name="Google Shape;403;p27"/>
          <p:cNvSpPr txBox="1"/>
          <p:nvPr/>
        </p:nvSpPr>
        <p:spPr>
          <a:xfrm>
            <a:off x="1666875" y="2268735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Open Sans"/>
                <a:ea typeface="Open Sans"/>
                <a:cs typeface="Open Sans"/>
                <a:sym typeface="Open Sans"/>
              </a:rPr>
              <a:t>www.istockphoto.com</a:t>
            </a:r>
            <a:endParaRPr/>
          </a:p>
        </p:txBody>
      </p:sp>
      <p:pic>
        <p:nvPicPr>
          <p:cNvPr descr="image.png" id="404" name="Google Shape;40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2792610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7"/>
          <p:cNvSpPr txBox="1"/>
          <p:nvPr/>
        </p:nvSpPr>
        <p:spPr>
          <a:xfrm>
            <a:off x="1666875" y="2799754"/>
            <a:ext cx="9953625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https://png.pngtree.com/png-clipart/20240417/original/pngtree-cartoon-workshop-with-mechanic-crew-repairing-a-car-png-image_14873057.png</a:t>
            </a:r>
            <a:endParaRPr/>
          </a:p>
        </p:txBody>
      </p:sp>
      <p:sp>
        <p:nvSpPr>
          <p:cNvPr id="406" name="Google Shape;406;p27"/>
          <p:cNvSpPr txBox="1"/>
          <p:nvPr/>
        </p:nvSpPr>
        <p:spPr>
          <a:xfrm>
            <a:off x="1666875" y="3033117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Open Sans"/>
                <a:ea typeface="Open Sans"/>
                <a:cs typeface="Open Sans"/>
                <a:sym typeface="Open Sans"/>
              </a:rPr>
              <a:t>es.pngtree.com</a:t>
            </a:r>
            <a:endParaRPr/>
          </a:p>
        </p:txBody>
      </p:sp>
      <p:pic>
        <p:nvPicPr>
          <p:cNvPr descr="image.png" id="407" name="Google Shape;407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356413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7"/>
          <p:cNvSpPr txBox="1"/>
          <p:nvPr/>
        </p:nvSpPr>
        <p:spPr>
          <a:xfrm>
            <a:off x="1666875" y="3571279"/>
            <a:ext cx="9953625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https://img.freepik.com/vector-gratis/piezas-ladrillo-juguete-muchos-colores_1308-4949.jpg?semt=ais_user_personalization&amp;w=740&amp;q=80</a:t>
            </a:r>
            <a:endParaRPr/>
          </a:p>
        </p:txBody>
      </p:sp>
      <p:sp>
        <p:nvSpPr>
          <p:cNvPr id="409" name="Google Shape;409;p27"/>
          <p:cNvSpPr txBox="1"/>
          <p:nvPr/>
        </p:nvSpPr>
        <p:spPr>
          <a:xfrm>
            <a:off x="1666875" y="3804642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Open Sans"/>
                <a:ea typeface="Open Sans"/>
                <a:cs typeface="Open Sans"/>
                <a:sym typeface="Open Sans"/>
              </a:rPr>
              <a:t>www.freepik.es</a:t>
            </a:r>
            <a:endParaRPr/>
          </a:p>
        </p:txBody>
      </p:sp>
      <p:pic>
        <p:nvPicPr>
          <p:cNvPr descr="image.png" id="410" name="Google Shape;410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" y="442138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7"/>
          <p:cNvSpPr txBox="1"/>
          <p:nvPr/>
        </p:nvSpPr>
        <p:spPr>
          <a:xfrm>
            <a:off x="1666875" y="4335660"/>
            <a:ext cx="9953625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https://media.istockphoto.com/id/1414919195/es/vector/icono-de-etiqueta-o-etiqueta-una-etiqueta-con-informaci%C3%B3n-explicativa-sobre-la-ropa-o-los.jpg?s=612x612&amp;w=0&amp;k=20&amp;c=PT-2DM6_jMdFrJaykbe31Y-Vf7tBMT-2meGjiS41M_s=</a:t>
            </a:r>
            <a:endParaRPr/>
          </a:p>
        </p:txBody>
      </p:sp>
      <p:sp>
        <p:nvSpPr>
          <p:cNvPr id="412" name="Google Shape;412;p27"/>
          <p:cNvSpPr txBox="1"/>
          <p:nvPr/>
        </p:nvSpPr>
        <p:spPr>
          <a:xfrm>
            <a:off x="1666875" y="4754760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Open Sans"/>
                <a:ea typeface="Open Sans"/>
                <a:cs typeface="Open Sans"/>
                <a:sym typeface="Open Sans"/>
              </a:rPr>
              <a:t>www.istockphoto.com</a:t>
            </a:r>
            <a:endParaRPr/>
          </a:p>
        </p:txBody>
      </p:sp>
      <p:pic>
        <p:nvPicPr>
          <p:cNvPr descr="image.png" id="413" name="Google Shape;413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500" y="5364360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7"/>
          <p:cNvSpPr txBox="1"/>
          <p:nvPr/>
        </p:nvSpPr>
        <p:spPr>
          <a:xfrm>
            <a:off x="1666875" y="5278635"/>
            <a:ext cx="9953625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https://media.istockphoto.com/id/869623096/es/vector/bobina-curva-camino-o-carretera-con-marcas.jpg?s=612x612&amp;w=0&amp;k=20&amp;c=Ys75R9g7llTR6TYLZQatZSO91mhBnknAsfaNcrOsUd8=</a:t>
            </a:r>
            <a:endParaRPr/>
          </a:p>
        </p:txBody>
      </p:sp>
      <p:sp>
        <p:nvSpPr>
          <p:cNvPr id="415" name="Google Shape;415;p27"/>
          <p:cNvSpPr txBox="1"/>
          <p:nvPr/>
        </p:nvSpPr>
        <p:spPr>
          <a:xfrm>
            <a:off x="1666875" y="5697735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Open Sans"/>
                <a:ea typeface="Open Sans"/>
                <a:cs typeface="Open Sans"/>
                <a:sym typeface="Open Sans"/>
              </a:rPr>
              <a:t>www.istockphoto.com</a:t>
            </a:r>
            <a:endParaRPr/>
          </a:p>
        </p:txBody>
      </p:sp>
      <p:sp>
        <p:nvSpPr>
          <p:cNvPr id="416" name="Google Shape;416;p27"/>
          <p:cNvSpPr txBox="1"/>
          <p:nvPr/>
        </p:nvSpPr>
        <p:spPr>
          <a:xfrm>
            <a:off x="571500" y="457200"/>
            <a:ext cx="11601450" cy="508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1E293B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Image Sources</a:t>
            </a:r>
            <a:endParaRPr/>
          </a:p>
        </p:txBody>
      </p:sp>
      <p:sp>
        <p:nvSpPr>
          <p:cNvPr id="417" name="Google Shape;417;p27"/>
          <p:cNvSpPr/>
          <p:nvPr/>
        </p:nvSpPr>
        <p:spPr>
          <a:xfrm>
            <a:off x="571500" y="1080045"/>
            <a:ext cx="11049000" cy="2857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0" name="Google Shape;1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1" name="Google Shape;10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362200"/>
            <a:ext cx="6400800" cy="1207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2" name="Google Shape;10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722340"/>
            <a:ext cx="6400800" cy="1207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3" name="Google Shape;10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5082480"/>
            <a:ext cx="6400800" cy="1207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4" name="Google Shape;10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53300" y="1982985"/>
            <a:ext cx="42672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571500" y="1543050"/>
            <a:ext cx="64008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Aunque siempre decimos que son "acciones", los verbos expresan tres cosas distintas: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857250" y="2514600"/>
            <a:ext cx="6180772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00025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369A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Acciones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857250" y="2846040"/>
            <a:ext cx="5886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Movimientos o actividades que hacemos a propósito.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Ejemplo: Yo </a:t>
            </a:r>
            <a:r>
              <a:rPr b="1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corro</a:t>
            </a: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, tú </a:t>
            </a:r>
            <a:r>
              <a:rPr b="1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escribes</a:t>
            </a: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, ella </a:t>
            </a:r>
            <a:r>
              <a:rPr b="1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salta</a:t>
            </a: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857250" y="3874740"/>
            <a:ext cx="6180772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00025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410C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Estados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857250" y="4206180"/>
            <a:ext cx="5886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Situaciones en las que se encuentra alguien o algo.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Ejemplo: El cielo </a:t>
            </a:r>
            <a:r>
              <a:rPr b="1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azul, yo </a:t>
            </a:r>
            <a:r>
              <a:rPr b="1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estoy</a:t>
            </a: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cansado.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857250" y="5234880"/>
            <a:ext cx="6180772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2860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5803D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Procesos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857250" y="5566320"/>
            <a:ext cx="5886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Cambios o transformaciones que ocurren en el tiempo.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Ejemplo: La planta </a:t>
            </a:r>
            <a:r>
              <a:rPr b="1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crece</a:t>
            </a: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, el hielo se </a:t>
            </a:r>
            <a:r>
              <a:rPr b="1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derrite</a:t>
            </a: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  <p:pic>
        <p:nvPicPr>
          <p:cNvPr descr="image.png" id="113" name="Google Shape;113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81925" y="2183010"/>
            <a:ext cx="3409950" cy="3409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4" name="Google Shape;114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7250" y="2533650"/>
            <a:ext cx="200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5" name="Google Shape;115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57250" y="3893790"/>
            <a:ext cx="200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6" name="Google Shape;116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57250" y="525393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 txBox="1"/>
          <p:nvPr/>
        </p:nvSpPr>
        <p:spPr>
          <a:xfrm>
            <a:off x="571500" y="457200"/>
            <a:ext cx="11601450" cy="508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1E293B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1. ¿Qué es exactamente un verbo?</a:t>
            </a:r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571500" y="1080045"/>
            <a:ext cx="11049000" cy="2857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11563350" y="6477000"/>
            <a:ext cx="4381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2 / 13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4" name="Google Shape;1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5" name="Google Shape;12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3300" y="1982985"/>
            <a:ext cx="42672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571500" y="1949648"/>
            <a:ext cx="64008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Para entender los verbos, tenemos que dividirlos en dos partes usando esta fórmula:</a:t>
            </a:r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1095375" y="2968823"/>
            <a:ext cx="5876925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Busca el infinitivo: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Imagina que tienes el verbo </a:t>
            </a:r>
            <a:r>
              <a:rPr b="0" i="1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estudiábamos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 Su infinitivo es </a:t>
            </a: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estudiar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1095375" y="3835598"/>
            <a:ext cx="5876925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Corta la terminación: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Quítale -ar, -er o -ir. Lo que queda es la </a:t>
            </a: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RAÍZ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b="0" i="1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estudi-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). La raíz te dice el significado.</a:t>
            </a:r>
            <a:endParaRPr/>
          </a:p>
        </p:txBody>
      </p:sp>
      <p:sp>
        <p:nvSpPr>
          <p:cNvPr id="130" name="Google Shape;130;p15"/>
          <p:cNvSpPr txBox="1"/>
          <p:nvPr/>
        </p:nvSpPr>
        <p:spPr>
          <a:xfrm>
            <a:off x="1095375" y="4702373"/>
            <a:ext cx="5876925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Identifica la desinencia: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Todo lo que no es raíz es la </a:t>
            </a: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DESINENCIA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b="0" i="1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-ábamos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). Son las "chivatas" que dicen quién, cuándo y cómo.</a:t>
            </a:r>
            <a:endParaRPr/>
          </a:p>
        </p:txBody>
      </p:sp>
      <p:pic>
        <p:nvPicPr>
          <p:cNvPr descr="image.png" id="131" name="Google Shape;13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1925" y="2183010"/>
            <a:ext cx="3409950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/>
          <p:nvPr/>
        </p:nvSpPr>
        <p:spPr>
          <a:xfrm>
            <a:off x="571500" y="2949773"/>
            <a:ext cx="1438275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counter(step)</a:t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571500" y="3816548"/>
            <a:ext cx="1438275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counter(step)</a:t>
            </a:r>
            <a:endParaRPr/>
          </a:p>
        </p:txBody>
      </p:sp>
      <p:sp>
        <p:nvSpPr>
          <p:cNvPr id="134" name="Google Shape;134;p15"/>
          <p:cNvSpPr txBox="1"/>
          <p:nvPr/>
        </p:nvSpPr>
        <p:spPr>
          <a:xfrm>
            <a:off x="571500" y="4683323"/>
            <a:ext cx="1438275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counter(step)</a:t>
            </a:r>
            <a:endParaRPr/>
          </a:p>
        </p:txBody>
      </p:sp>
      <p:sp>
        <p:nvSpPr>
          <p:cNvPr id="135" name="Google Shape;135;p15"/>
          <p:cNvSpPr txBox="1"/>
          <p:nvPr/>
        </p:nvSpPr>
        <p:spPr>
          <a:xfrm>
            <a:off x="571500" y="457200"/>
            <a:ext cx="11601450" cy="508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1E293B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2. La anatomía del verbo: raíz y desinencia</a:t>
            </a: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571500" y="1080045"/>
            <a:ext cx="11049000" cy="2857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11563350" y="6477000"/>
            <a:ext cx="4381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3 / 13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2" name="Google Shape;14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3" name="Google Shape;14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852737"/>
            <a:ext cx="3524250" cy="2880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4" name="Google Shape;14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3875" y="2852737"/>
            <a:ext cx="3524250" cy="2880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5" name="Google Shape;14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96250" y="2852737"/>
            <a:ext cx="3524250" cy="2880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6"/>
          <p:cNvSpPr txBox="1"/>
          <p:nvPr/>
        </p:nvSpPr>
        <p:spPr>
          <a:xfrm>
            <a:off x="571500" y="2252662"/>
            <a:ext cx="110490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Saber a qué familia pertenece un verbo es vital para saber qué "modelo" de desinencias va a usar.</a:t>
            </a:r>
            <a:endParaRPr/>
          </a:p>
        </p:txBody>
      </p:sp>
      <p:pic>
        <p:nvPicPr>
          <p:cNvPr descr="image.png" id="148" name="Google Shape;148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5674" y="3109912"/>
            <a:ext cx="10159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/>
        </p:nvSpPr>
        <p:spPr>
          <a:xfrm>
            <a:off x="753427" y="4062412"/>
            <a:ext cx="3160395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D4ED8"/>
                </a:solidFill>
                <a:latin typeface="Lexend"/>
                <a:ea typeface="Lexend"/>
                <a:cs typeface="Lexend"/>
                <a:sym typeface="Lexend"/>
              </a:rPr>
              <a:t>1.ª (-ar)</a:t>
            </a:r>
            <a:endParaRPr/>
          </a:p>
        </p:txBody>
      </p:sp>
      <p:sp>
        <p:nvSpPr>
          <p:cNvPr id="150" name="Google Shape;150;p16"/>
          <p:cNvSpPr txBox="1"/>
          <p:nvPr/>
        </p:nvSpPr>
        <p:spPr>
          <a:xfrm>
            <a:off x="828675" y="4523333"/>
            <a:ext cx="30099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Modelo: </a:t>
            </a: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amar</a:t>
            </a:r>
            <a:endParaRPr/>
          </a:p>
        </p:txBody>
      </p:sp>
      <p:sp>
        <p:nvSpPr>
          <p:cNvPr id="151" name="Google Shape;151;p16"/>
          <p:cNvSpPr txBox="1"/>
          <p:nvPr/>
        </p:nvSpPr>
        <p:spPr>
          <a:xfrm>
            <a:off x="828675" y="5047208"/>
            <a:ext cx="30099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350" u="none" cap="none" strike="noStrike">
                <a:solidFill>
                  <a:srgbClr val="64748B"/>
                </a:solidFill>
                <a:latin typeface="Open Sans"/>
                <a:ea typeface="Open Sans"/>
                <a:cs typeface="Open Sans"/>
                <a:sym typeface="Open Sans"/>
              </a:rPr>
              <a:t>Saltar, caminar, volar</a:t>
            </a:r>
            <a:endParaRPr/>
          </a:p>
        </p:txBody>
      </p:sp>
      <p:sp>
        <p:nvSpPr>
          <p:cNvPr id="152" name="Google Shape;152;p16"/>
          <p:cNvSpPr txBox="1"/>
          <p:nvPr/>
        </p:nvSpPr>
        <p:spPr>
          <a:xfrm>
            <a:off x="4591050" y="3109912"/>
            <a:ext cx="3009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F97316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4515802" y="4014787"/>
            <a:ext cx="3160395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C2410C"/>
                </a:solidFill>
                <a:latin typeface="Lexend"/>
                <a:ea typeface="Lexend"/>
                <a:cs typeface="Lexend"/>
                <a:sym typeface="Lexend"/>
              </a:rPr>
              <a:t>2.ª (-er)</a:t>
            </a:r>
            <a:endParaRPr/>
          </a:p>
        </p:txBody>
      </p:sp>
      <p:sp>
        <p:nvSpPr>
          <p:cNvPr id="154" name="Google Shape;154;p16"/>
          <p:cNvSpPr txBox="1"/>
          <p:nvPr/>
        </p:nvSpPr>
        <p:spPr>
          <a:xfrm>
            <a:off x="4591050" y="4475708"/>
            <a:ext cx="30099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Modelo: </a:t>
            </a: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temer</a:t>
            </a:r>
            <a:endParaRPr/>
          </a:p>
        </p:txBody>
      </p:sp>
      <p:sp>
        <p:nvSpPr>
          <p:cNvPr id="155" name="Google Shape;155;p16"/>
          <p:cNvSpPr txBox="1"/>
          <p:nvPr/>
        </p:nvSpPr>
        <p:spPr>
          <a:xfrm>
            <a:off x="4591050" y="4999583"/>
            <a:ext cx="30099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350" u="none" cap="none" strike="noStrike">
                <a:solidFill>
                  <a:srgbClr val="64748B"/>
                </a:solidFill>
                <a:latin typeface="Open Sans"/>
                <a:ea typeface="Open Sans"/>
                <a:cs typeface="Open Sans"/>
                <a:sym typeface="Open Sans"/>
              </a:rPr>
              <a:t>Comer, beber, leer</a:t>
            </a:r>
            <a:endParaRPr/>
          </a:p>
        </p:txBody>
      </p:sp>
      <p:sp>
        <p:nvSpPr>
          <p:cNvPr id="156" name="Google Shape;156;p16"/>
          <p:cNvSpPr txBox="1"/>
          <p:nvPr/>
        </p:nvSpPr>
        <p:spPr>
          <a:xfrm>
            <a:off x="8353425" y="3109912"/>
            <a:ext cx="3009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22C55E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8278177" y="4014787"/>
            <a:ext cx="3160395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5803D"/>
                </a:solidFill>
                <a:latin typeface="Lexend"/>
                <a:ea typeface="Lexend"/>
                <a:cs typeface="Lexend"/>
                <a:sym typeface="Lexend"/>
              </a:rPr>
              <a:t>3.ª (-ir)</a:t>
            </a: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8353425" y="4475708"/>
            <a:ext cx="30099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Modelo: </a:t>
            </a: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partir</a:t>
            </a:r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8353425" y="4999583"/>
            <a:ext cx="30099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350" u="none" cap="none" strike="noStrike">
                <a:solidFill>
                  <a:srgbClr val="64748B"/>
                </a:solidFill>
                <a:latin typeface="Open Sans"/>
                <a:ea typeface="Open Sans"/>
                <a:cs typeface="Open Sans"/>
                <a:sym typeface="Open Sans"/>
              </a:rPr>
              <a:t>Vivir, reír, salir</a:t>
            </a:r>
            <a:endParaRPr/>
          </a:p>
        </p:txBody>
      </p:sp>
      <p:sp>
        <p:nvSpPr>
          <p:cNvPr id="160" name="Google Shape;160;p16"/>
          <p:cNvSpPr txBox="1"/>
          <p:nvPr/>
        </p:nvSpPr>
        <p:spPr>
          <a:xfrm>
            <a:off x="571500" y="457200"/>
            <a:ext cx="11601450" cy="508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1E293B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3. Las tres conjugaciones</a:t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571500" y="1080045"/>
            <a:ext cx="11049000" cy="2857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11553825" y="6477000"/>
            <a:ext cx="447675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4 / 13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7" name="Google Shape;16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8" name="Google Shape;16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3300" y="1982985"/>
            <a:ext cx="42672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7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571500" y="2168723"/>
            <a:ext cx="64008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El verbo siempre tiene que "concordar" con el sujeto.</a:t>
            </a:r>
            <a:endParaRPr/>
          </a:p>
        </p:txBody>
      </p:sp>
      <p:graphicFrame>
        <p:nvGraphicFramePr>
          <p:cNvPr id="171" name="Google Shape;171;p17"/>
          <p:cNvGraphicFramePr/>
          <p:nvPr/>
        </p:nvGraphicFramePr>
        <p:xfrm>
          <a:off x="571500" y="27687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{B6712AA4-8911-4F36-A093-07951D1E3110}</a:tableStyleId>
              </a:tblPr>
              <a:tblGrid>
                <a:gridCol w="1914525"/>
                <a:gridCol w="2233600"/>
                <a:gridCol w="2233600"/>
              </a:tblGrid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475569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Persona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475569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Singular (uno)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475569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Plural (varios)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1.ª (habla)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Yo</a:t>
                      </a:r>
                      <a:r>
                        <a:rPr b="0" i="0" lang="en-US" sz="1650" u="none" cap="none" strike="noStrik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como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Nosotros</a:t>
                      </a:r>
                      <a:r>
                        <a:rPr b="0" i="0" lang="en-US" sz="1650" u="none" cap="none" strike="noStrik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comemos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2.ª (escucha)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Tú</a:t>
                      </a:r>
                      <a:r>
                        <a:rPr b="0" i="0" lang="en-US" sz="1650" u="none" cap="none" strike="noStrik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comes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Vosotros</a:t>
                      </a:r>
                      <a:r>
                        <a:rPr b="0" i="0" lang="en-US" sz="1650" u="none" cap="none" strike="noStrik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coméis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3.ª (de quien se habla)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Él/Ella</a:t>
                      </a:r>
                      <a:r>
                        <a:rPr b="0" i="0" lang="en-US" sz="1650" u="none" cap="none" strike="noStrik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come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Ellos/Ellas</a:t>
                      </a:r>
                      <a:r>
                        <a:rPr b="0" i="0" lang="en-US" sz="1650" u="none" cap="none" strike="noStrik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comen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2" name="Google Shape;172;p17"/>
          <p:cNvSpPr/>
          <p:nvPr/>
        </p:nvSpPr>
        <p:spPr>
          <a:xfrm>
            <a:off x="581025" y="3349823"/>
            <a:ext cx="19145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2495550" y="3349823"/>
            <a:ext cx="223361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7"/>
          <p:cNvSpPr/>
          <p:nvPr/>
        </p:nvSpPr>
        <p:spPr>
          <a:xfrm>
            <a:off x="4729162" y="3349823"/>
            <a:ext cx="223361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75" name="Google Shape;17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3325" y="2547491"/>
            <a:ext cx="3867150" cy="268098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7"/>
          <p:cNvSpPr/>
          <p:nvPr/>
        </p:nvSpPr>
        <p:spPr>
          <a:xfrm>
            <a:off x="581025" y="4273748"/>
            <a:ext cx="19145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2495550" y="4273748"/>
            <a:ext cx="223361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4729162" y="4273748"/>
            <a:ext cx="223361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7"/>
          <p:cNvSpPr/>
          <p:nvPr/>
        </p:nvSpPr>
        <p:spPr>
          <a:xfrm>
            <a:off x="581025" y="4883348"/>
            <a:ext cx="19145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7"/>
          <p:cNvSpPr/>
          <p:nvPr/>
        </p:nvSpPr>
        <p:spPr>
          <a:xfrm>
            <a:off x="2495550" y="4883348"/>
            <a:ext cx="223361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7"/>
          <p:cNvSpPr/>
          <p:nvPr/>
        </p:nvSpPr>
        <p:spPr>
          <a:xfrm>
            <a:off x="4729162" y="4883348"/>
            <a:ext cx="223361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7"/>
          <p:cNvSpPr txBox="1"/>
          <p:nvPr/>
        </p:nvSpPr>
        <p:spPr>
          <a:xfrm>
            <a:off x="571500" y="457200"/>
            <a:ext cx="11601450" cy="508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1E293B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4A. Cosas a tener en cuenta: número y persona</a:t>
            </a:r>
            <a:endParaRPr/>
          </a:p>
        </p:txBody>
      </p:sp>
      <p:sp>
        <p:nvSpPr>
          <p:cNvPr id="183" name="Google Shape;183;p17"/>
          <p:cNvSpPr/>
          <p:nvPr/>
        </p:nvSpPr>
        <p:spPr>
          <a:xfrm>
            <a:off x="571500" y="1080045"/>
            <a:ext cx="11049000" cy="2857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7"/>
          <p:cNvSpPr txBox="1"/>
          <p:nvPr/>
        </p:nvSpPr>
        <p:spPr>
          <a:xfrm>
            <a:off x="11563350" y="6477000"/>
            <a:ext cx="4381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5 / 13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9" name="Google Shape;18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0" name="Google Shape;19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3300" y="1982985"/>
            <a:ext cx="42672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8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8"/>
          <p:cNvSpPr txBox="1"/>
          <p:nvPr/>
        </p:nvSpPr>
        <p:spPr>
          <a:xfrm>
            <a:off x="876300" y="2249685"/>
            <a:ext cx="762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193" name="Google Shape;193;p18"/>
          <p:cNvSpPr txBox="1"/>
          <p:nvPr/>
        </p:nvSpPr>
        <p:spPr>
          <a:xfrm>
            <a:off x="952500" y="2249685"/>
            <a:ext cx="60198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Pasado (pretérito):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La acción es anterior.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Ejemplo: Ayer </a:t>
            </a:r>
            <a:r>
              <a:rPr b="1" i="1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jugué</a:t>
            </a:r>
            <a:r>
              <a:rPr b="0" i="1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  <p:sp>
        <p:nvSpPr>
          <p:cNvPr id="194" name="Google Shape;194;p18"/>
          <p:cNvSpPr txBox="1"/>
          <p:nvPr/>
        </p:nvSpPr>
        <p:spPr>
          <a:xfrm>
            <a:off x="876300" y="3068835"/>
            <a:ext cx="762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195" name="Google Shape;195;p18"/>
          <p:cNvSpPr txBox="1"/>
          <p:nvPr/>
        </p:nvSpPr>
        <p:spPr>
          <a:xfrm>
            <a:off x="952500" y="3068835"/>
            <a:ext cx="60198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Presente: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La acción ocurre ahora.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Ejemplo: Ahora </a:t>
            </a:r>
            <a:r>
              <a:rPr b="1" i="1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juego</a:t>
            </a:r>
            <a:r>
              <a:rPr b="0" i="1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  <p:sp>
        <p:nvSpPr>
          <p:cNvPr id="196" name="Google Shape;196;p18"/>
          <p:cNvSpPr txBox="1"/>
          <p:nvPr/>
        </p:nvSpPr>
        <p:spPr>
          <a:xfrm>
            <a:off x="876300" y="3887985"/>
            <a:ext cx="762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197" name="Google Shape;197;p18"/>
          <p:cNvSpPr txBox="1"/>
          <p:nvPr/>
        </p:nvSpPr>
        <p:spPr>
          <a:xfrm>
            <a:off x="952500" y="3887985"/>
            <a:ext cx="60198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Futuro: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La acción ocurrirá después.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Ejemplo: Mañana </a:t>
            </a:r>
            <a:r>
              <a:rPr b="1" i="1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jugaré</a:t>
            </a:r>
            <a:r>
              <a:rPr b="0" i="1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  <p:sp>
        <p:nvSpPr>
          <p:cNvPr id="198" name="Google Shape;198;p18"/>
          <p:cNvSpPr txBox="1"/>
          <p:nvPr/>
        </p:nvSpPr>
        <p:spPr>
          <a:xfrm>
            <a:off x="876300" y="4707135"/>
            <a:ext cx="762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199" name="Google Shape;199;p18"/>
          <p:cNvSpPr txBox="1"/>
          <p:nvPr/>
        </p:nvSpPr>
        <p:spPr>
          <a:xfrm>
            <a:off x="952500" y="4707135"/>
            <a:ext cx="60198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Condicional: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Expresa hipótesis o cortesía.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Ejemplo: Yo </a:t>
            </a:r>
            <a:r>
              <a:rPr b="1" i="1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jugaría</a:t>
            </a:r>
            <a:r>
              <a:rPr b="0" i="1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si no lloviera.</a:t>
            </a:r>
            <a:endParaRPr/>
          </a:p>
        </p:txBody>
      </p:sp>
      <p:pic>
        <p:nvPicPr>
          <p:cNvPr descr="image.png" id="200" name="Google Shape;20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1415" y="2183010"/>
            <a:ext cx="3470820" cy="340980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8"/>
          <p:cNvSpPr txBox="1"/>
          <p:nvPr/>
        </p:nvSpPr>
        <p:spPr>
          <a:xfrm>
            <a:off x="571500" y="457200"/>
            <a:ext cx="11601450" cy="508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1E293B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4B. Cosas a tener en cuenta: el tiempo</a:t>
            </a:r>
            <a:endParaRPr/>
          </a:p>
        </p:txBody>
      </p:sp>
      <p:sp>
        <p:nvSpPr>
          <p:cNvPr id="202" name="Google Shape;202;p18"/>
          <p:cNvSpPr/>
          <p:nvPr/>
        </p:nvSpPr>
        <p:spPr>
          <a:xfrm>
            <a:off x="571500" y="1080045"/>
            <a:ext cx="11049000" cy="2857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8"/>
          <p:cNvSpPr txBox="1"/>
          <p:nvPr/>
        </p:nvSpPr>
        <p:spPr>
          <a:xfrm>
            <a:off x="11563350" y="6477000"/>
            <a:ext cx="4381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6 / 13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8" name="Google Shape;20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9" name="Google Shape;20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205037"/>
            <a:ext cx="6400800" cy="1207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0" name="Google Shape;21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565177"/>
            <a:ext cx="6400800" cy="1207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1" name="Google Shape;21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4925317"/>
            <a:ext cx="6400800" cy="1207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2" name="Google Shape;212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53300" y="1982985"/>
            <a:ext cx="42672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9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571500" y="1700212"/>
            <a:ext cx="64008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Indica la intención del hablante:</a:t>
            </a:r>
            <a:endParaRPr/>
          </a:p>
        </p:txBody>
      </p:sp>
      <p:sp>
        <p:nvSpPr>
          <p:cNvPr id="215" name="Google Shape;215;p19"/>
          <p:cNvSpPr txBox="1"/>
          <p:nvPr/>
        </p:nvSpPr>
        <p:spPr>
          <a:xfrm>
            <a:off x="857250" y="2357437"/>
            <a:ext cx="6180772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369A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Modo indicativo (el periodista)</a:t>
            </a:r>
            <a:endParaRPr/>
          </a:p>
        </p:txBody>
      </p:sp>
      <p:sp>
        <p:nvSpPr>
          <p:cNvPr id="216" name="Google Shape;216;p19"/>
          <p:cNvSpPr txBox="1"/>
          <p:nvPr/>
        </p:nvSpPr>
        <p:spPr>
          <a:xfrm>
            <a:off x="857250" y="2688877"/>
            <a:ext cx="5886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Cuenta hechos reales y objetivos.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"El perro </a:t>
            </a:r>
            <a:r>
              <a:rPr b="1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comió</a:t>
            </a: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la carne".</a:t>
            </a:r>
            <a:endParaRPr/>
          </a:p>
        </p:txBody>
      </p:sp>
      <p:sp>
        <p:nvSpPr>
          <p:cNvPr id="217" name="Google Shape;217;p19"/>
          <p:cNvSpPr txBox="1"/>
          <p:nvPr/>
        </p:nvSpPr>
        <p:spPr>
          <a:xfrm>
            <a:off x="857250" y="3717577"/>
            <a:ext cx="6180772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6D28D9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Modo subjuntivo (el soñador)</a:t>
            </a:r>
            <a:endParaRPr/>
          </a:p>
        </p:txBody>
      </p:sp>
      <p:sp>
        <p:nvSpPr>
          <p:cNvPr id="218" name="Google Shape;218;p19"/>
          <p:cNvSpPr txBox="1"/>
          <p:nvPr/>
        </p:nvSpPr>
        <p:spPr>
          <a:xfrm>
            <a:off x="857250" y="4049017"/>
            <a:ext cx="5886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Expresa deseos, dudas o miedos.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"Ojalá el perro </a:t>
            </a:r>
            <a:r>
              <a:rPr b="1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coma</a:t>
            </a: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la carne".</a:t>
            </a:r>
            <a:endParaRPr/>
          </a:p>
        </p:txBody>
      </p:sp>
      <p:sp>
        <p:nvSpPr>
          <p:cNvPr id="219" name="Google Shape;219;p19"/>
          <p:cNvSpPr txBox="1"/>
          <p:nvPr/>
        </p:nvSpPr>
        <p:spPr>
          <a:xfrm>
            <a:off x="857250" y="5077717"/>
            <a:ext cx="6180772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410C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Modo imperativo (el jefe)</a:t>
            </a:r>
            <a:endParaRPr/>
          </a:p>
        </p:txBody>
      </p:sp>
      <p:sp>
        <p:nvSpPr>
          <p:cNvPr id="220" name="Google Shape;220;p19"/>
          <p:cNvSpPr txBox="1"/>
          <p:nvPr/>
        </p:nvSpPr>
        <p:spPr>
          <a:xfrm>
            <a:off x="857250" y="5409158"/>
            <a:ext cx="5886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Sirve para dar órdenes directas.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"¡</a:t>
            </a:r>
            <a:r>
              <a:rPr b="1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Come</a:t>
            </a: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la carne ahora mismo!".</a:t>
            </a:r>
            <a:endParaRPr/>
          </a:p>
        </p:txBody>
      </p:sp>
      <p:pic>
        <p:nvPicPr>
          <p:cNvPr descr="image.png" id="221" name="Google Shape;221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53325" y="2276623"/>
            <a:ext cx="3867150" cy="322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9"/>
          <p:cNvSpPr txBox="1"/>
          <p:nvPr/>
        </p:nvSpPr>
        <p:spPr>
          <a:xfrm>
            <a:off x="571500" y="457200"/>
            <a:ext cx="11601450" cy="508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1E293B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4C. Cosas a tener en cuenta: el modo</a:t>
            </a:r>
            <a:endParaRPr/>
          </a:p>
        </p:txBody>
      </p:sp>
      <p:sp>
        <p:nvSpPr>
          <p:cNvPr id="223" name="Google Shape;223;p19"/>
          <p:cNvSpPr/>
          <p:nvPr/>
        </p:nvSpPr>
        <p:spPr>
          <a:xfrm>
            <a:off x="571500" y="1080045"/>
            <a:ext cx="11049000" cy="2857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9"/>
          <p:cNvSpPr txBox="1"/>
          <p:nvPr/>
        </p:nvSpPr>
        <p:spPr>
          <a:xfrm>
            <a:off x="11563350" y="6477000"/>
            <a:ext cx="4381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7 / 13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9" name="Google Shape;22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0" name="Google Shape;23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242095"/>
            <a:ext cx="6400800" cy="1493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1" name="Google Shape;23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887985"/>
            <a:ext cx="6400800" cy="1493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2" name="Google Shape;23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53300" y="1982985"/>
            <a:ext cx="42672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0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0"/>
          <p:cNvSpPr txBox="1"/>
          <p:nvPr/>
        </p:nvSpPr>
        <p:spPr>
          <a:xfrm>
            <a:off x="857250" y="2394495"/>
            <a:ext cx="6180772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5803D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Aspecto perfecto (terminado)</a:t>
            </a:r>
            <a:endParaRPr/>
          </a:p>
        </p:txBody>
      </p:sp>
      <p:sp>
        <p:nvSpPr>
          <p:cNvPr id="235" name="Google Shape;235;p20"/>
          <p:cNvSpPr txBox="1"/>
          <p:nvPr/>
        </p:nvSpPr>
        <p:spPr>
          <a:xfrm>
            <a:off x="857250" y="2725935"/>
            <a:ext cx="58864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La acción ya ha concluido. Imagina que es una </a:t>
            </a:r>
            <a:r>
              <a:rPr b="1" i="0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foto fija</a:t>
            </a:r>
            <a:r>
              <a:rPr b="0" i="0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del final.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Incluye: Tiempos compuestos y p. p. simple.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"Yo </a:t>
            </a:r>
            <a:r>
              <a:rPr b="1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leí</a:t>
            </a: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el libro" (Ya lo cerré).</a:t>
            </a:r>
            <a:endParaRPr/>
          </a:p>
        </p:txBody>
      </p:sp>
      <p:sp>
        <p:nvSpPr>
          <p:cNvPr id="236" name="Google Shape;236;p20"/>
          <p:cNvSpPr txBox="1"/>
          <p:nvPr/>
        </p:nvSpPr>
        <p:spPr>
          <a:xfrm>
            <a:off x="857250" y="4040385"/>
            <a:ext cx="6180772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410C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Aspecto imperfecto (no terminado)</a:t>
            </a:r>
            <a:endParaRPr/>
          </a:p>
        </p:txBody>
      </p:sp>
      <p:sp>
        <p:nvSpPr>
          <p:cNvPr id="237" name="Google Shape;237;p20"/>
          <p:cNvSpPr txBox="1"/>
          <p:nvPr/>
        </p:nvSpPr>
        <p:spPr>
          <a:xfrm>
            <a:off x="857250" y="4371826"/>
            <a:ext cx="58864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La acción está en desarrollo. Imagina que es un </a:t>
            </a:r>
            <a:r>
              <a:rPr b="1" i="0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vídeo en pausa</a:t>
            </a:r>
            <a:r>
              <a:rPr b="0" i="0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Incluye: Tiempos simples (menos el p. p. simple).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"Yo </a:t>
            </a:r>
            <a:r>
              <a:rPr b="1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leía</a:t>
            </a:r>
            <a:r>
              <a:rPr b="0" i="1" lang="en-US" sz="150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el libro" (Estaba en ello).</a:t>
            </a:r>
            <a:endParaRPr/>
          </a:p>
        </p:txBody>
      </p:sp>
      <p:pic>
        <p:nvPicPr>
          <p:cNvPr descr="image.png" id="238" name="Google Shape;238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53325" y="2535733"/>
            <a:ext cx="3867150" cy="270435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0"/>
          <p:cNvSpPr txBox="1"/>
          <p:nvPr/>
        </p:nvSpPr>
        <p:spPr>
          <a:xfrm>
            <a:off x="571500" y="457200"/>
            <a:ext cx="11601450" cy="508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1E293B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4D. Cosas a tener en cuenta: el aspecto</a:t>
            </a:r>
            <a:endParaRPr/>
          </a:p>
        </p:txBody>
      </p:sp>
      <p:sp>
        <p:nvSpPr>
          <p:cNvPr id="240" name="Google Shape;240;p20"/>
          <p:cNvSpPr/>
          <p:nvPr/>
        </p:nvSpPr>
        <p:spPr>
          <a:xfrm>
            <a:off x="571500" y="1080045"/>
            <a:ext cx="11049000" cy="2857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0"/>
          <p:cNvSpPr txBox="1"/>
          <p:nvPr/>
        </p:nvSpPr>
        <p:spPr>
          <a:xfrm>
            <a:off x="11563350" y="6477000"/>
            <a:ext cx="4381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8 / 13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46" name="Google Shape;24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7" name="Google Shape;24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184052"/>
            <a:ext cx="640080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8" name="Google Shape;24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927127"/>
            <a:ext cx="6400800" cy="2245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9" name="Google Shape;249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53300" y="1982985"/>
            <a:ext cx="42672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1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1"/>
          <p:cNvSpPr txBox="1"/>
          <p:nvPr/>
        </p:nvSpPr>
        <p:spPr>
          <a:xfrm>
            <a:off x="571500" y="1660177"/>
            <a:ext cx="64008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Para pasar a pasiva, cruzamos los elementos:</a:t>
            </a:r>
            <a:endParaRPr/>
          </a:p>
        </p:txBody>
      </p:sp>
      <p:sp>
        <p:nvSpPr>
          <p:cNvPr id="252" name="Google Shape;252;p21"/>
          <p:cNvSpPr txBox="1"/>
          <p:nvPr/>
        </p:nvSpPr>
        <p:spPr>
          <a:xfrm>
            <a:off x="781050" y="2393602"/>
            <a:ext cx="59817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Activa: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El mecánico (sujeto) + arregla + el coche (CD).</a:t>
            </a:r>
            <a:endParaRPr/>
          </a:p>
        </p:txBody>
      </p:sp>
      <p:sp>
        <p:nvSpPr>
          <p:cNvPr id="253" name="Google Shape;253;p21"/>
          <p:cNvSpPr txBox="1"/>
          <p:nvPr/>
        </p:nvSpPr>
        <p:spPr>
          <a:xfrm>
            <a:off x="781050" y="2803177"/>
            <a:ext cx="59817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3B82F6"/>
                </a:solidFill>
                <a:latin typeface="Lexend"/>
                <a:ea typeface="Lexend"/>
                <a:cs typeface="Lexend"/>
                <a:sym typeface="Lexend"/>
              </a:rPr>
              <a:t>⬇ CRUCE EN "X" ⬇</a:t>
            </a:r>
            <a:endParaRPr/>
          </a:p>
        </p:txBody>
      </p:sp>
      <p:sp>
        <p:nvSpPr>
          <p:cNvPr id="254" name="Google Shape;254;p21"/>
          <p:cNvSpPr txBox="1"/>
          <p:nvPr/>
        </p:nvSpPr>
        <p:spPr>
          <a:xfrm>
            <a:off x="781050" y="3212752"/>
            <a:ext cx="59817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Pasiva: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El coche (suj. pac.) + </a:t>
            </a: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es arreglado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+ por el mecánico.</a:t>
            </a:r>
            <a:endParaRPr/>
          </a:p>
        </p:txBody>
      </p:sp>
      <p:sp>
        <p:nvSpPr>
          <p:cNvPr id="255" name="Google Shape;255;p21"/>
          <p:cNvSpPr txBox="1"/>
          <p:nvPr/>
        </p:nvSpPr>
        <p:spPr>
          <a:xfrm>
            <a:off x="857250" y="4079527"/>
            <a:ext cx="6180772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6D28D9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Fórmula del verbo en pasiva</a:t>
            </a:r>
            <a:endParaRPr/>
          </a:p>
        </p:txBody>
      </p:sp>
      <p:sp>
        <p:nvSpPr>
          <p:cNvPr id="256" name="Google Shape;256;p21"/>
          <p:cNvSpPr txBox="1"/>
          <p:nvPr/>
        </p:nvSpPr>
        <p:spPr>
          <a:xfrm>
            <a:off x="857250" y="4410967"/>
            <a:ext cx="588645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6D28D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Verbo ser + participio</a:t>
            </a:r>
            <a:endParaRPr/>
          </a:p>
        </p:txBody>
      </p:sp>
      <p:pic>
        <p:nvPicPr>
          <p:cNvPr descr="image.png" id="257" name="Google Shape;257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81925" y="2183010"/>
            <a:ext cx="3409950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1"/>
          <p:cNvSpPr txBox="1"/>
          <p:nvPr/>
        </p:nvSpPr>
        <p:spPr>
          <a:xfrm>
            <a:off x="1162050" y="4887217"/>
            <a:ext cx="762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259" name="Google Shape;259;p21"/>
          <p:cNvSpPr txBox="1"/>
          <p:nvPr/>
        </p:nvSpPr>
        <p:spPr>
          <a:xfrm>
            <a:off x="1238250" y="4887217"/>
            <a:ext cx="550545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Presente: arregla ➔ </a:t>
            </a: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arreglado.</a:t>
            </a:r>
            <a:endParaRPr/>
          </a:p>
        </p:txBody>
      </p:sp>
      <p:sp>
        <p:nvSpPr>
          <p:cNvPr id="260" name="Google Shape;260;p21"/>
          <p:cNvSpPr txBox="1"/>
          <p:nvPr/>
        </p:nvSpPr>
        <p:spPr>
          <a:xfrm>
            <a:off x="1162050" y="5201542"/>
            <a:ext cx="762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261" name="Google Shape;261;p21"/>
          <p:cNvSpPr txBox="1"/>
          <p:nvPr/>
        </p:nvSpPr>
        <p:spPr>
          <a:xfrm>
            <a:off x="1238250" y="5201542"/>
            <a:ext cx="550545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Pasado: arregló ➔ </a:t>
            </a: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fue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arreglado.</a:t>
            </a:r>
            <a:endParaRPr/>
          </a:p>
        </p:txBody>
      </p:sp>
      <p:sp>
        <p:nvSpPr>
          <p:cNvPr id="262" name="Google Shape;262;p21"/>
          <p:cNvSpPr txBox="1"/>
          <p:nvPr/>
        </p:nvSpPr>
        <p:spPr>
          <a:xfrm>
            <a:off x="1162050" y="5515867"/>
            <a:ext cx="762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263" name="Google Shape;263;p21"/>
          <p:cNvSpPr txBox="1"/>
          <p:nvPr/>
        </p:nvSpPr>
        <p:spPr>
          <a:xfrm>
            <a:off x="1238250" y="5515867"/>
            <a:ext cx="550545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Futuro: arreglará ➔ </a:t>
            </a:r>
            <a:r>
              <a:rPr b="1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será</a:t>
            </a:r>
            <a:r>
              <a:rPr b="0" i="0" lang="en-US" sz="16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arreglado.</a:t>
            </a:r>
            <a:endParaRPr/>
          </a:p>
        </p:txBody>
      </p:sp>
      <p:sp>
        <p:nvSpPr>
          <p:cNvPr id="264" name="Google Shape;264;p21"/>
          <p:cNvSpPr txBox="1"/>
          <p:nvPr/>
        </p:nvSpPr>
        <p:spPr>
          <a:xfrm>
            <a:off x="571500" y="457200"/>
            <a:ext cx="11601450" cy="508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1E293B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4E. Cosas a tener en cuenta: la voz</a:t>
            </a:r>
            <a:endParaRPr/>
          </a:p>
        </p:txBody>
      </p:sp>
      <p:sp>
        <p:nvSpPr>
          <p:cNvPr id="265" name="Google Shape;265;p21"/>
          <p:cNvSpPr/>
          <p:nvPr/>
        </p:nvSpPr>
        <p:spPr>
          <a:xfrm>
            <a:off x="571500" y="1080045"/>
            <a:ext cx="11049000" cy="2857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1"/>
          <p:cNvSpPr txBox="1"/>
          <p:nvPr/>
        </p:nvSpPr>
        <p:spPr>
          <a:xfrm>
            <a:off x="11563350" y="6477000"/>
            <a:ext cx="4381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9 / 13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