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8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DC57-0D35-4CB3-B1D4-E032D2A952F3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0660-DBA0-4872-A697-414BD79FB7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45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DC57-0D35-4CB3-B1D4-E032D2A952F3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0660-DBA0-4872-A697-414BD79FB7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04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DC57-0D35-4CB3-B1D4-E032D2A952F3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0660-DBA0-4872-A697-414BD79FB7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792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DC57-0D35-4CB3-B1D4-E032D2A952F3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0660-DBA0-4872-A697-414BD79FB7F7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7335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DC57-0D35-4CB3-B1D4-E032D2A952F3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0660-DBA0-4872-A697-414BD79FB7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517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DC57-0D35-4CB3-B1D4-E032D2A952F3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0660-DBA0-4872-A697-414BD79FB7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641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DC57-0D35-4CB3-B1D4-E032D2A952F3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0660-DBA0-4872-A697-414BD79FB7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825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DC57-0D35-4CB3-B1D4-E032D2A952F3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0660-DBA0-4872-A697-414BD79FB7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334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DC57-0D35-4CB3-B1D4-E032D2A952F3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0660-DBA0-4872-A697-414BD79FB7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729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DC57-0D35-4CB3-B1D4-E032D2A952F3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0660-DBA0-4872-A697-414BD79FB7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226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DC57-0D35-4CB3-B1D4-E032D2A952F3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0660-DBA0-4872-A697-414BD79FB7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31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DC57-0D35-4CB3-B1D4-E032D2A952F3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0660-DBA0-4872-A697-414BD79FB7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30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DC57-0D35-4CB3-B1D4-E032D2A952F3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0660-DBA0-4872-A697-414BD79FB7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54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DC57-0D35-4CB3-B1D4-E032D2A952F3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0660-DBA0-4872-A697-414BD79FB7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929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DC57-0D35-4CB3-B1D4-E032D2A952F3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0660-DBA0-4872-A697-414BD79FB7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82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DC57-0D35-4CB3-B1D4-E032D2A952F3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0660-DBA0-4872-A697-414BD79FB7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81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DC57-0D35-4CB3-B1D4-E032D2A952F3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0660-DBA0-4872-A697-414BD79FB7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48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92DDC57-0D35-4CB3-B1D4-E032D2A952F3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00660-DBA0-4872-A697-414BD79FB7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226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28663" y="2314574"/>
            <a:ext cx="11044238" cy="1271589"/>
          </a:xfrm>
        </p:spPr>
        <p:txBody>
          <a:bodyPr/>
          <a:lstStyle/>
          <a:p>
            <a:pPr algn="ctr"/>
            <a:r>
              <a:rPr lang="es-ES" dirty="0" smtClean="0"/>
              <a:t>TRÁNSITO E. </a:t>
            </a:r>
            <a:r>
              <a:rPr lang="es-ES" smtClean="0"/>
              <a:t>PRIMARIA 2021-2022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smtClean="0"/>
              <a:t>EOE VILLAMARTÍN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5776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INDICE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2490507"/>
          </a:xfrm>
        </p:spPr>
        <p:txBody>
          <a:bodyPr/>
          <a:lstStyle/>
          <a:p>
            <a:r>
              <a:rPr lang="es-ES" dirty="0" smtClean="0"/>
              <a:t>1. PREOCUPACIONES</a:t>
            </a:r>
          </a:p>
          <a:p>
            <a:r>
              <a:rPr lang="es-ES" dirty="0" smtClean="0"/>
              <a:t>2. SEMEJANZAS Y DIFERENCIAS EN LA ETAPA</a:t>
            </a:r>
          </a:p>
          <a:p>
            <a:r>
              <a:rPr lang="es-ES" dirty="0" smtClean="0"/>
              <a:t>3. PAPEL DE LA FAMILIA</a:t>
            </a:r>
          </a:p>
          <a:p>
            <a:r>
              <a:rPr lang="es-ES" dirty="0" smtClean="0"/>
              <a:t>4. ORIENTACIONES PARA LA TRANSICIÓN.</a:t>
            </a:r>
          </a:p>
          <a:p>
            <a:r>
              <a:rPr lang="es-ES" dirty="0" smtClean="0"/>
              <a:t>5. AGRADECIMIENTOS.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76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PREOCUPACIONES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725849"/>
              </p:ext>
            </p:extLst>
          </p:nvPr>
        </p:nvGraphicFramePr>
        <p:xfrm>
          <a:off x="403225" y="2052638"/>
          <a:ext cx="1151255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FAMILIAS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ALUMNADO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r>
                        <a:rPr lang="es-ES" dirty="0" smtClean="0"/>
                        <a:t>DECIDIR EL </a:t>
                      </a:r>
                      <a:r>
                        <a:rPr lang="es-ES" b="1" dirty="0" smtClean="0"/>
                        <a:t>NUEVO </a:t>
                      </a:r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CENTRO </a:t>
                      </a:r>
                      <a:r>
                        <a:rPr lang="es-ES" dirty="0" smtClean="0"/>
                        <a:t>(CERCANÍA, OFERTA..)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ADENTRARSE EN LO </a:t>
                      </a:r>
                      <a:r>
                        <a:rPr lang="es-ES" b="1" dirty="0" smtClean="0"/>
                        <a:t>DESCONOCIDO</a:t>
                      </a:r>
                      <a:r>
                        <a:rPr lang="es-ES" dirty="0" smtClean="0"/>
                        <a:t> PARA ELLOS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r>
                        <a:rPr lang="es-ES" dirty="0" smtClean="0"/>
                        <a:t>CONOCER AL </a:t>
                      </a:r>
                      <a:r>
                        <a:rPr lang="es-ES" b="1" dirty="0" smtClean="0"/>
                        <a:t>NUEVO </a:t>
                      </a:r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PROFESORADO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NUEVOS</a:t>
                      </a:r>
                      <a:r>
                        <a:rPr lang="es-ES" dirty="0" smtClean="0"/>
                        <a:t> </a:t>
                      </a:r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MAESTROS Y MAESTRAS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r>
                        <a:rPr lang="es-ES" dirty="0" smtClean="0"/>
                        <a:t>INCERTIDUMBRE ANTE LOS </a:t>
                      </a:r>
                      <a:r>
                        <a:rPr lang="es-ES" b="1" dirty="0" smtClean="0"/>
                        <a:t>CAMBIOS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AMIGOS Y AMIGAS </a:t>
                      </a:r>
                      <a:r>
                        <a:rPr lang="es-ES" b="1" dirty="0" smtClean="0"/>
                        <a:t>NUEVOS</a:t>
                      </a:r>
                      <a:r>
                        <a:rPr lang="es-ES" dirty="0" smtClean="0"/>
                        <a:t> Y/O DIFERENTES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r>
                        <a:rPr lang="es-ES" dirty="0" smtClean="0"/>
                        <a:t>NIVEL ACADÉMICO NUEVO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NUEVAS RUTINAS Y NUEVOS HORARIOS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89440"/>
              </p:ext>
            </p:extLst>
          </p:nvPr>
        </p:nvGraphicFramePr>
        <p:xfrm>
          <a:off x="403222" y="4720166"/>
          <a:ext cx="1151255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6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6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MOMENTOS INCERTIDUMBRE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LA </a:t>
                      </a:r>
                      <a:r>
                        <a:rPr lang="es-ES" b="1" dirty="0" smtClean="0"/>
                        <a:t>ACTITUD DE LOS ADULTOS </a:t>
                      </a:r>
                      <a:r>
                        <a:rPr lang="es-ES" dirty="0" smtClean="0"/>
                        <a:t>MARCA LA VIVENCIA QUE VAN A TENER EN ESTA ETAPA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SUPONE </a:t>
                      </a:r>
                      <a:r>
                        <a:rPr lang="es-ES" smtClean="0"/>
                        <a:t>UNA </a:t>
                      </a:r>
                      <a:r>
                        <a:rPr lang="es-ES" b="1" smtClean="0"/>
                        <a:t>INCERTIDUMBRE </a:t>
                      </a:r>
                      <a:r>
                        <a:rPr lang="es-ES" smtClean="0"/>
                        <a:t>PARA </a:t>
                      </a:r>
                      <a:r>
                        <a:rPr lang="es-ES" dirty="0" smtClean="0"/>
                        <a:t>LOS NIÑOS/AS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Flecha abajo 6"/>
          <p:cNvSpPr/>
          <p:nvPr/>
        </p:nvSpPr>
        <p:spPr>
          <a:xfrm>
            <a:off x="5872163" y="4043363"/>
            <a:ext cx="728662" cy="528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603" y="54653"/>
            <a:ext cx="3423414" cy="192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569577" cy="1400530"/>
          </a:xfrm>
        </p:spPr>
        <p:txBody>
          <a:bodyPr/>
          <a:lstStyle/>
          <a:p>
            <a:r>
              <a:rPr lang="es-ES" sz="4000" dirty="0" smtClean="0"/>
              <a:t>2</a:t>
            </a:r>
            <a:r>
              <a:rPr lang="es-ES" sz="2800" dirty="0" smtClean="0"/>
              <a:t>. SEMEJANZAS Y DIFERENCIAS DE LA ETAPA EDUCATIVA</a:t>
            </a:r>
            <a:endParaRPr lang="es-ES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372791"/>
              </p:ext>
            </p:extLst>
          </p:nvPr>
        </p:nvGraphicFramePr>
        <p:xfrm>
          <a:off x="826896" y="1197864"/>
          <a:ext cx="10569576" cy="437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4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4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86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EDUCACIÓN INFANTIL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EDUCACIÓN PRIMARIA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869">
                <a:tc>
                  <a:txBody>
                    <a:bodyPr/>
                    <a:lstStyle/>
                    <a:p>
                      <a:r>
                        <a:rPr lang="es-ES" dirty="0" smtClean="0"/>
                        <a:t>CARÁCTER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smtClean="0">
                          <a:solidFill>
                            <a:srgbClr val="FF0000"/>
                          </a:solidFill>
                        </a:rPr>
                        <a:t>VOLUNTARIO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CARÁCTER </a:t>
                      </a: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OBLIGATORIO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88">
                <a:tc>
                  <a:txBody>
                    <a:bodyPr/>
                    <a:lstStyle/>
                    <a:p>
                      <a:r>
                        <a:rPr lang="es-ES" b="1" dirty="0" smtClean="0"/>
                        <a:t>CICLO</a:t>
                      </a:r>
                      <a:r>
                        <a:rPr lang="es-ES" baseline="0" dirty="0" smtClean="0"/>
                        <a:t> COMO UNIDAD DE ENSEÑANZA Y APRENDIZAJE DE </a:t>
                      </a:r>
                      <a:r>
                        <a:rPr lang="es-ES" baseline="0" dirty="0" smtClean="0">
                          <a:solidFill>
                            <a:srgbClr val="FF0000"/>
                          </a:solidFill>
                        </a:rPr>
                        <a:t>3 CURSOS </a:t>
                      </a:r>
                      <a:r>
                        <a:rPr lang="es-ES" baseline="0" dirty="0" smtClean="0"/>
                        <a:t>ACADÉMICOS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SE MANTIENE EL CARÁCTER DEL </a:t>
                      </a:r>
                      <a:r>
                        <a:rPr lang="es-ES" b="1" dirty="0" smtClean="0"/>
                        <a:t>CICLO</a:t>
                      </a:r>
                      <a:r>
                        <a:rPr lang="es-ES" dirty="0" smtClean="0"/>
                        <a:t> PERO DE </a:t>
                      </a: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2 CURSOS </a:t>
                      </a:r>
                      <a:r>
                        <a:rPr lang="es-ES" dirty="0" smtClean="0"/>
                        <a:t>ACADÉMICOS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88">
                <a:tc>
                  <a:txBody>
                    <a:bodyPr/>
                    <a:lstStyle/>
                    <a:p>
                      <a:r>
                        <a:rPr lang="es-ES" b="1" dirty="0" smtClean="0"/>
                        <a:t>TUTOR/A</a:t>
                      </a:r>
                      <a:r>
                        <a:rPr lang="es-ES" dirty="0" smtClean="0"/>
                        <a:t> ACOMPAÑA AL NIÑO A LO LARGO DEL CICLO (</a:t>
                      </a: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3 CURSOS</a:t>
                      </a:r>
                      <a:r>
                        <a:rPr lang="es-ES" dirty="0" smtClean="0"/>
                        <a:t>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TUTOR/A ACOMPAÑA AL NIÑO/A CADA</a:t>
                      </a:r>
                      <a:r>
                        <a:rPr lang="es-ES" baseline="0" dirty="0" smtClean="0"/>
                        <a:t> CICLO (</a:t>
                      </a:r>
                      <a:r>
                        <a:rPr lang="es-ES" baseline="0" dirty="0" smtClean="0">
                          <a:solidFill>
                            <a:srgbClr val="FF0000"/>
                          </a:solidFill>
                        </a:rPr>
                        <a:t>2 CURSOS</a:t>
                      </a:r>
                      <a:r>
                        <a:rPr lang="es-ES" baseline="0" dirty="0" smtClean="0"/>
                        <a:t>)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88">
                <a:tc>
                  <a:txBody>
                    <a:bodyPr/>
                    <a:lstStyle/>
                    <a:p>
                      <a:r>
                        <a:rPr lang="es-ES" b="1" dirty="0" smtClean="0"/>
                        <a:t>TUTOR/A</a:t>
                      </a:r>
                      <a:r>
                        <a:rPr lang="es-ES" dirty="0" smtClean="0"/>
                        <a:t> SE OCUPA DE LA FORMACIÓN INTEGRAL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APARECEN LA FIGURA DE LOS </a:t>
                      </a:r>
                      <a:r>
                        <a:rPr lang="es-ES" b="1" dirty="0" smtClean="0"/>
                        <a:t>ESPECIALISTAS</a:t>
                      </a:r>
                    </a:p>
                    <a:p>
                      <a:r>
                        <a:rPr lang="es-ES" dirty="0" smtClean="0"/>
                        <a:t>AUMENTAN LAS ÁREAS DE CONOCIMIENTO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869">
                <a:tc>
                  <a:txBody>
                    <a:bodyPr/>
                    <a:lstStyle/>
                    <a:p>
                      <a:r>
                        <a:rPr lang="es-ES" dirty="0" smtClean="0"/>
                        <a:t>EL </a:t>
                      </a:r>
                      <a:r>
                        <a:rPr lang="es-ES" b="1" dirty="0" smtClean="0"/>
                        <a:t>AULA</a:t>
                      </a:r>
                      <a:r>
                        <a:rPr lang="es-ES" dirty="0" smtClean="0"/>
                        <a:t> SE MANTIENE EN EL HORARIO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EXISTEN </a:t>
                      </a: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CAMBIOS</a:t>
                      </a:r>
                      <a:r>
                        <a:rPr lang="es-ES" dirty="0" smtClean="0"/>
                        <a:t> DE AULA Y ESPACIOS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869">
                <a:tc>
                  <a:txBody>
                    <a:bodyPr/>
                    <a:lstStyle/>
                    <a:p>
                      <a:r>
                        <a:rPr lang="es-ES" dirty="0" smtClean="0"/>
                        <a:t>MENOS EXIGENCIA EN CUANTO A TAREAS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APARECEN LOS DEBERES PARA CASA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585" y="0"/>
            <a:ext cx="1804415" cy="11978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1683"/>
            <a:ext cx="2887599" cy="132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7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41027" cy="1400530"/>
          </a:xfrm>
        </p:spPr>
        <p:txBody>
          <a:bodyPr/>
          <a:lstStyle/>
          <a:p>
            <a:r>
              <a:rPr lang="es-ES" sz="2800" dirty="0" smtClean="0"/>
              <a:t>2. </a:t>
            </a:r>
            <a:r>
              <a:rPr lang="es-ES" sz="2800" dirty="0"/>
              <a:t>SEMEJANZAS Y DIFERENCIAS DE LA ETAPA EDUCATIVA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335073"/>
              </p:ext>
            </p:extLst>
          </p:nvPr>
        </p:nvGraphicFramePr>
        <p:xfrm>
          <a:off x="338325" y="996695"/>
          <a:ext cx="11649458" cy="578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4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021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EDUCACIÓN INFANTIL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EDUCACIÓN PRIMARIA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1013">
                <a:tc>
                  <a:txBody>
                    <a:bodyPr/>
                    <a:lstStyle/>
                    <a:p>
                      <a:r>
                        <a:rPr lang="es-ES" b="1" dirty="0" smtClean="0"/>
                        <a:t>ORIENTACIÓN PEDAGÓGICA</a:t>
                      </a:r>
                      <a:r>
                        <a:rPr lang="es-ES" dirty="0" smtClean="0"/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aseline="0" dirty="0" smtClean="0"/>
                        <a:t>Mas </a:t>
                      </a:r>
                      <a:r>
                        <a:rPr lang="es-ES" baseline="0" dirty="0" smtClean="0">
                          <a:solidFill>
                            <a:srgbClr val="FF0000"/>
                          </a:solidFill>
                        </a:rPr>
                        <a:t>global y constructiva</a:t>
                      </a:r>
                      <a:r>
                        <a:rPr lang="es-ES" baseline="0" dirty="0" smtClean="0"/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aseline="0" dirty="0" smtClean="0"/>
                        <a:t>Menos exigencia académica.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aseline="0" dirty="0" smtClean="0"/>
                        <a:t>Aprendizaje global y dinámico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s-ES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b="1" baseline="0" dirty="0" smtClean="0"/>
                        <a:t>METODOLOGÍA</a:t>
                      </a:r>
                      <a:r>
                        <a:rPr lang="es-ES" baseline="0" dirty="0" smtClean="0"/>
                        <a:t>: una organización basada en el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baseline="0" dirty="0" smtClean="0">
                          <a:solidFill>
                            <a:srgbClr val="FF0000"/>
                          </a:solidFill>
                        </a:rPr>
                        <a:t>juego</a:t>
                      </a:r>
                      <a:r>
                        <a:rPr lang="es-ES" baseline="0" dirty="0" smtClean="0"/>
                        <a:t> y en </a:t>
                      </a:r>
                      <a:r>
                        <a:rPr lang="es-ES" baseline="0" dirty="0" smtClean="0">
                          <a:solidFill>
                            <a:srgbClr val="FF0000"/>
                          </a:solidFill>
                        </a:rPr>
                        <a:t>rincones</a:t>
                      </a:r>
                      <a:r>
                        <a:rPr lang="es-ES" baseline="0" dirty="0" smtClean="0"/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ORIENTACIÓN PEDAGÓGICA</a:t>
                      </a:r>
                      <a:r>
                        <a:rPr lang="es-ES" dirty="0" smtClean="0"/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smtClean="0"/>
                        <a:t>Más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smtClean="0">
                          <a:solidFill>
                            <a:srgbClr val="FF0000"/>
                          </a:solidFill>
                        </a:rPr>
                        <a:t>diferenciada</a:t>
                      </a:r>
                      <a:r>
                        <a:rPr lang="es-ES" baseline="0" dirty="0" smtClean="0"/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aseline="0" dirty="0" smtClean="0"/>
                        <a:t>Más exigencia académica.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aseline="0" dirty="0" smtClean="0"/>
                        <a:t>Aprendizaje más diferenciado e individual.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s-ES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b="1" baseline="0" dirty="0" smtClean="0"/>
                        <a:t>METODOLOGÍA</a:t>
                      </a:r>
                      <a:r>
                        <a:rPr lang="es-ES" baseline="0" dirty="0" smtClean="0"/>
                        <a:t>: enfrentarse a situaciones de aprendizaje en los que se requiere </a:t>
                      </a:r>
                      <a:r>
                        <a:rPr lang="es-ES" baseline="0" dirty="0" smtClean="0">
                          <a:solidFill>
                            <a:srgbClr val="FF0000"/>
                          </a:solidFill>
                        </a:rPr>
                        <a:t>mayor exigencia</a:t>
                      </a:r>
                      <a:r>
                        <a:rPr lang="es-ES" baseline="0" dirty="0" smtClean="0"/>
                        <a:t> de escucha, concentración, atención, y de trabajo individual.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693">
                <a:tc>
                  <a:txBody>
                    <a:bodyPr/>
                    <a:lstStyle/>
                    <a:p>
                      <a:r>
                        <a:rPr lang="es-ES" b="1" dirty="0" smtClean="0"/>
                        <a:t>ÁREAS</a:t>
                      </a:r>
                      <a:r>
                        <a:rPr lang="es-ES" b="1" baseline="0" dirty="0" smtClean="0"/>
                        <a:t> DE CONOCIMIENTO </a:t>
                      </a:r>
                      <a:r>
                        <a:rPr lang="es-ES" baseline="0" dirty="0" smtClean="0"/>
                        <a:t>PARTEN </a:t>
                      </a:r>
                      <a:r>
                        <a:rPr lang="es-ES" baseline="0" dirty="0" smtClean="0">
                          <a:solidFill>
                            <a:srgbClr val="FF0000"/>
                          </a:solidFill>
                        </a:rPr>
                        <a:t>VIDA COTIDIANA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ÁREAS DE CONOCIMIENTO </a:t>
                      </a:r>
                      <a:r>
                        <a:rPr lang="es-ES" dirty="0" smtClean="0"/>
                        <a:t>PARTEN DE </a:t>
                      </a: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DISCIPLINAS ACADÉMICAS.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8133">
                <a:tc>
                  <a:txBody>
                    <a:bodyPr/>
                    <a:lstStyle/>
                    <a:p>
                      <a:r>
                        <a:rPr lang="es-ES" b="1" dirty="0" smtClean="0"/>
                        <a:t>TIEMPOS</a:t>
                      </a:r>
                      <a:r>
                        <a:rPr lang="es-ES" dirty="0" smtClean="0"/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smtClean="0"/>
                        <a:t>Mayor </a:t>
                      </a: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flexibilidad</a:t>
                      </a:r>
                      <a:r>
                        <a:rPr lang="es-ES" dirty="0" smtClean="0"/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smtClean="0"/>
                        <a:t>Menor</a:t>
                      </a:r>
                      <a:r>
                        <a:rPr lang="es-ES" baseline="0" dirty="0" smtClean="0"/>
                        <a:t> tiempo sentados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TIEMPOS</a:t>
                      </a:r>
                      <a:r>
                        <a:rPr lang="es-ES" dirty="0" smtClean="0"/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aseline="0" dirty="0" smtClean="0"/>
                        <a:t>Más </a:t>
                      </a:r>
                      <a:r>
                        <a:rPr lang="es-ES" baseline="0" dirty="0" smtClean="0">
                          <a:solidFill>
                            <a:srgbClr val="FF0000"/>
                          </a:solidFill>
                        </a:rPr>
                        <a:t>rigidez</a:t>
                      </a:r>
                      <a:r>
                        <a:rPr lang="es-ES" baseline="0" dirty="0" smtClean="0"/>
                        <a:t> horaria.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aseline="0" dirty="0" smtClean="0"/>
                        <a:t>Mayor tiempo sentados.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8133">
                <a:tc>
                  <a:txBody>
                    <a:bodyPr/>
                    <a:lstStyle/>
                    <a:p>
                      <a:r>
                        <a:rPr lang="es-ES" b="1" dirty="0" smtClean="0"/>
                        <a:t>RECURSOS DIDÁCTICOS</a:t>
                      </a:r>
                      <a:r>
                        <a:rPr lang="es-ES" dirty="0" smtClean="0"/>
                        <a:t>:</a:t>
                      </a:r>
                    </a:p>
                    <a:p>
                      <a:r>
                        <a:rPr lang="es-ES" dirty="0" smtClean="0"/>
                        <a:t>- Fichas con material más </a:t>
                      </a: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visual</a:t>
                      </a:r>
                      <a:r>
                        <a:rPr lang="es-ES" dirty="0" smtClean="0"/>
                        <a:t>, </a:t>
                      </a: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gráfico</a:t>
                      </a:r>
                      <a:r>
                        <a:rPr lang="es-ES" dirty="0" smtClean="0"/>
                        <a:t> y </a:t>
                      </a: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manipulativo</a:t>
                      </a:r>
                      <a:r>
                        <a:rPr lang="es-ES" dirty="0" smtClean="0"/>
                        <a:t>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RECURSOS DIDÁCTICOS</a:t>
                      </a:r>
                      <a:r>
                        <a:rPr lang="es-ES" b="0" dirty="0" smtClean="0"/>
                        <a:t>:</a:t>
                      </a:r>
                      <a:endParaRPr lang="es-ES" dirty="0" smtClean="0"/>
                    </a:p>
                    <a:p>
                      <a:r>
                        <a:rPr lang="es-ES" dirty="0" smtClean="0"/>
                        <a:t>- Libros con mayor carga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académica</a:t>
                      </a:r>
                      <a:r>
                        <a:rPr lang="es-ES" dirty="0" smtClean="0"/>
                        <a:t>, menos atractivos.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512427" cy="1400530"/>
          </a:xfrm>
        </p:spPr>
        <p:txBody>
          <a:bodyPr/>
          <a:lstStyle/>
          <a:p>
            <a:r>
              <a:rPr lang="es-ES" sz="2800" dirty="0" smtClean="0"/>
              <a:t>2. </a:t>
            </a:r>
            <a:r>
              <a:rPr lang="es-ES" sz="2800" dirty="0"/>
              <a:t>SEMEJANZAS Y DIFERENCIAS DE LA ETAPA EDUCATIVA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667840"/>
              </p:ext>
            </p:extLst>
          </p:nvPr>
        </p:nvGraphicFramePr>
        <p:xfrm>
          <a:off x="374901" y="1366838"/>
          <a:ext cx="11475722" cy="5152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7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7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595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EDUCACIÓN INFANTIL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EDUCACIÓN PRIMARIA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5068">
                <a:tc>
                  <a:txBody>
                    <a:bodyPr/>
                    <a:lstStyle/>
                    <a:p>
                      <a:r>
                        <a:rPr lang="es-ES" b="1" dirty="0" smtClean="0"/>
                        <a:t>ÁREAS</a:t>
                      </a:r>
                      <a:r>
                        <a:rPr lang="es-ES" dirty="0" smtClean="0"/>
                        <a:t>:</a:t>
                      </a:r>
                    </a:p>
                    <a:p>
                      <a:r>
                        <a:rPr lang="es-ES" dirty="0" smtClean="0"/>
                        <a:t>- </a:t>
                      </a: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Conocimiento de sí mismo y autonomía personal.</a:t>
                      </a:r>
                    </a:p>
                    <a:p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Conocimiento del entorno.</a:t>
                      </a:r>
                    </a:p>
                    <a:p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Lenguajes: comunicación y representación.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ÁREAS</a:t>
                      </a:r>
                      <a:r>
                        <a:rPr lang="es-ES" dirty="0" smtClean="0"/>
                        <a:t>:</a:t>
                      </a:r>
                    </a:p>
                    <a:p>
                      <a:r>
                        <a:rPr lang="es-ES" dirty="0" smtClean="0"/>
                        <a:t>- </a:t>
                      </a: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 de la Naturaleza.</a:t>
                      </a:r>
                    </a:p>
                    <a:p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Área Ciencias Sociales.</a:t>
                      </a:r>
                    </a:p>
                    <a:p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Área Lengua Castellana y Literatura.</a:t>
                      </a:r>
                    </a:p>
                    <a:p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Área de Matemáticas.</a:t>
                      </a:r>
                    </a:p>
                    <a:p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Área Lengua Extranjera.</a:t>
                      </a:r>
                    </a:p>
                    <a:p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Área Educación Artística.</a:t>
                      </a:r>
                    </a:p>
                    <a:p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Área Valores Sociales y Cívicos.</a:t>
                      </a:r>
                    </a:p>
                    <a:p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Área Educación para la Ciudadanía.</a:t>
                      </a:r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1171">
                <a:tc>
                  <a:txBody>
                    <a:bodyPr/>
                    <a:lstStyle/>
                    <a:p>
                      <a:r>
                        <a:rPr lang="es-ES" b="1" dirty="0" smtClean="0"/>
                        <a:t>EVALUACIÓN</a:t>
                      </a:r>
                      <a:r>
                        <a:rPr lang="es-ES" dirty="0" smtClean="0"/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aseline="0" dirty="0" smtClean="0"/>
                        <a:t>E</a:t>
                      </a:r>
                      <a:r>
                        <a:rPr lang="es-ES" dirty="0" smtClean="0"/>
                        <a:t>valuación inicial, del proceso y final.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smtClean="0"/>
                        <a:t>En educación infantil la principal técnica de evaluación </a:t>
                      </a: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observación</a:t>
                      </a:r>
                      <a:r>
                        <a:rPr lang="es-ES" dirty="0" smtClean="0"/>
                        <a:t> directa y sistemática.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EVALUACIÓN</a:t>
                      </a:r>
                      <a:r>
                        <a:rPr lang="es-ES" dirty="0" smtClean="0"/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aseline="0" dirty="0" smtClean="0"/>
                        <a:t>E</a:t>
                      </a:r>
                      <a:r>
                        <a:rPr lang="es-ES" dirty="0" smtClean="0"/>
                        <a:t>valuación inicial, del proceso y final.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smtClean="0"/>
                        <a:t>En educación primaria se aplican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dirty="0" smtClean="0"/>
                        <a:t>instrumentos ajustados a </a:t>
                      </a: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criterios e indicadores de evaluación</a:t>
                      </a:r>
                      <a:r>
                        <a:rPr lang="es-ES" dirty="0" smtClean="0"/>
                        <a:t> para la toma de decisiones en la calificación y promoción del alumnado.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8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PAPEL DE LA FAMILIA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9185" y="1490472"/>
            <a:ext cx="10951654" cy="5050535"/>
          </a:xfrm>
        </p:spPr>
        <p:txBody>
          <a:bodyPr/>
          <a:lstStyle/>
          <a:p>
            <a:r>
              <a:rPr lang="es-ES" dirty="0" smtClean="0"/>
              <a:t>Ayudarles a que </a:t>
            </a:r>
            <a:r>
              <a:rPr lang="es-ES" b="1" u="sng" dirty="0" smtClean="0">
                <a:solidFill>
                  <a:schemeClr val="bg1"/>
                </a:solidFill>
              </a:rPr>
              <a:t>permanezcan más tiempo sentados </a:t>
            </a:r>
            <a:r>
              <a:rPr lang="es-ES" dirty="0" smtClean="0"/>
              <a:t>de forma correcta en tareas cotidiana: comer, dibujando, viendo la TV,…</a:t>
            </a:r>
          </a:p>
          <a:p>
            <a:r>
              <a:rPr lang="es-ES" dirty="0" smtClean="0"/>
              <a:t>Trabajar el </a:t>
            </a:r>
            <a:r>
              <a:rPr lang="es-ES" b="1" u="sng" dirty="0" smtClean="0">
                <a:solidFill>
                  <a:schemeClr val="bg1"/>
                </a:solidFill>
              </a:rPr>
              <a:t>contacto ocular </a:t>
            </a:r>
            <a:r>
              <a:rPr lang="es-ES" dirty="0" smtClean="0"/>
              <a:t>en las habilidades conversacionales, haciendo hincapié la fijación de mirar a la cara.</a:t>
            </a:r>
          </a:p>
          <a:p>
            <a:r>
              <a:rPr lang="es-ES" dirty="0" smtClean="0"/>
              <a:t>Ayudarles a que vayan respetando el </a:t>
            </a:r>
            <a:r>
              <a:rPr lang="es-ES" b="1" u="sng" dirty="0" smtClean="0">
                <a:solidFill>
                  <a:schemeClr val="bg1"/>
                </a:solidFill>
              </a:rPr>
              <a:t>turno de palabra </a:t>
            </a:r>
            <a:r>
              <a:rPr lang="es-ES" dirty="0" smtClean="0"/>
              <a:t>en las conversaciones.</a:t>
            </a:r>
          </a:p>
          <a:p>
            <a:r>
              <a:rPr lang="es-ES" dirty="0" smtClean="0"/>
              <a:t>Asignarles </a:t>
            </a:r>
            <a:r>
              <a:rPr lang="es-ES" b="1" u="sng" dirty="0" smtClean="0">
                <a:solidFill>
                  <a:schemeClr val="bg1"/>
                </a:solidFill>
              </a:rPr>
              <a:t>pequeñas responsabilidades </a:t>
            </a:r>
            <a:r>
              <a:rPr lang="es-ES" dirty="0" smtClean="0"/>
              <a:t>para ayudarlo en su maduración personal.</a:t>
            </a:r>
          </a:p>
          <a:p>
            <a:r>
              <a:rPr lang="es-ES" b="1" u="sng" dirty="0" smtClean="0">
                <a:solidFill>
                  <a:schemeClr val="bg1"/>
                </a:solidFill>
              </a:rPr>
              <a:t>Valorarles</a:t>
            </a:r>
            <a:r>
              <a:rPr lang="es-ES" dirty="0" smtClean="0"/>
              <a:t> siempre por los pequeños éxitos.</a:t>
            </a:r>
          </a:p>
          <a:p>
            <a:r>
              <a:rPr lang="es-ES" b="1" u="sng" dirty="0" smtClean="0">
                <a:solidFill>
                  <a:schemeClr val="bg1"/>
                </a:solidFill>
              </a:rPr>
              <a:t>Crearles hábitos de trabajo </a:t>
            </a:r>
            <a:r>
              <a:rPr lang="es-ES" dirty="0" smtClean="0"/>
              <a:t>diario para inculcar la constancia en el trabajo.</a:t>
            </a:r>
          </a:p>
          <a:p>
            <a:r>
              <a:rPr lang="es-ES" b="1" u="sng" dirty="0" smtClean="0">
                <a:solidFill>
                  <a:schemeClr val="bg1"/>
                </a:solidFill>
              </a:rPr>
              <a:t>Leerles</a:t>
            </a:r>
            <a:r>
              <a:rPr lang="es-ES" b="1" dirty="0" smtClean="0"/>
              <a:t> </a:t>
            </a:r>
            <a:r>
              <a:rPr lang="es-ES" dirty="0" smtClean="0"/>
              <a:t>cuentos en momentos agradables del día.</a:t>
            </a:r>
          </a:p>
          <a:p>
            <a:r>
              <a:rPr lang="es-ES" dirty="0" smtClean="0"/>
              <a:t>Mantener una </a:t>
            </a:r>
            <a:r>
              <a:rPr lang="es-ES" b="1" u="sng" dirty="0" smtClean="0">
                <a:solidFill>
                  <a:schemeClr val="bg1"/>
                </a:solidFill>
              </a:rPr>
              <a:t>actitud de respeto </a:t>
            </a:r>
            <a:r>
              <a:rPr lang="es-ES" dirty="0" smtClean="0"/>
              <a:t>hacia a la escuela, una actitud positiva.</a:t>
            </a:r>
          </a:p>
          <a:p>
            <a:r>
              <a:rPr lang="es-ES" dirty="0" smtClean="0"/>
              <a:t>Cuando tenga dificultades en la escuela, </a:t>
            </a:r>
            <a:r>
              <a:rPr lang="es-ES" b="1" u="sng" dirty="0" smtClean="0">
                <a:solidFill>
                  <a:schemeClr val="bg1"/>
                </a:solidFill>
              </a:rPr>
              <a:t>estrechar los contactos </a:t>
            </a:r>
            <a:r>
              <a:rPr lang="es-ES" dirty="0" smtClean="0"/>
              <a:t>con el tutor/a.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409" y="0"/>
            <a:ext cx="2069592" cy="155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3434"/>
          </a:xfrm>
        </p:spPr>
        <p:txBody>
          <a:bodyPr/>
          <a:lstStyle/>
          <a:p>
            <a:r>
              <a:rPr lang="es-ES" sz="3600" dirty="0" smtClean="0"/>
              <a:t>4. ORIENTACIONES PARA LA TRANSICIÓN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6928" y="1399032"/>
            <a:ext cx="10671048" cy="4849367"/>
          </a:xfrm>
        </p:spPr>
        <p:txBody>
          <a:bodyPr>
            <a:normAutofit/>
          </a:bodyPr>
          <a:lstStyle/>
          <a:p>
            <a:r>
              <a:rPr lang="es-ES" dirty="0" smtClean="0"/>
              <a:t>1. Favorecer </a:t>
            </a:r>
            <a:r>
              <a:rPr lang="es-ES" dirty="0"/>
              <a:t>la </a:t>
            </a:r>
            <a:r>
              <a:rPr lang="es-ES" b="1" u="sng" dirty="0" smtClean="0">
                <a:solidFill>
                  <a:schemeClr val="bg1"/>
                </a:solidFill>
              </a:rPr>
              <a:t>autotomía </a:t>
            </a:r>
            <a:r>
              <a:rPr lang="es-ES" b="1" u="sng" dirty="0">
                <a:solidFill>
                  <a:schemeClr val="bg1"/>
                </a:solidFill>
              </a:rPr>
              <a:t>y la responsabilidad</a:t>
            </a:r>
            <a:r>
              <a:rPr lang="es-ES" dirty="0"/>
              <a:t>: </a:t>
            </a:r>
            <a:r>
              <a:rPr lang="es-ES" dirty="0" smtClean="0"/>
              <a:t>en </a:t>
            </a:r>
            <a:r>
              <a:rPr lang="es-ES" dirty="0"/>
              <a:t>relación </a:t>
            </a:r>
            <a:r>
              <a:rPr lang="es-ES" dirty="0" smtClean="0"/>
              <a:t>al autocuidado</a:t>
            </a:r>
            <a:r>
              <a:rPr lang="es-ES" dirty="0"/>
              <a:t>, los </a:t>
            </a:r>
            <a:r>
              <a:rPr lang="es-ES" dirty="0" smtClean="0"/>
              <a:t>materiales</a:t>
            </a:r>
            <a:r>
              <a:rPr lang="es-ES" dirty="0"/>
              <a:t>, las </a:t>
            </a:r>
            <a:r>
              <a:rPr lang="es-ES" dirty="0" smtClean="0"/>
              <a:t>pertenencias, las </a:t>
            </a:r>
            <a:r>
              <a:rPr lang="es-ES" dirty="0"/>
              <a:t>tareas y los </a:t>
            </a:r>
            <a:r>
              <a:rPr lang="es-ES" dirty="0" smtClean="0"/>
              <a:t>trabajos del alumnado.</a:t>
            </a:r>
          </a:p>
          <a:p>
            <a:r>
              <a:rPr lang="es-ES" dirty="0" smtClean="0"/>
              <a:t>2</a:t>
            </a:r>
            <a:r>
              <a:rPr lang="es-ES" dirty="0"/>
              <a:t>. </a:t>
            </a:r>
            <a:r>
              <a:rPr lang="es-ES" dirty="0" smtClean="0"/>
              <a:t>Fomentar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artísticas y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deportivas</a:t>
            </a:r>
            <a:r>
              <a:rPr lang="es-ES" dirty="0"/>
              <a:t>: </a:t>
            </a:r>
            <a:r>
              <a:rPr lang="es-ES" dirty="0" smtClean="0"/>
              <a:t>desarrollo </a:t>
            </a:r>
            <a:r>
              <a:rPr lang="es-ES" dirty="0"/>
              <a:t>de habilidades </a:t>
            </a:r>
            <a:r>
              <a:rPr lang="es-ES" dirty="0" smtClean="0"/>
              <a:t>artísticas </a:t>
            </a:r>
            <a:r>
              <a:rPr lang="es-ES" dirty="0"/>
              <a:t>y deportivas </a:t>
            </a:r>
            <a:r>
              <a:rPr lang="es-ES" dirty="0" smtClean="0"/>
              <a:t>les facilitarán </a:t>
            </a:r>
            <a:r>
              <a:rPr lang="es-ES" dirty="0"/>
              <a:t>el acceso </a:t>
            </a:r>
            <a:r>
              <a:rPr lang="es-ES" dirty="0" smtClean="0"/>
              <a:t>a los </a:t>
            </a:r>
            <a:r>
              <a:rPr lang="es-ES" dirty="0"/>
              <a:t>aprendizajes </a:t>
            </a:r>
            <a:r>
              <a:rPr lang="es-ES" dirty="0" smtClean="0"/>
              <a:t>curriculares.</a:t>
            </a:r>
          </a:p>
          <a:p>
            <a:r>
              <a:rPr lang="es-ES" dirty="0" smtClean="0"/>
              <a:t>3. Respetar </a:t>
            </a:r>
            <a:r>
              <a:rPr lang="es-ES" dirty="0"/>
              <a:t>los </a:t>
            </a:r>
            <a:r>
              <a:rPr lang="es-ES" dirty="0" smtClean="0"/>
              <a:t>momentos </a:t>
            </a:r>
            <a:r>
              <a:rPr lang="es-ES" dirty="0"/>
              <a:t>de </a:t>
            </a:r>
            <a:r>
              <a:rPr lang="es-ES" b="1" u="sng" dirty="0">
                <a:solidFill>
                  <a:schemeClr val="bg1"/>
                </a:solidFill>
              </a:rPr>
              <a:t>juego</a:t>
            </a:r>
            <a:r>
              <a:rPr lang="es-ES" dirty="0"/>
              <a:t>: el </a:t>
            </a:r>
            <a:r>
              <a:rPr lang="es-ES" dirty="0" smtClean="0"/>
              <a:t>juego es </a:t>
            </a:r>
            <a:r>
              <a:rPr lang="es-ES" dirty="0"/>
              <a:t>un aspecto </a:t>
            </a:r>
            <a:r>
              <a:rPr lang="es-ES" dirty="0" smtClean="0"/>
              <a:t>decisivo para </a:t>
            </a:r>
            <a:r>
              <a:rPr lang="es-ES" dirty="0"/>
              <a:t>su desarrollo </a:t>
            </a:r>
            <a:r>
              <a:rPr lang="es-ES" dirty="0" smtClean="0"/>
              <a:t>cognitivo.</a:t>
            </a:r>
          </a:p>
          <a:p>
            <a:r>
              <a:rPr lang="es-ES" dirty="0" smtClean="0"/>
              <a:t>4. Acompañar </a:t>
            </a:r>
            <a:r>
              <a:rPr lang="es-ES" dirty="0"/>
              <a:t>en </a:t>
            </a:r>
            <a:r>
              <a:rPr lang="es-ES" dirty="0" smtClean="0"/>
              <a:t>los diferentes </a:t>
            </a:r>
            <a:r>
              <a:rPr lang="es-ES" b="1" u="sng" dirty="0">
                <a:solidFill>
                  <a:schemeClr val="bg1"/>
                </a:solidFill>
              </a:rPr>
              <a:t>ritmos de aprendizaje</a:t>
            </a:r>
            <a:r>
              <a:rPr lang="es-ES" dirty="0"/>
              <a:t>: Las familias deben </a:t>
            </a:r>
            <a:r>
              <a:rPr lang="es-ES" dirty="0" smtClean="0"/>
              <a:t>conocer</a:t>
            </a:r>
            <a:r>
              <a:rPr lang="es-ES" dirty="0"/>
              <a:t>, mediante la </a:t>
            </a:r>
            <a:r>
              <a:rPr lang="es-ES" dirty="0" smtClean="0"/>
              <a:t>observación</a:t>
            </a:r>
            <a:r>
              <a:rPr lang="es-ES" dirty="0"/>
              <a:t>, el ritmo </a:t>
            </a:r>
            <a:r>
              <a:rPr lang="es-ES" dirty="0" smtClean="0"/>
              <a:t>se aprendizaje </a:t>
            </a:r>
            <a:r>
              <a:rPr lang="es-ES" dirty="0"/>
              <a:t>de sus </a:t>
            </a:r>
            <a:r>
              <a:rPr lang="es-ES" dirty="0" smtClean="0"/>
              <a:t>hijos/as </a:t>
            </a:r>
            <a:r>
              <a:rPr lang="es-ES" dirty="0"/>
              <a:t>y exigirles </a:t>
            </a:r>
            <a:r>
              <a:rPr lang="es-ES" dirty="0" smtClean="0"/>
              <a:t>según su </a:t>
            </a:r>
            <a:r>
              <a:rPr lang="es-ES" dirty="0"/>
              <a:t>madurez</a:t>
            </a:r>
            <a:r>
              <a:rPr lang="es-ES" dirty="0" smtClean="0"/>
              <a:t>.</a:t>
            </a:r>
          </a:p>
          <a:p>
            <a:r>
              <a:rPr lang="es-ES" dirty="0" smtClean="0"/>
              <a:t>5. Potenciar </a:t>
            </a:r>
            <a:r>
              <a:rPr lang="es-ES" dirty="0"/>
              <a:t>el </a:t>
            </a:r>
            <a:r>
              <a:rPr lang="es-ES" b="1" u="sng" dirty="0" smtClean="0">
                <a:solidFill>
                  <a:schemeClr val="bg1"/>
                </a:solidFill>
              </a:rPr>
              <a:t>gusto lector</a:t>
            </a:r>
            <a:r>
              <a:rPr lang="es-ES" dirty="0" smtClean="0"/>
              <a:t>: los </a:t>
            </a:r>
            <a:r>
              <a:rPr lang="es-ES" dirty="0"/>
              <a:t>niños/as </a:t>
            </a:r>
            <a:r>
              <a:rPr lang="es-ES" dirty="0" smtClean="0"/>
              <a:t>necesitan que </a:t>
            </a:r>
            <a:r>
              <a:rPr lang="es-ES" dirty="0"/>
              <a:t>la narración </a:t>
            </a:r>
            <a:r>
              <a:rPr lang="es-ES" dirty="0" smtClean="0"/>
              <a:t>forme parte </a:t>
            </a:r>
            <a:r>
              <a:rPr lang="es-ES" dirty="0"/>
              <a:t>de su </a:t>
            </a:r>
            <a:r>
              <a:rPr lang="es-ES" dirty="0" smtClean="0"/>
              <a:t>actividad diaria</a:t>
            </a:r>
            <a:r>
              <a:rPr lang="es-ES" dirty="0"/>
              <a:t>, en forma de </a:t>
            </a:r>
            <a:r>
              <a:rPr lang="es-ES" dirty="0" smtClean="0"/>
              <a:t>lectura </a:t>
            </a:r>
            <a:r>
              <a:rPr lang="es-ES" dirty="0"/>
              <a:t>propia, </a:t>
            </a:r>
            <a:r>
              <a:rPr lang="es-ES" dirty="0" smtClean="0"/>
              <a:t>compartida, con </a:t>
            </a:r>
            <a:r>
              <a:rPr lang="es-ES" dirty="0"/>
              <a:t>historias orales...</a:t>
            </a:r>
          </a:p>
        </p:txBody>
      </p:sp>
    </p:spTree>
    <p:extLst>
      <p:ext uri="{BB962C8B-B14F-4D97-AF65-F5344CB8AC3E}">
        <p14:creationId xmlns:p14="http://schemas.microsoft.com/office/powerpoint/2010/main" val="2843872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 AGRADECIMIENTOS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3464" y="2052918"/>
            <a:ext cx="11384280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dirty="0" smtClean="0"/>
              <a:t>EOE DE VILLAMARTÍN</a:t>
            </a:r>
            <a:endParaRPr lang="es-ES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494" y="2790469"/>
            <a:ext cx="65151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60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204</TotalTime>
  <Words>703</Words>
  <Application>Microsoft Office PowerPoint</Application>
  <PresentationFormat>Panorámica</PresentationFormat>
  <Paragraphs>109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TRÁNSITO E. PRIMARIA 2021-2022</vt:lpstr>
      <vt:lpstr>INDICE </vt:lpstr>
      <vt:lpstr>1. PREOCUPACIONES</vt:lpstr>
      <vt:lpstr>2. SEMEJANZAS Y DIFERENCIAS DE LA ETAPA EDUCATIVA</vt:lpstr>
      <vt:lpstr>2. SEMEJANZAS Y DIFERENCIAS DE LA ETAPA EDUCATIVA</vt:lpstr>
      <vt:lpstr>2. SEMEJANZAS Y DIFERENCIAS DE LA ETAPA EDUCATIVA</vt:lpstr>
      <vt:lpstr>3. PAPEL DE LA FAMILIA</vt:lpstr>
      <vt:lpstr>4. ORIENTACIONES PARA LA TRANSICIÓN</vt:lpstr>
      <vt:lpstr>5. AGRADECIMIENTOS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TRÁNSITO E. PRIMARIA 2020-2021</dc:title>
  <dc:creator>JA AA</dc:creator>
  <cp:lastModifiedBy>usuario</cp:lastModifiedBy>
  <cp:revision>20</cp:revision>
  <dcterms:created xsi:type="dcterms:W3CDTF">2021-05-13T17:15:25Z</dcterms:created>
  <dcterms:modified xsi:type="dcterms:W3CDTF">2022-05-11T15:15:42Z</dcterms:modified>
</cp:coreProperties>
</file>