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embeddings/oleObject1.bin" ContentType="application/vnd.openxmlformats-officedocument.oleObject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28.jpeg" ContentType="image/jpeg"/>
  <Override PartName="/ppt/media/image1.png" ContentType="image/png"/>
  <Override PartName="/ppt/media/image59.jpeg" ContentType="image/jpeg"/>
  <Override PartName="/ppt/media/image7.jpeg" ContentType="image/jpeg"/>
  <Override PartName="/ppt/media/image31.png" ContentType="image/png"/>
  <Override PartName="/ppt/media/image54.jpeg" ContentType="image/jpeg"/>
  <Override PartName="/ppt/media/image2.jpeg" ContentType="image/jpeg"/>
  <Override PartName="/ppt/media/image3.png" ContentType="image/png"/>
  <Override PartName="/ppt/media/image4.jpeg" ContentType="image/jpeg"/>
  <Override PartName="/ppt/media/image56.jpeg" ContentType="image/jpeg"/>
  <Override PartName="/ppt/media/image58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34.jpeg" ContentType="image/jpeg"/>
  <Override PartName="/ppt/media/image9.jpeg" ContentType="image/jpeg"/>
  <Override PartName="/ppt/media/image10.jpeg" ContentType="image/jpeg"/>
  <Override PartName="/ppt/media/image11.png" ContentType="image/png"/>
  <Override PartName="/ppt/media/image57.jpeg" ContentType="image/jpeg"/>
  <Override PartName="/ppt/media/image76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63.jpeg" ContentType="image/jpeg"/>
  <Override PartName="/ppt/media/image17.png" ContentType="image/png"/>
  <Override PartName="/ppt/media/image24.jpeg" ContentType="image/jpeg"/>
  <Override PartName="/ppt/media/image18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64.png" ContentType="image/png"/>
  <Override PartName="/ppt/media/image23.png" ContentType="image/png"/>
  <Override PartName="/ppt/media/image47.jpeg" ContentType="image/jpeg"/>
  <Override PartName="/ppt/media/image25.jpeg" ContentType="image/jpeg"/>
  <Override PartName="/ppt/media/image26.png" ContentType="image/png"/>
  <Override PartName="/ppt/media/image27.jpeg" ContentType="image/jpeg"/>
  <Override PartName="/ppt/media/image81.jpeg" ContentType="image/jpeg"/>
  <Override PartName="/ppt/media/image29.png" ContentType="image/png"/>
  <Override PartName="/ppt/media/image30.jpeg" ContentType="image/jpeg"/>
  <Override PartName="/ppt/media/image32.jpeg" ContentType="image/jpeg"/>
  <Override PartName="/ppt/media/image52.png" ContentType="image/png"/>
  <Override PartName="/ppt/media/image33.png" ContentType="image/png"/>
  <Override PartName="/ppt/media/image48.jpeg" ContentType="image/jpeg"/>
  <Override PartName="/ppt/media/image36.png" ContentType="image/png"/>
  <Override PartName="/ppt/media/image37.png" ContentType="image/png"/>
  <Override PartName="/ppt/media/image38.jpeg" ContentType="image/jpeg"/>
  <Override PartName="/ppt/media/image39.jpeg" ContentType="image/jpeg"/>
  <Override PartName="/ppt/media/image55.png" ContentType="image/png"/>
  <Override PartName="/ppt/media/image40.png" ContentType="image/png"/>
  <Override PartName="/ppt/media/image42.jpeg" ContentType="image/jpeg"/>
  <Override PartName="/ppt/media/image41.jpeg" ContentType="image/jpeg"/>
  <Override PartName="/ppt/media/image43.png" ContentType="image/png"/>
  <Override PartName="/ppt/media/image44.jpeg" ContentType="image/jpeg"/>
  <Override PartName="/ppt/media/image45.jpeg" ContentType="image/jpeg"/>
  <Override PartName="/ppt/media/image46.png" ContentType="image/png"/>
  <Override PartName="/ppt/media/image83.jpeg" ContentType="image/jpeg"/>
  <Override PartName="/ppt/media/image49.png" ContentType="image/png"/>
  <Override PartName="/ppt/media/image50.jpeg" ContentType="image/jpeg"/>
  <Override PartName="/ppt/media/image51.jpeg" ContentType="image/jpeg"/>
  <Override PartName="/ppt/media/image53.jpeg" ContentType="image/jpeg"/>
  <Override PartName="/ppt/media/image60.jpeg" ContentType="image/jpeg"/>
  <Override PartName="/ppt/media/image61.png" ContentType="image/png"/>
  <Override PartName="/ppt/media/image62.jpeg" ContentType="image/jpeg"/>
  <Override PartName="/ppt/media/image65.jpeg" ContentType="image/jpeg"/>
  <Override PartName="/ppt/media/image66.jpeg" ContentType="image/jpeg"/>
  <Override PartName="/ppt/media/image67.png" ContentType="image/png"/>
  <Override PartName="/ppt/media/image68.jpeg" ContentType="image/jpeg"/>
  <Override PartName="/ppt/media/image69.jpeg" ContentType="image/jpeg"/>
  <Override PartName="/ppt/media/image70.png" ContentType="image/png"/>
  <Override PartName="/ppt/media/image71.jpeg" ContentType="image/jpeg"/>
  <Override PartName="/ppt/media/image72.jpeg" ContentType="image/jpeg"/>
  <Override PartName="/ppt/media/image73.png" ContentType="image/png"/>
  <Override PartName="/ppt/media/image74.jpeg" ContentType="image/jpeg"/>
  <Override PartName="/ppt/media/image75.jpeg" ContentType="image/jpeg"/>
  <Override PartName="/ppt/media/image77.jpeg" ContentType="image/jpeg"/>
  <Override PartName="/ppt/media/image78.jpeg" ContentType="image/jpeg"/>
  <Override PartName="/ppt/media/image79.png" ContentType="image/png"/>
  <Override PartName="/ppt/media/image86.jpeg" ContentType="image/jpeg"/>
  <Override PartName="/ppt/media/image80.jpeg" ContentType="image/jpeg"/>
  <Override PartName="/ppt/media/image82.png" ContentType="image/png"/>
  <Override PartName="/ppt/media/image84.jpeg" ContentType="image/jpeg"/>
  <Override PartName="/ppt/media/image85.png" ContentType="image/png"/>
  <Override PartName="/ppt/media/image87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801600" cy="96012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Pulse para desplazar la diapositiva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10268C0D-0683-436C-AD2D-69E6D1F8987D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sldNum" idx="18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63926F7-B1DA-4423-B1C6-632B13769DAF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sldNum" idx="19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F631075-38BA-4455-8BB8-8E0FE60203CF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sldNum" idx="20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67EB0E-F738-4827-895D-3D45FC168A6F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sldNum" idx="21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F81366D-282B-4097-9967-9FB6C497EB29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sldNum" idx="22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FDF669F-063E-4B37-97C2-F5BBC59660FD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sldNum" idx="23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8EFC70A-9E04-4C46-81A9-55EE59DE385F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sldNum" idx="24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3BEDD95-01FC-49BF-B3F8-3D4016D61FD4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sldNum" idx="25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39DC57-A4AF-4402-93DF-7CB2F9D3459D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sldNum" idx="26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B0D8E53-3B23-4C7B-AACE-778212C23B0C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sldNum" idx="27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B497D5-52EB-4800-A89B-CFAFAEF5312A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sldNum" idx="28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7568B8-5532-4D93-B7A0-21C1C1BE5909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sldNum" idx="29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1C3DB7E-60B3-4C3E-88FB-A04ACE9BDD2B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sldNum" idx="30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2164C0B-8FA4-4715-955F-24DE30048F68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sldNum" idx="31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511B9D9-F9FE-46BE-9911-99FCDBB00635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13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F15D48-61D3-4977-877B-B2027D9CAE87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sldNum" idx="14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F27F064-62F6-444A-A93C-3AB163696272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5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9A8E96C-82C8-4EF1-9853-34AE800EA278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16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2BB8329-A06F-4E26-A8BE-3E24AB64BF16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560" cy="2313720"/>
          </a:xfrm>
          <a:prstGeom prst="rect">
            <a:avLst/>
          </a:prstGeom>
          <a:ln w="0">
            <a:noFill/>
          </a:ln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20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17"/>
          </p:nvPr>
        </p:nvSpPr>
        <p:spPr>
          <a:xfrm>
            <a:off x="5180040" y="6513480"/>
            <a:ext cx="3961800" cy="34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B533EF1-3C32-4263-A713-947EE242EE25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B9A3A2-74D7-4063-A43B-460EFC50F7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6ABC28-1601-43C2-ACE5-8DB25A3163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1E7567-D55D-4A50-9841-DBC0E47851C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992C79-5B8C-486F-9709-EFA4CF3B88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E39980B-7429-483F-825F-7B6EAE58D2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7A5AA84-8613-4FFE-AD41-A7776678F5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72C81D-F8E1-44D5-AEE4-8B8B80759B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CF7592-0F36-4184-B44F-DF1206C853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171F15-93F6-448B-86F5-B39ACDBA9A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60120" y="1571400"/>
            <a:ext cx="10880640" cy="154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37B2A1-F144-4C83-9F66-89EBFE87A8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0A93CD-A985-4639-9041-BD17CCFE19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D2A1C9-6722-4DD9-BF51-FADB36366C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A1E1879-82BD-410E-A7B3-C7ABE7F729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9B21991-9584-4BE3-9694-9468B33A68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916B1E-FA85-45C8-BAE4-1951AE1B88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73D2A3D-2915-49BE-A0A6-AB3AD243C90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EC132C6-1552-4E00-B4AC-01FCCE27144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9C85EDC-DFBE-4068-8EFB-0F03118C0C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4DDA210-29E1-4A14-9D23-F45827835E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897C483-1A3D-44B8-8F7D-0930E17BCA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DD89263-2A5E-486F-B574-D682928ED0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FD4E888-EEEE-4015-8C69-B1C5BC48AC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EDFC01-FE8A-40B5-929F-868FB5E9D2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960120" y="1571400"/>
            <a:ext cx="10880640" cy="154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57B7C6D-E9DD-4992-9B7D-A01ACD7E0D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8B83B98-74BB-40D8-9451-1F1A1DBBFC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1D33E66-0731-43E3-841F-56A046D8E1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75C3FFB-7D04-41F1-93A8-B378471475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F2AA6F7-99B6-4239-829D-A57F94E6DEA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3871373-324F-40AB-8B46-A5BB42F010A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49B8867-AA0C-444D-92EB-A5170B3F1BF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74E96A-7C6F-4233-9E9F-7E2219949E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5B25BD-AA80-43C6-867E-EA54472ACF5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60120" y="1571400"/>
            <a:ext cx="10880640" cy="154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5E7E06-44D6-4FC9-8BE1-DFB02E7120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68135F-999F-478A-9C00-9675255A1C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37D9C2-B3CE-463A-9B04-129B02BBC6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B3B94D-EB34-43D9-B35B-FF4555FCAA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60120" y="1571400"/>
            <a:ext cx="10880640" cy="334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240440" y="8898840"/>
            <a:ext cx="4320000" cy="51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s-E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9041040" y="8898840"/>
            <a:ext cx="2879640" cy="51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s-ES" sz="1679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03FCB47-0B35-417F-88BD-CF9CD5A25337}" type="slidenum">
              <a:rPr b="0" lang="es-ES" sz="1679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679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80200" y="8898840"/>
            <a:ext cx="2879640" cy="51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240440" y="8898840"/>
            <a:ext cx="4320000" cy="51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s-E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9041040" y="8898840"/>
            <a:ext cx="2879640" cy="51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s-ES" sz="1679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9C852C-3A82-478C-85EF-6AD710FB0F18}" type="slidenum">
              <a:rPr b="0" lang="es-ES" sz="1679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679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80200" y="8898840"/>
            <a:ext cx="2879640" cy="51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240440" y="8898840"/>
            <a:ext cx="4320000" cy="51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s-E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9041040" y="8898840"/>
            <a:ext cx="2879640" cy="51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s-ES" sz="1679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6BA1BFA-D537-454D-9F41-752A3969CF32}" type="slidenum">
              <a:rPr b="0" lang="es-ES" sz="1679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679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80200" y="8898840"/>
            <a:ext cx="2879640" cy="51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jpeg"/><Relationship Id="rId3" Type="http://schemas.openxmlformats.org/officeDocument/2006/relationships/image" Target="../media/image66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jpeg"/><Relationship Id="rId3" Type="http://schemas.openxmlformats.org/officeDocument/2006/relationships/image" Target="../media/image69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jpeg"/><Relationship Id="rId3" Type="http://schemas.openxmlformats.org/officeDocument/2006/relationships/image" Target="../media/image75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jpeg"/><Relationship Id="rId3" Type="http://schemas.openxmlformats.org/officeDocument/2006/relationships/image" Target="../media/image78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jpeg"/><Relationship Id="rId3" Type="http://schemas.openxmlformats.org/officeDocument/2006/relationships/image" Target="../media/image81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jpeg"/><Relationship Id="rId3" Type="http://schemas.openxmlformats.org/officeDocument/2006/relationships/image" Target="../media/image84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jpeg"/><Relationship Id="rId3" Type="http://schemas.openxmlformats.org/officeDocument/2006/relationships/image" Target="../media/image87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1" Type="http://schemas.openxmlformats.org/officeDocument/2006/relationships/image" Target="../media/image23.pn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26.png"/><Relationship Id="rId15" Type="http://schemas.openxmlformats.org/officeDocument/2006/relationships/image" Target="../media/image27.jpeg"/><Relationship Id="rId16" Type="http://schemas.openxmlformats.org/officeDocument/2006/relationships/image" Target="../media/image28.jpeg"/><Relationship Id="rId17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Picture 7"/>
          <p:cNvGraphicFramePr/>
          <p:nvPr/>
        </p:nvGraphicFramePr>
        <p:xfrm>
          <a:off x="5556240" y="178200"/>
          <a:ext cx="4928040" cy="4928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0" name="Picture 7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556240" y="178200"/>
                    <a:ext cx="4928040" cy="4928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" name="Rectángulo 3"/>
          <p:cNvSpPr/>
          <p:nvPr/>
        </p:nvSpPr>
        <p:spPr>
          <a:xfrm>
            <a:off x="190800" y="196560"/>
            <a:ext cx="12484080" cy="711468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Rectángulo 4"/>
          <p:cNvSpPr/>
          <p:nvPr/>
        </p:nvSpPr>
        <p:spPr>
          <a:xfrm>
            <a:off x="180000" y="5188680"/>
            <a:ext cx="1241964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4800" spc="-1" strike="noStrike">
                <a:solidFill>
                  <a:srgbClr val="000000"/>
                </a:solidFill>
                <a:latin typeface="pipomayu"/>
                <a:ea typeface="DejaVu Sans"/>
              </a:rPr>
              <a:t>Accesibilidad del entorno en los Centros de Educación Infantil 0-3 Años</a:t>
            </a:r>
            <a:endParaRPr b="0" lang="es-ES" sz="4800" spc="-1" strike="noStrike">
              <a:latin typeface="Arial"/>
            </a:endParaRPr>
          </a:p>
        </p:txBody>
      </p:sp>
      <p:pic>
        <p:nvPicPr>
          <p:cNvPr id="133" name="Picture 4" descr="http://www.arasaac.org/classes/img/thumbnail.php?i=c2l6ZT0zMDAmcnV0YT0uLi8uLi9yZXBvc2l0b3Jpby9vcmlnaW5hbGVzLzE2NjU5LnBuZw=="/>
          <p:cNvPicPr/>
          <p:nvPr/>
        </p:nvPicPr>
        <p:blipFill>
          <a:blip r:embed="rId3"/>
          <a:stretch/>
        </p:blipFill>
        <p:spPr>
          <a:xfrm>
            <a:off x="2784600" y="1469880"/>
            <a:ext cx="1980360" cy="197784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4" descr="F:\Prácticas AUTISMO\Feria\autismo.png"/>
          <p:cNvPicPr/>
          <p:nvPr/>
        </p:nvPicPr>
        <p:blipFill>
          <a:blip r:embed="rId4"/>
          <a:stretch/>
        </p:blipFill>
        <p:spPr>
          <a:xfrm>
            <a:off x="3015000" y="3201120"/>
            <a:ext cx="1519920" cy="15199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2" descr="F:\Prácticas AUTISMO\Pictos centro\logo.jpg"/>
          <p:cNvPicPr/>
          <p:nvPr/>
        </p:nvPicPr>
        <p:blipFill>
          <a:blip r:embed="rId5"/>
          <a:stretch/>
        </p:blipFill>
        <p:spPr>
          <a:xfrm>
            <a:off x="571320" y="7593840"/>
            <a:ext cx="1998000" cy="1631520"/>
          </a:xfrm>
          <a:prstGeom prst="rect">
            <a:avLst/>
          </a:prstGeom>
          <a:ln w="0">
            <a:noFill/>
          </a:ln>
        </p:spPr>
      </p:pic>
      <p:pic>
        <p:nvPicPr>
          <p:cNvPr id="136" name="Imagen 1" descr=""/>
          <p:cNvPicPr/>
          <p:nvPr/>
        </p:nvPicPr>
        <p:blipFill>
          <a:blip r:embed="rId6"/>
          <a:stretch/>
        </p:blipFill>
        <p:spPr>
          <a:xfrm>
            <a:off x="8846280" y="7830360"/>
            <a:ext cx="3276360" cy="83304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7"/>
          <a:stretch/>
        </p:blipFill>
        <p:spPr>
          <a:xfrm>
            <a:off x="5549760" y="177840"/>
            <a:ext cx="4927320" cy="492732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8"/>
          <a:stretch/>
        </p:blipFill>
        <p:spPr>
          <a:xfrm>
            <a:off x="5086440" y="7740000"/>
            <a:ext cx="2293560" cy="139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ángulo 20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09" name="3 Imagen 9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11" name="CuadroTexto 12"/>
          <p:cNvSpPr/>
          <p:nvPr/>
        </p:nvSpPr>
        <p:spPr>
          <a:xfrm>
            <a:off x="3999600" y="761400"/>
            <a:ext cx="4928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CLASE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ángulo 22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14" name="3 Imagen 10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4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16" name="CuadroTexto 11"/>
          <p:cNvSpPr/>
          <p:nvPr/>
        </p:nvSpPr>
        <p:spPr>
          <a:xfrm>
            <a:off x="3999600" y="761400"/>
            <a:ext cx="4928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COCINA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ángulo 23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19" name="3 Imagen 11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15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21" name="CuadroTexto 18"/>
          <p:cNvSpPr/>
          <p:nvPr/>
        </p:nvSpPr>
        <p:spPr>
          <a:xfrm>
            <a:off x="3999600" y="761400"/>
            <a:ext cx="4928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CUARTO DE BAÑO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ángulo 13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24" name="3 Imagen 12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6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26" name="CuadroTexto 19"/>
          <p:cNvSpPr/>
          <p:nvPr/>
        </p:nvSpPr>
        <p:spPr>
          <a:xfrm>
            <a:off x="3312000" y="76140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RINCÓN DE TRABAJO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ángulo 24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29" name="3 Imagen 13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7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31" name="CuadroTexto 20"/>
          <p:cNvSpPr/>
          <p:nvPr/>
        </p:nvSpPr>
        <p:spPr>
          <a:xfrm>
            <a:off x="3312000" y="76140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ZONA DE JUEGO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ángulo 2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34" name="3 Imagen 14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8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36" name="CuadroTexto 15"/>
          <p:cNvSpPr/>
          <p:nvPr/>
        </p:nvSpPr>
        <p:spPr>
          <a:xfrm>
            <a:off x="3420000" y="76140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DESAYUNO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ángulo 14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39" name="3 Imagen 15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9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41" name="CuadroTexto 21"/>
          <p:cNvSpPr/>
          <p:nvPr/>
        </p:nvSpPr>
        <p:spPr>
          <a:xfrm>
            <a:off x="3492000" y="74016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ASEO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ángulo 25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44" name="3 Imagen 16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0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46" name="CuadroTexto 14"/>
          <p:cNvSpPr/>
          <p:nvPr/>
        </p:nvSpPr>
        <p:spPr>
          <a:xfrm>
            <a:off x="3492000" y="74016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COMER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47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ángulo 26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49" name="3 Imagen 17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21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51" name="CuadroTexto 22"/>
          <p:cNvSpPr/>
          <p:nvPr/>
        </p:nvSpPr>
        <p:spPr>
          <a:xfrm>
            <a:off x="3492000" y="74016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MOCHILAS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ángulo 21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54" name="3 Imagen 18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56" name="CuadroTexto 23"/>
          <p:cNvSpPr/>
          <p:nvPr/>
        </p:nvSpPr>
        <p:spPr>
          <a:xfrm>
            <a:off x="3492000" y="74016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TELEVISIÓN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ángulo 7"/>
          <p:cNvSpPr/>
          <p:nvPr/>
        </p:nvSpPr>
        <p:spPr>
          <a:xfrm>
            <a:off x="551880" y="3200400"/>
            <a:ext cx="11523960" cy="6147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Rectángulo 4"/>
          <p:cNvSpPr/>
          <p:nvPr/>
        </p:nvSpPr>
        <p:spPr>
          <a:xfrm>
            <a:off x="551880" y="1671120"/>
            <a:ext cx="11523960" cy="1528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Rectángulo 5"/>
          <p:cNvSpPr/>
          <p:nvPr/>
        </p:nvSpPr>
        <p:spPr>
          <a:xfrm>
            <a:off x="662040" y="1774080"/>
            <a:ext cx="110509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4000" spc="-1" strike="noStrike">
                <a:solidFill>
                  <a:srgbClr val="000000"/>
                </a:solidFill>
                <a:latin typeface="pipomayu"/>
                <a:ea typeface="DejaVu Sans"/>
              </a:rPr>
              <a:t>Accesibilidad del entorno en los centros de educación infantil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142" name="CuadroTexto 6"/>
          <p:cNvSpPr/>
          <p:nvPr/>
        </p:nvSpPr>
        <p:spPr>
          <a:xfrm>
            <a:off x="662040" y="3303360"/>
            <a:ext cx="11413440" cy="58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4000" spc="-1" strike="noStrike">
                <a:solidFill>
                  <a:srgbClr val="000000"/>
                </a:solidFill>
                <a:latin typeface="pipomayu"/>
                <a:ea typeface="DejaVu Sans"/>
              </a:rPr>
              <a:t>Objetivos</a:t>
            </a:r>
            <a:endParaRPr b="0" lang="es-ES" sz="40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 2" charset="2"/>
              <a:buChar char=""/>
            </a:pPr>
            <a:r>
              <a:rPr b="0" lang="es-ES" sz="3000" spc="-1" strike="noStrike">
                <a:solidFill>
                  <a:srgbClr val="000000"/>
                </a:solidFill>
                <a:latin typeface="pipomayu"/>
                <a:ea typeface="DejaVu Sans"/>
              </a:rPr>
              <a:t>Favorecer  la autonomía e inclusión de los niños</a:t>
            </a:r>
            <a:r>
              <a:rPr b="0" lang="es-ES" sz="30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b="0" lang="es-ES" sz="3000" spc="-1" strike="noStrike">
                <a:solidFill>
                  <a:srgbClr val="000000"/>
                </a:solidFill>
                <a:latin typeface="pipomayu"/>
                <a:ea typeface="DejaVu Sans"/>
              </a:rPr>
              <a:t>as.</a:t>
            </a:r>
            <a:endParaRPr b="0" lang="es-ES" sz="30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 2" charset="2"/>
              <a:buChar char=""/>
            </a:pPr>
            <a:r>
              <a:rPr b="0" lang="es-ES" sz="3000" spc="-1" strike="noStrike">
                <a:solidFill>
                  <a:srgbClr val="000000"/>
                </a:solidFill>
                <a:latin typeface="pipomayu"/>
                <a:ea typeface="DejaVu Sans"/>
              </a:rPr>
              <a:t>Orientación, localización de espacios y servicios dentro de los Centros de Educación Infantil  </a:t>
            </a:r>
            <a:endParaRPr b="0" lang="es-ES" sz="30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 2" charset="2"/>
              <a:buChar char=""/>
            </a:pPr>
            <a:r>
              <a:rPr b="0" lang="es-ES" sz="3000" spc="-1" strike="noStrike">
                <a:solidFill>
                  <a:srgbClr val="000000"/>
                </a:solidFill>
                <a:latin typeface="pipomayu"/>
                <a:ea typeface="DejaVu Sans"/>
              </a:rPr>
              <a:t>Mejorar  la señalización y  aumentar la información visual.</a:t>
            </a:r>
            <a:endParaRPr b="0" lang="es-ES" sz="3000" spc="-1" strike="noStrike"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 2" charset="2"/>
              <a:buChar char=""/>
            </a:pPr>
            <a:r>
              <a:rPr b="0" lang="es-ES" sz="3000" spc="-1" strike="noStrike">
                <a:solidFill>
                  <a:srgbClr val="000000"/>
                </a:solidFill>
                <a:latin typeface="pipomayu"/>
                <a:ea typeface="DejaVu Sans"/>
              </a:rPr>
              <a:t>Optimizar la accesibilidad cognitiva para concienciar a toda la Comunidad Educativa. </a:t>
            </a:r>
            <a:endParaRPr b="0" lang="es-ES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520" spc="-1" strike="noStrike">
              <a:latin typeface="Arial"/>
            </a:endParaRPr>
          </a:p>
        </p:txBody>
      </p:sp>
      <p:pic>
        <p:nvPicPr>
          <p:cNvPr id="143" name="Picture 45" descr=""/>
          <p:cNvPicPr/>
          <p:nvPr/>
        </p:nvPicPr>
        <p:blipFill>
          <a:blip r:embed="rId1"/>
          <a:stretch/>
        </p:blipFill>
        <p:spPr>
          <a:xfrm>
            <a:off x="551880" y="114840"/>
            <a:ext cx="1498680" cy="145260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9900000" y="180000"/>
            <a:ext cx="2113920" cy="128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ángulo 27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59" name="3 Imagen 19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3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61" name="CuadroTexto 24"/>
          <p:cNvSpPr/>
          <p:nvPr/>
        </p:nvSpPr>
        <p:spPr>
          <a:xfrm>
            <a:off x="3492000" y="74016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MÚSICA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ángulo 28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64" name="3 Imagen 20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4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66" name="CuadroTexto 25"/>
          <p:cNvSpPr/>
          <p:nvPr/>
        </p:nvSpPr>
        <p:spPr>
          <a:xfrm>
            <a:off x="3492000" y="74016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RELAJACIÓN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ángulo 11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69" name="3 Imagen 21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25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71" name="CuadroTexto 13"/>
          <p:cNvSpPr/>
          <p:nvPr/>
        </p:nvSpPr>
        <p:spPr>
          <a:xfrm>
            <a:off x="3492000" y="74016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CUENTOS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ángulo 15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74" name="3 Imagen 22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26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76" name="CuadroTexto 16"/>
          <p:cNvSpPr/>
          <p:nvPr/>
        </p:nvSpPr>
        <p:spPr>
          <a:xfrm>
            <a:off x="3492000" y="740160"/>
            <a:ext cx="5867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DORMIR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77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ángulo 3"/>
          <p:cNvSpPr/>
          <p:nvPr/>
        </p:nvSpPr>
        <p:spPr>
          <a:xfrm>
            <a:off x="551880" y="3168720"/>
            <a:ext cx="11523960" cy="617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Rectángulo 4"/>
          <p:cNvSpPr/>
          <p:nvPr/>
        </p:nvSpPr>
        <p:spPr>
          <a:xfrm>
            <a:off x="551880" y="1671120"/>
            <a:ext cx="11523960" cy="1528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Rectángulo 5"/>
          <p:cNvSpPr/>
          <p:nvPr/>
        </p:nvSpPr>
        <p:spPr>
          <a:xfrm>
            <a:off x="662040" y="1774080"/>
            <a:ext cx="110509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4000" spc="-1" strike="noStrike">
                <a:solidFill>
                  <a:srgbClr val="000000"/>
                </a:solidFill>
                <a:latin typeface="pipomayu"/>
                <a:ea typeface="DejaVu Sans"/>
              </a:rPr>
              <a:t>Accesibilidad del entorno en los centros de educación infantil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148" name="CuadroTexto 6"/>
          <p:cNvSpPr/>
          <p:nvPr/>
        </p:nvSpPr>
        <p:spPr>
          <a:xfrm>
            <a:off x="662040" y="3578760"/>
            <a:ext cx="6699600" cy="59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1" lang="es-ES" sz="2400" spc="-1" strike="noStrike">
                <a:solidFill>
                  <a:srgbClr val="000000"/>
                </a:solidFill>
                <a:latin typeface="pipomayu"/>
                <a:ea typeface="DejaVu Sans"/>
              </a:rPr>
              <a:t>Indicaciones del uso de los pictogramas:  </a:t>
            </a:r>
            <a:endParaRPr b="0" lang="es-ES" sz="2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"/>
            </a:pPr>
            <a:r>
              <a:rPr b="0" lang="es-ES" sz="2400" spc="-1" strike="noStrike">
                <a:solidFill>
                  <a:srgbClr val="000000"/>
                </a:solidFill>
                <a:latin typeface="pipomayu"/>
                <a:ea typeface="DejaVu Sans"/>
              </a:rPr>
              <a:t>Imprimir respetando el tamaño real y color  de los pictograma. </a:t>
            </a:r>
            <a:endParaRPr b="0" lang="es-ES" sz="2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"/>
            </a:pPr>
            <a:r>
              <a:rPr b="0" lang="es-ES" sz="2400" spc="-1" strike="noStrike">
                <a:solidFill>
                  <a:srgbClr val="000000"/>
                </a:solidFill>
                <a:latin typeface="pipomayu"/>
                <a:ea typeface="DejaVu Sans"/>
              </a:rPr>
              <a:t>Recortar el pictograma por el borde exterior respetando los derechos de autor.</a:t>
            </a:r>
            <a:endParaRPr b="0" lang="es-ES" sz="2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"/>
            </a:pPr>
            <a:r>
              <a:rPr b="0" lang="es-ES" sz="2400" spc="-1" strike="noStrike">
                <a:solidFill>
                  <a:srgbClr val="000000"/>
                </a:solidFill>
                <a:latin typeface="pipomayu"/>
                <a:ea typeface="DejaVu Sans"/>
              </a:rPr>
              <a:t>Plastificar el pictograma. </a:t>
            </a:r>
            <a:endParaRPr b="0" lang="es-ES" sz="2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"/>
            </a:pPr>
            <a:r>
              <a:rPr b="0" lang="es-ES" sz="2400" spc="-1" strike="noStrike">
                <a:solidFill>
                  <a:srgbClr val="000000"/>
                </a:solidFill>
                <a:latin typeface="pipomayu"/>
                <a:ea typeface="DejaVu Sans"/>
              </a:rPr>
              <a:t>¿ Dónde lo colocamos ? A la altura  de la vista de los alumnos y siempre en la pared derecha junto a la puerta.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520" spc="-1" strike="noStrike">
              <a:latin typeface="Arial"/>
            </a:endParaRPr>
          </a:p>
        </p:txBody>
      </p:sp>
      <p:pic>
        <p:nvPicPr>
          <p:cNvPr id="149" name="Picture 45" descr=""/>
          <p:cNvPicPr/>
          <p:nvPr/>
        </p:nvPicPr>
        <p:blipFill>
          <a:blip r:embed="rId1"/>
          <a:stretch/>
        </p:blipFill>
        <p:spPr>
          <a:xfrm>
            <a:off x="551880" y="114840"/>
            <a:ext cx="1498680" cy="1452600"/>
          </a:xfrm>
          <a:prstGeom prst="rect">
            <a:avLst/>
          </a:prstGeom>
          <a:ln w="0">
            <a:noFill/>
          </a:ln>
        </p:spPr>
      </p:pic>
      <p:sp>
        <p:nvSpPr>
          <p:cNvPr id="150" name="Rectángulo 9"/>
          <p:cNvSpPr/>
          <p:nvPr/>
        </p:nvSpPr>
        <p:spPr>
          <a:xfrm>
            <a:off x="8423640" y="4204800"/>
            <a:ext cx="1976040" cy="1186200"/>
          </a:xfrm>
          <a:prstGeom prst="rect">
            <a:avLst/>
          </a:prstGeom>
          <a:solidFill>
            <a:srgbClr val="ffffff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pipomayu"/>
                <a:ea typeface="DejaVu Sans"/>
              </a:rPr>
              <a:t>Evitar paredes cargadas de estímulos 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51" name="Imagen 3" descr=""/>
          <p:cNvPicPr/>
          <p:nvPr/>
        </p:nvPicPr>
        <p:blipFill>
          <a:blip r:embed="rId2"/>
          <a:stretch/>
        </p:blipFill>
        <p:spPr>
          <a:xfrm>
            <a:off x="7490160" y="6081120"/>
            <a:ext cx="4222800" cy="2174400"/>
          </a:xfrm>
          <a:prstGeom prst="rect">
            <a:avLst/>
          </a:prstGeom>
          <a:ln w="0">
            <a:noFill/>
          </a:ln>
        </p:spPr>
      </p:pic>
      <p:sp>
        <p:nvSpPr>
          <p:cNvPr id="152" name="Flecha abajo 12"/>
          <p:cNvSpPr/>
          <p:nvPr/>
        </p:nvSpPr>
        <p:spPr>
          <a:xfrm>
            <a:off x="9175680" y="5391720"/>
            <a:ext cx="472320" cy="5353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3" name="" descr=""/>
          <p:cNvPicPr/>
          <p:nvPr/>
        </p:nvPicPr>
        <p:blipFill>
          <a:blip r:embed="rId3"/>
          <a:stretch/>
        </p:blipFill>
        <p:spPr>
          <a:xfrm>
            <a:off x="9900000" y="180360"/>
            <a:ext cx="2113920" cy="128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n 6" descr=""/>
          <p:cNvPicPr/>
          <p:nvPr/>
        </p:nvPicPr>
        <p:blipFill>
          <a:blip r:embed="rId1"/>
          <a:srcRect l="53357" t="15087" r="1614" b="29162"/>
          <a:stretch/>
        </p:blipFill>
        <p:spPr>
          <a:xfrm>
            <a:off x="6660000" y="900000"/>
            <a:ext cx="5399640" cy="3007800"/>
          </a:xfrm>
          <a:prstGeom prst="rect">
            <a:avLst/>
          </a:prstGeom>
          <a:ln w="0">
            <a:noFill/>
          </a:ln>
        </p:spPr>
      </p:pic>
      <p:pic>
        <p:nvPicPr>
          <p:cNvPr id="155" name="Imagen 7" descr=""/>
          <p:cNvPicPr/>
          <p:nvPr/>
        </p:nvPicPr>
        <p:blipFill>
          <a:blip r:embed="rId2"/>
          <a:srcRect l="52458" t="13970" r="6" b="26740"/>
          <a:stretch/>
        </p:blipFill>
        <p:spPr>
          <a:xfrm>
            <a:off x="546480" y="5760360"/>
            <a:ext cx="5393160" cy="3059280"/>
          </a:xfrm>
          <a:prstGeom prst="rect">
            <a:avLst/>
          </a:prstGeom>
          <a:ln w="0">
            <a:noFill/>
          </a:ln>
        </p:spPr>
      </p:pic>
      <p:pic>
        <p:nvPicPr>
          <p:cNvPr id="156" name="Imagen 8" descr=""/>
          <p:cNvPicPr/>
          <p:nvPr/>
        </p:nvPicPr>
        <p:blipFill>
          <a:blip r:embed="rId3"/>
          <a:srcRect l="52694" t="18206" r="2840" b="26747"/>
          <a:stretch/>
        </p:blipFill>
        <p:spPr>
          <a:xfrm>
            <a:off x="6660360" y="5675760"/>
            <a:ext cx="5219280" cy="2963880"/>
          </a:xfrm>
          <a:prstGeom prst="rect">
            <a:avLst/>
          </a:prstGeom>
          <a:ln w="0">
            <a:noFill/>
          </a:ln>
        </p:spPr>
      </p:pic>
      <p:sp>
        <p:nvSpPr>
          <p:cNvPr id="157" name="Rectángulo 1"/>
          <p:cNvSpPr/>
          <p:nvPr/>
        </p:nvSpPr>
        <p:spPr>
          <a:xfrm>
            <a:off x="360000" y="360000"/>
            <a:ext cx="5759640" cy="395964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58" name="Imagen 10" descr=""/>
          <p:cNvPicPr/>
          <p:nvPr/>
        </p:nvPicPr>
        <p:blipFill>
          <a:blip r:embed="rId4"/>
          <a:srcRect l="53835" t="17089" r="1496" b="26882"/>
          <a:stretch/>
        </p:blipFill>
        <p:spPr>
          <a:xfrm>
            <a:off x="900000" y="846720"/>
            <a:ext cx="4499640" cy="3112920"/>
          </a:xfrm>
          <a:prstGeom prst="rect">
            <a:avLst/>
          </a:prstGeom>
          <a:ln w="3175">
            <a:solidFill>
              <a:srgbClr val="000000"/>
            </a:solidFill>
            <a:round/>
          </a:ln>
        </p:spPr>
      </p:pic>
      <p:pic>
        <p:nvPicPr>
          <p:cNvPr id="159" name="3 Imagen 1" descr="arasaac_banner_alta_resolucion.png"/>
          <p:cNvPicPr/>
          <p:nvPr/>
        </p:nvPicPr>
        <p:blipFill>
          <a:blip r:embed="rId5"/>
          <a:stretch/>
        </p:blipFill>
        <p:spPr>
          <a:xfrm>
            <a:off x="3369960" y="4060080"/>
            <a:ext cx="589680" cy="15300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1" descr="F:\Prácticas AUTISMO\Pictos centro\logo.jpg"/>
          <p:cNvPicPr/>
          <p:nvPr/>
        </p:nvPicPr>
        <p:blipFill>
          <a:blip r:embed="rId6"/>
          <a:stretch/>
        </p:blipFill>
        <p:spPr>
          <a:xfrm>
            <a:off x="2340000" y="4016520"/>
            <a:ext cx="345960" cy="28476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7"/>
          <a:stretch/>
        </p:blipFill>
        <p:spPr>
          <a:xfrm>
            <a:off x="2765520" y="3960000"/>
            <a:ext cx="556920" cy="341280"/>
          </a:xfrm>
          <a:prstGeom prst="rect">
            <a:avLst/>
          </a:prstGeom>
          <a:ln w="0">
            <a:noFill/>
          </a:ln>
        </p:spPr>
      </p:pic>
      <p:sp>
        <p:nvSpPr>
          <p:cNvPr id="162" name="CuadroTexto 1"/>
          <p:cNvSpPr/>
          <p:nvPr/>
        </p:nvSpPr>
        <p:spPr>
          <a:xfrm>
            <a:off x="831600" y="360000"/>
            <a:ext cx="4928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ESCUELA INFANTIL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63" name="Rectángulo 6"/>
          <p:cNvSpPr/>
          <p:nvPr/>
        </p:nvSpPr>
        <p:spPr>
          <a:xfrm>
            <a:off x="6480000" y="360000"/>
            <a:ext cx="5759640" cy="395964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64" name="3 Imagen 2" descr="arasaac_banner_alta_resolucion.png"/>
          <p:cNvPicPr/>
          <p:nvPr/>
        </p:nvPicPr>
        <p:blipFill>
          <a:blip r:embed="rId8"/>
          <a:stretch/>
        </p:blipFill>
        <p:spPr>
          <a:xfrm>
            <a:off x="9489960" y="4060080"/>
            <a:ext cx="589680" cy="15300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3" descr="F:\Prácticas AUTISMO\Pictos centro\logo.jpg"/>
          <p:cNvPicPr/>
          <p:nvPr/>
        </p:nvPicPr>
        <p:blipFill>
          <a:blip r:embed="rId9"/>
          <a:stretch/>
        </p:blipFill>
        <p:spPr>
          <a:xfrm>
            <a:off x="8460000" y="4016520"/>
            <a:ext cx="345960" cy="28476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10"/>
          <a:stretch/>
        </p:blipFill>
        <p:spPr>
          <a:xfrm>
            <a:off x="8885520" y="3960000"/>
            <a:ext cx="556920" cy="341280"/>
          </a:xfrm>
          <a:prstGeom prst="rect">
            <a:avLst/>
          </a:prstGeom>
          <a:ln w="0">
            <a:noFill/>
          </a:ln>
        </p:spPr>
      </p:pic>
      <p:sp>
        <p:nvSpPr>
          <p:cNvPr id="167" name="CuadroTexto 2"/>
          <p:cNvSpPr/>
          <p:nvPr/>
        </p:nvSpPr>
        <p:spPr>
          <a:xfrm>
            <a:off x="6951600" y="360000"/>
            <a:ext cx="4928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PATIO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68" name="Rectángulo 8"/>
          <p:cNvSpPr/>
          <p:nvPr/>
        </p:nvSpPr>
        <p:spPr>
          <a:xfrm>
            <a:off x="360000" y="5220000"/>
            <a:ext cx="5759640" cy="395964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69" name="3 Imagen 3" descr="arasaac_banner_alta_resolucion.png"/>
          <p:cNvPicPr/>
          <p:nvPr/>
        </p:nvPicPr>
        <p:blipFill>
          <a:blip r:embed="rId11"/>
          <a:stretch/>
        </p:blipFill>
        <p:spPr>
          <a:xfrm>
            <a:off x="3369960" y="8920080"/>
            <a:ext cx="589680" cy="15300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5" descr="F:\Prácticas AUTISMO\Pictos centro\logo.jpg"/>
          <p:cNvPicPr/>
          <p:nvPr/>
        </p:nvPicPr>
        <p:blipFill>
          <a:blip r:embed="rId12"/>
          <a:stretch/>
        </p:blipFill>
        <p:spPr>
          <a:xfrm>
            <a:off x="2340000" y="8876520"/>
            <a:ext cx="345960" cy="284760"/>
          </a:xfrm>
          <a:prstGeom prst="rect">
            <a:avLst/>
          </a:prstGeom>
          <a:ln w="0">
            <a:noFill/>
          </a:ln>
        </p:spPr>
      </p:pic>
      <p:pic>
        <p:nvPicPr>
          <p:cNvPr id="171" name="" descr=""/>
          <p:cNvPicPr/>
          <p:nvPr/>
        </p:nvPicPr>
        <p:blipFill>
          <a:blip r:embed="rId13"/>
          <a:stretch/>
        </p:blipFill>
        <p:spPr>
          <a:xfrm>
            <a:off x="2765520" y="8820000"/>
            <a:ext cx="556920" cy="341280"/>
          </a:xfrm>
          <a:prstGeom prst="rect">
            <a:avLst/>
          </a:prstGeom>
          <a:ln w="0">
            <a:noFill/>
          </a:ln>
        </p:spPr>
      </p:pic>
      <p:sp>
        <p:nvSpPr>
          <p:cNvPr id="172" name="CuadroTexto 3"/>
          <p:cNvSpPr/>
          <p:nvPr/>
        </p:nvSpPr>
        <p:spPr>
          <a:xfrm>
            <a:off x="831600" y="5220000"/>
            <a:ext cx="4928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COMEDOR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73" name="Rectángulo 10"/>
          <p:cNvSpPr/>
          <p:nvPr/>
        </p:nvSpPr>
        <p:spPr>
          <a:xfrm>
            <a:off x="6480000" y="5220000"/>
            <a:ext cx="5759640" cy="395964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74" name="3 Imagen 4" descr="arasaac_banner_alta_resolucion.png"/>
          <p:cNvPicPr/>
          <p:nvPr/>
        </p:nvPicPr>
        <p:blipFill>
          <a:blip r:embed="rId14"/>
          <a:stretch/>
        </p:blipFill>
        <p:spPr>
          <a:xfrm>
            <a:off x="9489960" y="8920080"/>
            <a:ext cx="589680" cy="1530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6" descr="F:\Prácticas AUTISMO\Pictos centro\logo.jpg"/>
          <p:cNvPicPr/>
          <p:nvPr/>
        </p:nvPicPr>
        <p:blipFill>
          <a:blip r:embed="rId15"/>
          <a:stretch/>
        </p:blipFill>
        <p:spPr>
          <a:xfrm>
            <a:off x="8460000" y="8876520"/>
            <a:ext cx="345960" cy="28476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16"/>
          <a:stretch/>
        </p:blipFill>
        <p:spPr>
          <a:xfrm>
            <a:off x="8885520" y="8820000"/>
            <a:ext cx="556920" cy="341280"/>
          </a:xfrm>
          <a:prstGeom prst="rect">
            <a:avLst/>
          </a:prstGeom>
          <a:ln w="0">
            <a:noFill/>
          </a:ln>
        </p:spPr>
      </p:pic>
      <p:sp>
        <p:nvSpPr>
          <p:cNvPr id="177" name="CuadroTexto 4"/>
          <p:cNvSpPr/>
          <p:nvPr/>
        </p:nvSpPr>
        <p:spPr>
          <a:xfrm>
            <a:off x="6951600" y="5220000"/>
            <a:ext cx="4928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CLASE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78" name="CuadroTexto 10"/>
          <p:cNvSpPr/>
          <p:nvPr/>
        </p:nvSpPr>
        <p:spPr>
          <a:xfrm>
            <a:off x="3780000" y="4340880"/>
            <a:ext cx="4928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ff0000"/>
                </a:solidFill>
                <a:latin typeface="Arial"/>
                <a:ea typeface="DejaVu Sans"/>
              </a:rPr>
              <a:t>EJEMPLOS</a:t>
            </a:r>
            <a:endParaRPr b="0" lang="es-E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ángulo 17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80" name="3 Imagen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2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182" name="CuadroTexto 9"/>
          <p:cNvSpPr/>
          <p:nvPr/>
        </p:nvSpPr>
        <p:spPr>
          <a:xfrm>
            <a:off x="3999600" y="761400"/>
            <a:ext cx="4928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ESCUELA INFANTIL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183" name="Imagen 9" descr=""/>
          <p:cNvPicPr/>
          <p:nvPr/>
        </p:nvPicPr>
        <p:blipFill>
          <a:blip r:embed="rId3"/>
          <a:srcRect l="53835" t="17089" r="1496" b="26882"/>
          <a:stretch/>
        </p:blipFill>
        <p:spPr>
          <a:xfrm>
            <a:off x="2700000" y="1824120"/>
            <a:ext cx="6881040" cy="6391440"/>
          </a:xfrm>
          <a:prstGeom prst="rect">
            <a:avLst/>
          </a:prstGeom>
          <a:ln w="3175">
            <a:solidFill>
              <a:srgbClr val="000000"/>
            </a:solidFill>
            <a:round/>
          </a:ln>
        </p:spPr>
      </p:pic>
      <p:pic>
        <p:nvPicPr>
          <p:cNvPr id="184" name="" descr=""/>
          <p:cNvPicPr/>
          <p:nvPr/>
        </p:nvPicPr>
        <p:blipFill>
          <a:blip r:embed="rId4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  <p:sp>
        <p:nvSpPr>
          <p:cNvPr id="185" name="CuadroTexto 26"/>
          <p:cNvSpPr/>
          <p:nvPr/>
        </p:nvSpPr>
        <p:spPr>
          <a:xfrm>
            <a:off x="0" y="62280"/>
            <a:ext cx="3059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ff0000"/>
                </a:solidFill>
                <a:latin typeface="Arial"/>
                <a:ea typeface="DejaVu Sans"/>
              </a:rPr>
              <a:t>EJEMPLO</a:t>
            </a:r>
            <a:endParaRPr b="0" lang="es-E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ángulo 18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87" name="3 Imagen 7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10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189" name="CuadroTexto 8"/>
          <p:cNvSpPr/>
          <p:nvPr/>
        </p:nvSpPr>
        <p:spPr>
          <a:xfrm>
            <a:off x="3999600" y="761400"/>
            <a:ext cx="4928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DESPACHO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  <p:pic>
        <p:nvPicPr>
          <p:cNvPr id="191" name="Imagen 14" descr=""/>
          <p:cNvPicPr/>
          <p:nvPr/>
        </p:nvPicPr>
        <p:blipFill>
          <a:blip r:embed="rId4"/>
          <a:srcRect l="54094" t="22570" r="3492" b="32543"/>
          <a:stretch/>
        </p:blipFill>
        <p:spPr>
          <a:xfrm>
            <a:off x="1440000" y="1980000"/>
            <a:ext cx="10079640" cy="6119640"/>
          </a:xfrm>
          <a:prstGeom prst="rect">
            <a:avLst/>
          </a:prstGeom>
          <a:ln w="12700">
            <a:solidFill>
              <a:srgbClr val="000000"/>
            </a:solidFill>
            <a:round/>
          </a:ln>
        </p:spPr>
      </p:pic>
      <p:sp>
        <p:nvSpPr>
          <p:cNvPr id="192" name="CuadroTexto 27"/>
          <p:cNvSpPr/>
          <p:nvPr/>
        </p:nvSpPr>
        <p:spPr>
          <a:xfrm>
            <a:off x="0" y="62280"/>
            <a:ext cx="30596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ff0000"/>
                </a:solidFill>
                <a:latin typeface="Arial"/>
                <a:ea typeface="DejaVu Sans"/>
              </a:rPr>
              <a:t>EJEMPLO</a:t>
            </a:r>
            <a:endParaRPr b="0" lang="es-E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ángulo 16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94" name="3 Imagen 6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9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196" name="CuadroTexto 7"/>
          <p:cNvSpPr/>
          <p:nvPr/>
        </p:nvSpPr>
        <p:spPr>
          <a:xfrm>
            <a:off x="3999600" y="761400"/>
            <a:ext cx="4928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ESCUELA INFANTIL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ángulo 12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99" name="3 Imagen 5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8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01" name="CuadroTexto 5"/>
          <p:cNvSpPr/>
          <p:nvPr/>
        </p:nvSpPr>
        <p:spPr>
          <a:xfrm>
            <a:off x="3999600" y="761400"/>
            <a:ext cx="4928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DESPACHO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ángulo 19"/>
          <p:cNvSpPr/>
          <p:nvPr/>
        </p:nvSpPr>
        <p:spPr>
          <a:xfrm>
            <a:off x="420480" y="1763280"/>
            <a:ext cx="11999160" cy="651636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04" name="3 Imagen 8" descr="arasaac_banner_alta_resolucion.png"/>
          <p:cNvPicPr/>
          <p:nvPr/>
        </p:nvPicPr>
        <p:blipFill>
          <a:blip r:embed="rId1"/>
          <a:stretch/>
        </p:blipFill>
        <p:spPr>
          <a:xfrm>
            <a:off x="6946560" y="8820000"/>
            <a:ext cx="1333080" cy="34308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1" descr="F:\Prácticas AUTISMO\Pictos centro\logo.jpg"/>
          <p:cNvPicPr/>
          <p:nvPr/>
        </p:nvPicPr>
        <p:blipFill>
          <a:blip r:embed="rId2"/>
          <a:stretch/>
        </p:blipFill>
        <p:spPr>
          <a:xfrm>
            <a:off x="4617720" y="8722440"/>
            <a:ext cx="781920" cy="637200"/>
          </a:xfrm>
          <a:prstGeom prst="rect">
            <a:avLst/>
          </a:prstGeom>
          <a:ln w="0">
            <a:noFill/>
          </a:ln>
        </p:spPr>
      </p:pic>
      <p:sp>
        <p:nvSpPr>
          <p:cNvPr id="206" name="CuadroTexto 17"/>
          <p:cNvSpPr/>
          <p:nvPr/>
        </p:nvSpPr>
        <p:spPr>
          <a:xfrm>
            <a:off x="3999600" y="761400"/>
            <a:ext cx="492804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  <a:ea typeface="DejaVu Sans"/>
              </a:rPr>
              <a:t>COMEDOR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3"/>
          <a:stretch/>
        </p:blipFill>
        <p:spPr>
          <a:xfrm>
            <a:off x="5580000" y="8596440"/>
            <a:ext cx="1259640" cy="76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Application>LibreOffice/7.3.5.2$Windows_X86_64 LibreOffice_project/184fe81b8c8c30d8b5082578aee2fed2ea847c01</Application>
  <AppVersion>15.0000</AppVersion>
  <Words>169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Rosa</dc:creator>
  <dc:description/>
  <dc:language>es-ES</dc:language>
  <cp:lastModifiedBy/>
  <dcterms:modified xsi:type="dcterms:W3CDTF">2022-11-11T10:43:36Z</dcterms:modified>
  <cp:revision>20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Papel A3 (297 x 420 mm)</vt:lpwstr>
  </property>
  <property fmtid="{D5CDD505-2E9C-101B-9397-08002B2CF9AE}" pid="4" name="Slides">
    <vt:i4>25</vt:i4>
  </property>
</Properties>
</file>