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84" r:id="rId5"/>
    <p:sldId id="287" r:id="rId6"/>
    <p:sldId id="288" r:id="rId7"/>
    <p:sldId id="289" r:id="rId8"/>
    <p:sldId id="290" r:id="rId9"/>
    <p:sldId id="291" r:id="rId10"/>
    <p:sldId id="292" r:id="rId11"/>
    <p:sldId id="296" r:id="rId12"/>
    <p:sldId id="294" r:id="rId13"/>
    <p:sldId id="295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DE1919"/>
    <a:srgbClr val="FEFEFE"/>
    <a:srgbClr val="DD1A19"/>
    <a:srgbClr val="E4171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501" autoAdjust="0"/>
  </p:normalViewPr>
  <p:slideViewPr>
    <p:cSldViewPr snapToGrid="0">
      <p:cViewPr varScale="1">
        <p:scale>
          <a:sx n="116" d="100"/>
          <a:sy n="116" d="100"/>
        </p:scale>
        <p:origin x="39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8BA3-1DE3-4A7E-918C-CD8B6CA99127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4F846-2FCC-4E59-A0F1-F17E07E6DD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0563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E5269-7547-448D-803B-BDCF57AE8E28}" type="datetimeFigureOut">
              <a:rPr lang="de-DE" smtClean="0"/>
              <a:t>28.10.2019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7B233-127F-4B03-AFD9-69FBA5F06D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0720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7624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2924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13668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2479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693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654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8218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00342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24232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9935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3768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7350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7277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7550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6043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872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306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4967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35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9944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0390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6718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7B233-127F-4B03-AFD9-69FBA5F06DFF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982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-1" y="985651"/>
            <a:ext cx="12089081" cy="1871169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rgbClr val="DD1A19"/>
                </a:solidFill>
                <a:latin typeface="Calibri Light" panose="020F0302020204030204" pitchFamily="34" charset="0"/>
              </a:defRPr>
            </a:lvl1pPr>
          </a:lstStyle>
          <a:p>
            <a:r>
              <a:rPr lang="de-DE" dirty="0"/>
              <a:t>|Titelmasterformat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90847" y="3019086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60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fld id="{F6B6E5BC-39E3-4EA0-ADD8-F489F8E9391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609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734" y="185738"/>
            <a:ext cx="3051048" cy="783336"/>
          </a:xfrm>
          <a:prstGeom prst="rect">
            <a:avLst/>
          </a:prstGeom>
        </p:spPr>
      </p:pic>
      <p:cxnSp>
        <p:nvCxnSpPr>
          <p:cNvPr id="10" name="Gerader Verbinder 9"/>
          <p:cNvCxnSpPr/>
          <p:nvPr userDrawn="1"/>
        </p:nvCxnSpPr>
        <p:spPr>
          <a:xfrm flipH="1">
            <a:off x="143823" y="792083"/>
            <a:ext cx="8763858" cy="0"/>
          </a:xfrm>
          <a:prstGeom prst="line">
            <a:avLst/>
          </a:prstGeom>
          <a:ln w="28575">
            <a:solidFill>
              <a:srgbClr val="E417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 userDrawn="1"/>
        </p:nvSpPr>
        <p:spPr>
          <a:xfrm>
            <a:off x="36963" y="245113"/>
            <a:ext cx="8548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Informationsveranstaltung</a:t>
            </a:r>
            <a:r>
              <a:rPr lang="de-DE" sz="2800" b="0" baseline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 BBS I Lüneburg</a:t>
            </a:r>
            <a:endParaRPr lang="de-DE" sz="28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295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s1-lueneburg.de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247915"/>
            <a:ext cx="9144000" cy="2387600"/>
          </a:xfrm>
        </p:spPr>
        <p:txBody>
          <a:bodyPr/>
          <a:lstStyle/>
          <a:p>
            <a:pPr algn="ctr"/>
            <a:r>
              <a:rPr lang="de-DE" b="1" dirty="0">
                <a:solidFill>
                  <a:schemeClr val="bg2">
                    <a:lumMod val="25000"/>
                  </a:schemeClr>
                </a:solidFill>
              </a:rPr>
              <a:t>Berufsbildende Schulen I </a:t>
            </a:r>
            <a:br>
              <a:rPr lang="de-DE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de-DE" b="1" dirty="0">
                <a:solidFill>
                  <a:schemeClr val="bg2">
                    <a:lumMod val="25000"/>
                  </a:schemeClr>
                </a:solidFill>
              </a:rPr>
              <a:t>des Landkreises Lüneburg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4981020"/>
            <a:ext cx="2520000" cy="168017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1071496"/>
            <a:ext cx="2520000" cy="16800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2977787"/>
            <a:ext cx="2520000" cy="177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879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658" y="899927"/>
            <a:ext cx="12089081" cy="49072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Fachoberschule - Allgemeines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007846"/>
              </p:ext>
            </p:extLst>
          </p:nvPr>
        </p:nvGraphicFramePr>
        <p:xfrm>
          <a:off x="175982" y="1390651"/>
          <a:ext cx="11934871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11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136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200" b="1" dirty="0">
                          <a:solidFill>
                            <a:schemeClr val="tx1"/>
                          </a:solidFill>
                        </a:rPr>
                        <a:t>Zielsetzung: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Erwerb der Fachhochschulreife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200" b="1" dirty="0">
                          <a:solidFill>
                            <a:schemeClr val="tx1"/>
                          </a:solidFill>
                        </a:rPr>
                        <a:t>Aufnahmevoraussetzungen: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Sekundarabschuss I – Realschulabschluss</a:t>
                      </a:r>
                    </a:p>
                    <a:p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Praktikantenvertrag für ein</a:t>
                      </a:r>
                      <a:r>
                        <a:rPr lang="de-DE" sz="2200" b="0" baseline="0" dirty="0">
                          <a:solidFill>
                            <a:schemeClr val="tx1"/>
                          </a:solidFill>
                        </a:rPr>
                        <a:t> Jahrespraktikum in Klasse 11 (960 Stunden)</a:t>
                      </a: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86604">
                <a:tc>
                  <a:txBody>
                    <a:bodyPr/>
                    <a:lstStyle/>
                    <a:p>
                      <a:r>
                        <a:rPr lang="de-DE" sz="2200" b="1" dirty="0">
                          <a:solidFill>
                            <a:schemeClr val="tx1"/>
                          </a:solidFill>
                        </a:rPr>
                        <a:t>Dauer: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2 Jahre: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Klasse 11: 2 Tage Schule, 3 Tage Praktikum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Klasse 12: 5 Tage Schule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200" b="1" dirty="0">
                          <a:solidFill>
                            <a:schemeClr val="tx1"/>
                          </a:solidFill>
                        </a:rPr>
                        <a:t>Schwerpunkte: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Fachoberschule Wirtschaft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Fachoberschule Verwaltung und Rechtspflege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Fachoberschule Informatik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200" b="1" dirty="0">
                          <a:solidFill>
                            <a:schemeClr val="tx1"/>
                          </a:solidFill>
                        </a:rPr>
                        <a:t>Abschluss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71463" indent="-271463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Fachhochschulreife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742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658" y="899927"/>
            <a:ext cx="12089081" cy="49072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Fachoberschule Wirtschaft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274579"/>
              </p:ext>
            </p:extLst>
          </p:nvPr>
        </p:nvGraphicFramePr>
        <p:xfrm>
          <a:off x="21772" y="1390651"/>
          <a:ext cx="1198451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62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582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Zielsetzung: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Erwerb der Fachhochschulreife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Aufnahmevoraussetzungen: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Sekundarabschuss I – Realschulabschluss</a:t>
                      </a:r>
                    </a:p>
                    <a:p>
                      <a:pPr algn="l"/>
                      <a:r>
                        <a:rPr lang="de-DE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Praktikantenvertrag (</a:t>
                      </a:r>
                      <a:r>
                        <a:rPr lang="de-DE" sz="2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Jahrespraktikum bei einem kfm. Betrieb)</a:t>
                      </a:r>
                      <a:endParaRPr lang="de-DE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596354"/>
              </p:ext>
            </p:extLst>
          </p:nvPr>
        </p:nvGraphicFramePr>
        <p:xfrm>
          <a:off x="126337" y="2627409"/>
          <a:ext cx="11879946" cy="3754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00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20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777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Stundentafel (hier nur</a:t>
                      </a:r>
                      <a:r>
                        <a:rPr lang="de-DE" baseline="0" dirty="0">
                          <a:solidFill>
                            <a:schemeClr val="tx1"/>
                          </a:solidFill>
                        </a:rPr>
                        <a:t> Klasse 11)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Klasse 11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6322">
                <a:tc>
                  <a:txBody>
                    <a:bodyPr/>
                    <a:lstStyle/>
                    <a:p>
                      <a:r>
                        <a:rPr lang="de-DE" b="1" dirty="0"/>
                        <a:t>Deutsch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  <a:p>
                      <a:pPr algn="ctr"/>
                      <a:endParaRPr lang="de-DE" sz="1000" dirty="0"/>
                    </a:p>
                    <a:p>
                      <a:pPr algn="ctr"/>
                      <a:endParaRPr lang="de-DE" sz="1000" dirty="0"/>
                    </a:p>
                    <a:p>
                      <a:pPr algn="ctr"/>
                      <a:endParaRPr lang="de-DE" dirty="0"/>
                    </a:p>
                    <a:p>
                      <a:pPr algn="ctr"/>
                      <a:r>
                        <a:rPr lang="de-DE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543">
                <a:tc>
                  <a:txBody>
                    <a:bodyPr/>
                    <a:lstStyle/>
                    <a:p>
                      <a:r>
                        <a:rPr lang="de-DE" b="1" dirty="0"/>
                        <a:t>Englisch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Mathematik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Politik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D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6006">
                <a:tc>
                  <a:txBody>
                    <a:bodyPr/>
                    <a:lstStyle/>
                    <a:p>
                      <a:r>
                        <a:rPr lang="de-DE" b="1" dirty="0"/>
                        <a:t>Sport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7937">
                <a:tc>
                  <a:txBody>
                    <a:bodyPr/>
                    <a:lstStyle/>
                    <a:p>
                      <a:r>
                        <a:rPr lang="de-DE" b="1" dirty="0"/>
                        <a:t>Unternehmen in ihren Strukturen</a:t>
                      </a:r>
                      <a:r>
                        <a:rPr lang="de-DE" b="1" baseline="0" dirty="0"/>
                        <a:t> und Prozessen darstellen</a:t>
                      </a:r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1,5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de-DE" sz="2200" dirty="0"/>
                    </a:p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2795">
                <a:tc>
                  <a:txBody>
                    <a:bodyPr/>
                    <a:lstStyle/>
                    <a:p>
                      <a:r>
                        <a:rPr lang="de-DE" b="1" dirty="0"/>
                        <a:t>Unternehmensbezogene Informationen computergestützt verarbeiten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Werte und Wertströme erfassen, darstellen und auswerten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1,5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Summe: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12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Geschweifte Klammer rechts 3"/>
          <p:cNvSpPr/>
          <p:nvPr/>
        </p:nvSpPr>
        <p:spPr>
          <a:xfrm>
            <a:off x="10493829" y="3080657"/>
            <a:ext cx="326571" cy="1676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Geschweifte Klammer rechts 10"/>
          <p:cNvSpPr/>
          <p:nvPr/>
        </p:nvSpPr>
        <p:spPr>
          <a:xfrm>
            <a:off x="10493829" y="4931228"/>
            <a:ext cx="326571" cy="104502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472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544" y="899927"/>
            <a:ext cx="12089081" cy="49072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Fachoberschule Verwaltung und Rechtspflege 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944842"/>
              </p:ext>
            </p:extLst>
          </p:nvPr>
        </p:nvGraphicFramePr>
        <p:xfrm>
          <a:off x="21771" y="1390651"/>
          <a:ext cx="1208908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95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294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Zielsetzung: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Erwerb der Fachhochschulreife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Aufnahmevoraussetzungen: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Sekundarabschuss I – Realschulabschluss</a:t>
                      </a:r>
                    </a:p>
                    <a:p>
                      <a:pPr algn="l"/>
                      <a:r>
                        <a:rPr lang="de-DE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Praktikantenvertrag (</a:t>
                      </a:r>
                      <a:r>
                        <a:rPr lang="de-DE" sz="2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Jahrespraktikum bei der Polizei o. in der </a:t>
                      </a:r>
                      <a:r>
                        <a:rPr lang="de-DE" sz="2000" b="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öff</a:t>
                      </a:r>
                      <a:r>
                        <a:rPr lang="de-DE" sz="2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. Verwaltung)</a:t>
                      </a:r>
                      <a:endParaRPr lang="de-DE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74224"/>
              </p:ext>
            </p:extLst>
          </p:nvPr>
        </p:nvGraphicFramePr>
        <p:xfrm>
          <a:off x="126337" y="2627409"/>
          <a:ext cx="11879946" cy="3759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609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12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777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Stundentafel (hier nur</a:t>
                      </a:r>
                      <a:r>
                        <a:rPr lang="de-DE" baseline="0" dirty="0">
                          <a:solidFill>
                            <a:schemeClr val="tx1"/>
                          </a:solidFill>
                        </a:rPr>
                        <a:t> Klasse 11)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Klasse 11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6322">
                <a:tc>
                  <a:txBody>
                    <a:bodyPr/>
                    <a:lstStyle/>
                    <a:p>
                      <a:r>
                        <a:rPr lang="de-DE" b="1" dirty="0"/>
                        <a:t>Deutsch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  <a:p>
                      <a:pPr algn="ctr"/>
                      <a:endParaRPr lang="de-DE" sz="1000" dirty="0"/>
                    </a:p>
                    <a:p>
                      <a:pPr algn="ctr"/>
                      <a:endParaRPr lang="de-DE" sz="1000" dirty="0"/>
                    </a:p>
                    <a:p>
                      <a:pPr algn="ctr"/>
                      <a:endParaRPr lang="de-DE" dirty="0"/>
                    </a:p>
                    <a:p>
                      <a:pPr algn="ctr"/>
                      <a:r>
                        <a:rPr lang="de-DE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543">
                <a:tc>
                  <a:txBody>
                    <a:bodyPr/>
                    <a:lstStyle/>
                    <a:p>
                      <a:r>
                        <a:rPr lang="de-DE" b="1" dirty="0"/>
                        <a:t>Englisch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Mathematik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Politik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D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6006">
                <a:tc>
                  <a:txBody>
                    <a:bodyPr/>
                    <a:lstStyle/>
                    <a:p>
                      <a:r>
                        <a:rPr lang="de-DE" b="1" dirty="0"/>
                        <a:t>Sport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7937">
                <a:tc>
                  <a:txBody>
                    <a:bodyPr/>
                    <a:lstStyle/>
                    <a:p>
                      <a:r>
                        <a:rPr lang="de-DE" b="1" dirty="0"/>
                        <a:t>Öffentliche Verwaltungen</a:t>
                      </a:r>
                      <a:r>
                        <a:rPr lang="de-DE" b="1" baseline="0" dirty="0"/>
                        <a:t> und Betriebe darstellen</a:t>
                      </a:r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1,5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de-DE" sz="2200" dirty="0"/>
                    </a:p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Beschaffungsprozesse</a:t>
                      </a:r>
                      <a:r>
                        <a:rPr lang="de-DE" b="1" baseline="0" dirty="0"/>
                        <a:t> vorbereiten und Verträge schließen</a:t>
                      </a:r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Werte und Wertströme erfassen,</a:t>
                      </a:r>
                      <a:r>
                        <a:rPr lang="de-DE" b="1" baseline="0" dirty="0"/>
                        <a:t> </a:t>
                      </a:r>
                      <a:r>
                        <a:rPr lang="de-DE" b="1" dirty="0"/>
                        <a:t>darstellen und auswerten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1,5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Summe: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12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Geschweifte Klammer rechts 3"/>
          <p:cNvSpPr/>
          <p:nvPr/>
        </p:nvSpPr>
        <p:spPr>
          <a:xfrm>
            <a:off x="10493829" y="3080657"/>
            <a:ext cx="326571" cy="1676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Geschweifte Klammer rechts 10"/>
          <p:cNvSpPr/>
          <p:nvPr/>
        </p:nvSpPr>
        <p:spPr>
          <a:xfrm>
            <a:off x="10493829" y="4931228"/>
            <a:ext cx="326571" cy="104502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6717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772" y="899927"/>
            <a:ext cx="12089081" cy="49072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Fachoberschule Informatik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864689"/>
              </p:ext>
            </p:extLst>
          </p:nvPr>
        </p:nvGraphicFramePr>
        <p:xfrm>
          <a:off x="21772" y="1390651"/>
          <a:ext cx="1198451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62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582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Zielsetzung: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Erwerb der Fachhochschulreife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Aufnahmevoraussetzungen: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Sekundarabschuss I – Realschulabschluss</a:t>
                      </a:r>
                    </a:p>
                    <a:p>
                      <a:pPr algn="l"/>
                      <a:r>
                        <a:rPr lang="de-DE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Praktikantenvertrag (</a:t>
                      </a:r>
                      <a:r>
                        <a:rPr lang="de-DE" sz="2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Jahrespraktikum bei einem IT-Betrieb)</a:t>
                      </a:r>
                      <a:endParaRPr lang="de-DE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254746"/>
              </p:ext>
            </p:extLst>
          </p:nvPr>
        </p:nvGraphicFramePr>
        <p:xfrm>
          <a:off x="126337" y="2627409"/>
          <a:ext cx="11879946" cy="3754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00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20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777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Stundentafel (hier nur</a:t>
                      </a:r>
                      <a:r>
                        <a:rPr lang="de-DE" baseline="0" dirty="0">
                          <a:solidFill>
                            <a:schemeClr val="tx1"/>
                          </a:solidFill>
                        </a:rPr>
                        <a:t> Klasse 11)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Klasse 11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6322">
                <a:tc>
                  <a:txBody>
                    <a:bodyPr/>
                    <a:lstStyle/>
                    <a:p>
                      <a:r>
                        <a:rPr lang="de-DE" b="1" dirty="0"/>
                        <a:t>Deutsch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  <a:p>
                      <a:pPr algn="ctr"/>
                      <a:endParaRPr lang="de-DE" sz="1000" dirty="0"/>
                    </a:p>
                    <a:p>
                      <a:pPr algn="ctr"/>
                      <a:endParaRPr lang="de-DE" sz="1000" dirty="0"/>
                    </a:p>
                    <a:p>
                      <a:pPr algn="ctr"/>
                      <a:endParaRPr lang="de-DE" dirty="0"/>
                    </a:p>
                    <a:p>
                      <a:pPr algn="ctr"/>
                      <a:r>
                        <a:rPr lang="de-DE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543">
                <a:tc>
                  <a:txBody>
                    <a:bodyPr/>
                    <a:lstStyle/>
                    <a:p>
                      <a:r>
                        <a:rPr lang="de-DE" b="1" dirty="0"/>
                        <a:t>Englisch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Mathematik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Politik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D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6006">
                <a:tc>
                  <a:txBody>
                    <a:bodyPr/>
                    <a:lstStyle/>
                    <a:p>
                      <a:r>
                        <a:rPr lang="de-DE" b="1" dirty="0"/>
                        <a:t>Sport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7937">
                <a:tc>
                  <a:txBody>
                    <a:bodyPr/>
                    <a:lstStyle/>
                    <a:p>
                      <a:r>
                        <a:rPr lang="de-DE" b="1" dirty="0"/>
                        <a:t>Unternehmen in ihren Strukturen</a:t>
                      </a:r>
                      <a:r>
                        <a:rPr lang="de-DE" b="1" baseline="0" dirty="0"/>
                        <a:t> und Prozessen darstellen</a:t>
                      </a:r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de-DE" sz="2200" dirty="0"/>
                    </a:p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2795">
                <a:tc>
                  <a:txBody>
                    <a:bodyPr/>
                    <a:lstStyle/>
                    <a:p>
                      <a:r>
                        <a:rPr lang="de-DE" b="1" dirty="0"/>
                        <a:t>Multimediale Dokumente erstellen, optimieren und organisieren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1,5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Werte und Wertströme erfassen, darstellen und auswerten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1,5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Summe: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12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Geschweifte Klammer rechts 3"/>
          <p:cNvSpPr/>
          <p:nvPr/>
        </p:nvSpPr>
        <p:spPr>
          <a:xfrm>
            <a:off x="10493829" y="3080657"/>
            <a:ext cx="326571" cy="1676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Geschweifte Klammer rechts 10"/>
          <p:cNvSpPr/>
          <p:nvPr/>
        </p:nvSpPr>
        <p:spPr>
          <a:xfrm>
            <a:off x="10493829" y="4931228"/>
            <a:ext cx="326571" cy="104502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8663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544" y="899927"/>
            <a:ext cx="12089081" cy="49072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Einjährige Berufsfachschule Wirtschaft (I)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184147"/>
              </p:ext>
            </p:extLst>
          </p:nvPr>
        </p:nvGraphicFramePr>
        <p:xfrm>
          <a:off x="175982" y="1390653"/>
          <a:ext cx="11934871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11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136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621543">
                <a:tc>
                  <a:txBody>
                    <a:bodyPr/>
                    <a:lstStyle/>
                    <a:p>
                      <a:r>
                        <a:rPr lang="de-DE" sz="2200" b="1" dirty="0">
                          <a:solidFill>
                            <a:schemeClr val="tx1"/>
                          </a:solidFill>
                        </a:rPr>
                        <a:t>Zielsetzung: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Erwerb einer beruflichen Grundbildung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theoretische Inhalte und Praxisanteile des ersten Ausbildungsjahres eines Berufes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Anrechnung als erstes Ausbildungsjahr möglich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Erweiterter Sekundarabschluss I möglich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8941">
                <a:tc>
                  <a:txBody>
                    <a:bodyPr/>
                    <a:lstStyle/>
                    <a:p>
                      <a:r>
                        <a:rPr lang="de-DE" sz="2200" b="1" dirty="0">
                          <a:solidFill>
                            <a:schemeClr val="tx1"/>
                          </a:solidFill>
                        </a:rPr>
                        <a:t>Aufnahmevoraussetzungen: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0" dirty="0" smtClean="0">
                          <a:solidFill>
                            <a:schemeClr val="tx1"/>
                          </a:solidFill>
                        </a:rPr>
                        <a:t>Sekundarabschluss </a:t>
                      </a: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I – Realschulabschluss oder Hauptschulabschluss</a:t>
                      </a:r>
                    </a:p>
                    <a:p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1407">
                <a:tc>
                  <a:txBody>
                    <a:bodyPr/>
                    <a:lstStyle/>
                    <a:p>
                      <a:r>
                        <a:rPr lang="de-DE" sz="2200" b="1" dirty="0">
                          <a:solidFill>
                            <a:schemeClr val="tx1"/>
                          </a:solidFill>
                        </a:rPr>
                        <a:t>Dauer: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1-2 Jahre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83050">
                <a:tc>
                  <a:txBody>
                    <a:bodyPr/>
                    <a:lstStyle/>
                    <a:p>
                      <a:r>
                        <a:rPr lang="de-DE" sz="2200" b="1" dirty="0">
                          <a:solidFill>
                            <a:schemeClr val="tx1"/>
                          </a:solidFill>
                        </a:rPr>
                        <a:t>Schwerpunkte: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Bürodienstleistungen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Einzelhandel</a:t>
                      </a:r>
                    </a:p>
                    <a:p>
                      <a:pPr marL="342900" indent="0">
                        <a:buFont typeface="Wingdings" panose="05000000000000000000" pitchFamily="2" charset="2"/>
                        <a:buNone/>
                      </a:pP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de-DE" sz="2200" b="1" u="sng" dirty="0">
                          <a:solidFill>
                            <a:schemeClr val="tx1"/>
                          </a:solidFill>
                        </a:rPr>
                        <a:t>Hinweise:</a:t>
                      </a:r>
                      <a:r>
                        <a:rPr lang="de-DE" sz="2200" b="1" u="sng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de-DE" sz="2200" b="0" baseline="0" dirty="0">
                          <a:solidFill>
                            <a:schemeClr val="tx1"/>
                          </a:solidFill>
                        </a:rPr>
                        <a:t>Schülerinnen und Schüler mit Hauptschulabschluss können sich nur für den Schwerpunkt „Einzelhandel“ bewerben.</a:t>
                      </a: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1407">
                <a:tc>
                  <a:txBody>
                    <a:bodyPr/>
                    <a:lstStyle/>
                    <a:p>
                      <a:endParaRPr lang="de-DE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91604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533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544" y="899927"/>
            <a:ext cx="12089081" cy="49072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Einjährige Berufsfachschule Wirtschaft (II)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306102"/>
              </p:ext>
            </p:extLst>
          </p:nvPr>
        </p:nvGraphicFramePr>
        <p:xfrm>
          <a:off x="175981" y="1390653"/>
          <a:ext cx="11934871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60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487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084058">
                <a:tc>
                  <a:txBody>
                    <a:bodyPr/>
                    <a:lstStyle/>
                    <a:p>
                      <a:r>
                        <a:rPr lang="de-DE" sz="2200" b="1" dirty="0">
                          <a:solidFill>
                            <a:schemeClr val="tx1"/>
                          </a:solidFill>
                        </a:rPr>
                        <a:t>Abschlüsse: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Abschlussprüfung im Lernbereich „Theorie“ und im Lernbereich „Praxis“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Abschluss Berufsfachschule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Realschulabsolventen: evtl. Erweiterter Sekundarabschluss 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83289">
                <a:tc>
                  <a:txBody>
                    <a:bodyPr/>
                    <a:lstStyle/>
                    <a:p>
                      <a:r>
                        <a:rPr lang="de-DE" sz="2200" b="1" dirty="0">
                          <a:solidFill>
                            <a:schemeClr val="tx1"/>
                          </a:solidFill>
                        </a:rPr>
                        <a:t>Besonderheiten: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4-wöchige praktische Ausbildung  (Praktikum)</a:t>
                      </a:r>
                    </a:p>
                    <a:p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Praktikumszeitraum:</a:t>
                      </a:r>
                      <a:r>
                        <a:rPr lang="de-DE" sz="2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2200" b="0" baseline="0">
                          <a:solidFill>
                            <a:schemeClr val="tx1"/>
                          </a:solidFill>
                        </a:rPr>
                        <a:t>vier </a:t>
                      </a:r>
                      <a:r>
                        <a:rPr lang="de-DE" sz="2200" b="0" baseline="0" smtClean="0">
                          <a:solidFill>
                            <a:schemeClr val="tx1"/>
                          </a:solidFill>
                        </a:rPr>
                        <a:t>Wochen</a:t>
                      </a:r>
                    </a:p>
                    <a:p>
                      <a:endParaRPr lang="de-D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2200" b="1" baseline="0" dirty="0">
                          <a:solidFill>
                            <a:schemeClr val="tx1"/>
                          </a:solidFill>
                        </a:rPr>
                        <a:t>Aufnahme</a:t>
                      </a:r>
                      <a:r>
                        <a:rPr lang="de-DE" sz="2200" b="0" baseline="0" dirty="0">
                          <a:solidFill>
                            <a:schemeClr val="tx1"/>
                          </a:solidFill>
                        </a:rPr>
                        <a:t>ausschuss entscheidet über die zu vergebenen Schulplätze nach Eignung, Leistung und Kapazität an den BBS I Lüneburg</a:t>
                      </a:r>
                    </a:p>
                    <a:p>
                      <a:endParaRPr lang="de-D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2200" b="1" baseline="0" dirty="0">
                          <a:solidFill>
                            <a:schemeClr val="tx1"/>
                          </a:solidFill>
                        </a:rPr>
                        <a:t>Zusage</a:t>
                      </a:r>
                      <a:r>
                        <a:rPr lang="de-DE" sz="2200" b="0" baseline="0" dirty="0">
                          <a:solidFill>
                            <a:schemeClr val="tx1"/>
                          </a:solidFill>
                        </a:rPr>
                        <a:t> erfolgt verbindlich für die Einjährige Berufsfachschule Wirtschaft, jedoch nicht zwangsläufig für einen Schwerpunkt (hängt vom Praktikumsplatz ab)</a:t>
                      </a:r>
                    </a:p>
                    <a:p>
                      <a:endParaRPr lang="de-D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2200" b="0" baseline="0" dirty="0">
                          <a:solidFill>
                            <a:schemeClr val="tx1"/>
                          </a:solidFill>
                        </a:rPr>
                        <a:t>Hilfreich für eine schnelle Zusage: </a:t>
                      </a:r>
                    </a:p>
                    <a:p>
                      <a:r>
                        <a:rPr lang="de-DE" sz="2200" b="0" baseline="0" dirty="0">
                          <a:solidFill>
                            <a:schemeClr val="tx1"/>
                          </a:solidFill>
                        </a:rPr>
                        <a:t>gute Noten, gutes AV und SV, </a:t>
                      </a:r>
                      <a:br>
                        <a:rPr lang="de-DE" sz="2200" b="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2200" b="0" baseline="0" dirty="0">
                          <a:solidFill>
                            <a:schemeClr val="tx1"/>
                          </a:solidFill>
                        </a:rPr>
                        <a:t>Vorhandensein eines Praktikumsplatzes bei Anmeldung</a:t>
                      </a:r>
                    </a:p>
                    <a:p>
                      <a:endParaRPr lang="de-D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2200" b="0" baseline="0" dirty="0">
                          <a:solidFill>
                            <a:schemeClr val="tx1"/>
                          </a:solidFill>
                        </a:rPr>
                        <a:t>Schülercoaching nach dem Mündener Modell</a:t>
                      </a: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946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772" y="899927"/>
            <a:ext cx="12089081" cy="49072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Einjährige Berufsfachschule Wirtschaft (III)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="" xmlns:a16="http://schemas.microsoft.com/office/drawing/2014/main" id="{5C592976-5C17-49DA-A077-0706389CB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726743"/>
              </p:ext>
            </p:extLst>
          </p:nvPr>
        </p:nvGraphicFramePr>
        <p:xfrm>
          <a:off x="224307" y="1551739"/>
          <a:ext cx="11695547" cy="3754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40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615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Stundentafel (hier nur</a:t>
                      </a:r>
                      <a:r>
                        <a:rPr lang="de-DE" baseline="0" dirty="0">
                          <a:solidFill>
                            <a:schemeClr val="tx1"/>
                          </a:solidFill>
                        </a:rPr>
                        <a:t> Klasse 11)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Stunden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6322">
                <a:tc>
                  <a:txBody>
                    <a:bodyPr/>
                    <a:lstStyle/>
                    <a:p>
                      <a:r>
                        <a:rPr lang="de-DE" b="1" dirty="0"/>
                        <a:t>Deutsch/Kommunikation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543">
                <a:tc>
                  <a:txBody>
                    <a:bodyPr/>
                    <a:lstStyle/>
                    <a:p>
                      <a:r>
                        <a:rPr lang="de-DE" b="1" dirty="0"/>
                        <a:t>Englisch/Kommunikation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Politik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6006">
                <a:tc>
                  <a:txBody>
                    <a:bodyPr/>
                    <a:lstStyle/>
                    <a:p>
                      <a:r>
                        <a:rPr lang="de-DE" b="1" dirty="0"/>
                        <a:t>Religion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7937">
                <a:tc>
                  <a:txBody>
                    <a:bodyPr/>
                    <a:lstStyle/>
                    <a:p>
                      <a:r>
                        <a:rPr lang="de-DE" b="1" dirty="0"/>
                        <a:t>Berufsbezogene Lernfelder (Theorie und Praxis)*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2795">
                <a:tc>
                  <a:txBody>
                    <a:bodyPr/>
                    <a:lstStyle/>
                    <a:p>
                      <a:r>
                        <a:rPr lang="de-DE" b="1" dirty="0" smtClean="0"/>
                        <a:t>Lern- </a:t>
                      </a:r>
                      <a:r>
                        <a:rPr lang="de-DE" b="1" dirty="0"/>
                        <a:t>und Arbeitsprozesse erfahren und reflektieren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Praktische Ausbildung (Praktikum – 4 Wochen – 160 Stunden)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Summe: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36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="" xmlns:a16="http://schemas.microsoft.com/office/drawing/2014/main" id="{4A4B3AB2-828F-4999-8B30-532FFEF341A8}"/>
              </a:ext>
            </a:extLst>
          </p:cNvPr>
          <p:cNvSpPr txBox="1"/>
          <p:nvPr/>
        </p:nvSpPr>
        <p:spPr>
          <a:xfrm>
            <a:off x="1420586" y="5690507"/>
            <a:ext cx="8245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b="1" dirty="0">
                <a:solidFill>
                  <a:srgbClr val="000000"/>
                </a:solidFill>
                <a:latin typeface="Arial"/>
                <a:cs typeface="Arial"/>
              </a:rPr>
              <a:t>* Je nach gewähltem Schwerpunkt ergeben sich unterschiedliche Lernfelder. Im Lernbereich „Praxis“ arbeiten die Schülerinnen und Schüler überwiegend in Schülerfirmen.</a:t>
            </a:r>
          </a:p>
        </p:txBody>
      </p:sp>
    </p:spTree>
    <p:extLst>
      <p:ext uri="{BB962C8B-B14F-4D97-AF65-F5344CB8AC3E}">
        <p14:creationId xmlns:p14="http://schemas.microsoft.com/office/powerpoint/2010/main" val="2305794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772" y="899927"/>
            <a:ext cx="12089081" cy="49072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Zweijährige Berufsfachschule Wirtschaft - Klasse 2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857626"/>
              </p:ext>
            </p:extLst>
          </p:nvPr>
        </p:nvGraphicFramePr>
        <p:xfrm>
          <a:off x="21772" y="1390651"/>
          <a:ext cx="11984512" cy="182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84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160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Aufnahmevoraussetzungen: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20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</a:rPr>
                        <a:t>Abschluss in der Einjährigen BFS mit einem Notendurchschnitt von 3,0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Abschlüsse: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20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</a:rPr>
                        <a:t>Sekundarabschluss I – Realschulabschluss</a:t>
                      </a:r>
                    </a:p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20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</a:rPr>
                        <a:t>Erweiterter Sekundarabschluss 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47318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Besonderheiten: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20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</a:rPr>
                        <a:t>Ein Praktikum kann zusätzlich durchgeführt werden; Beschulung derzeit nicht an den BBS I Lüneburg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60142000"/>
                  </a:ext>
                </a:extLst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71082"/>
              </p:ext>
            </p:extLst>
          </p:nvPr>
        </p:nvGraphicFramePr>
        <p:xfrm>
          <a:off x="198127" y="3214371"/>
          <a:ext cx="11736369" cy="3388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69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694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Stundentafel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Stunden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6322">
                <a:tc>
                  <a:txBody>
                    <a:bodyPr/>
                    <a:lstStyle/>
                    <a:p>
                      <a:r>
                        <a:rPr lang="de-DE" b="1" dirty="0"/>
                        <a:t>Deutsch/Kommunikation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endParaRPr lang="de-DE" dirty="0"/>
                    </a:p>
                    <a:p>
                      <a:pPr algn="ctr"/>
                      <a:endParaRPr lang="de-DE" dirty="0"/>
                    </a:p>
                    <a:p>
                      <a:pPr algn="ctr"/>
                      <a:endParaRPr lang="de-DE" dirty="0"/>
                    </a:p>
                    <a:p>
                      <a:pPr algn="ctr"/>
                      <a:r>
                        <a:rPr lang="de-DE" dirty="0"/>
                        <a:t>16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543">
                <a:tc>
                  <a:txBody>
                    <a:bodyPr/>
                    <a:lstStyle/>
                    <a:p>
                      <a:r>
                        <a:rPr lang="de-DE" b="1" dirty="0"/>
                        <a:t>Englisch/Kommunikation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Politik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Sport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D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Religion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D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53524555"/>
                  </a:ext>
                </a:extLst>
              </a:tr>
              <a:tr h="336006">
                <a:tc>
                  <a:txBody>
                    <a:bodyPr/>
                    <a:lstStyle/>
                    <a:p>
                      <a:r>
                        <a:rPr lang="de-DE" b="1" dirty="0"/>
                        <a:t>Mathematik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7937">
                <a:tc>
                  <a:txBody>
                    <a:bodyPr/>
                    <a:lstStyle/>
                    <a:p>
                      <a:r>
                        <a:rPr lang="de-DE" b="1" dirty="0"/>
                        <a:t>Berufsbezogener Lernbereich Theorie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Summe: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26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089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1514" y="899927"/>
            <a:ext cx="11969339" cy="49072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Zusammenfassung (I)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59229" y="1621971"/>
            <a:ext cx="1128848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2200" dirty="0"/>
              <a:t>Wenn der Wunsch die Berufsausbildung ist:</a:t>
            </a:r>
          </a:p>
          <a:p>
            <a:pPr marL="701675" indent="-342900">
              <a:buFont typeface="Wingdings" panose="05000000000000000000" pitchFamily="2" charset="2"/>
              <a:buChar char="ð"/>
            </a:pPr>
            <a:r>
              <a:rPr lang="de-DE" sz="2200" dirty="0">
                <a:sym typeface="Wingdings" panose="05000000000000000000" pitchFamily="2" charset="2"/>
              </a:rPr>
              <a:t>Ausbildung im dualen System</a:t>
            </a:r>
          </a:p>
          <a:p>
            <a:pPr marL="701675" indent="-342900">
              <a:buFont typeface="Wingdings" panose="05000000000000000000" pitchFamily="2" charset="2"/>
              <a:buChar char="ð"/>
            </a:pPr>
            <a:r>
              <a:rPr lang="de-DE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Bewerbung bei einem ausbildenden Betrieb</a:t>
            </a:r>
          </a:p>
          <a:p>
            <a:pPr marL="701675" indent="-342900">
              <a:buFont typeface="+mj-lt"/>
              <a:buAutoNum type="arabicPeriod"/>
            </a:pPr>
            <a:endParaRPr lang="de-DE" sz="2200" dirty="0"/>
          </a:p>
          <a:p>
            <a:pPr marL="342900" indent="-342900">
              <a:buFont typeface="+mj-lt"/>
              <a:buAutoNum type="arabicPeriod" startAt="2"/>
            </a:pPr>
            <a:r>
              <a:rPr lang="de-DE" sz="2200" dirty="0"/>
              <a:t>Wenn der Wunsch die Berufsausbildung ist, aber noch eine berufliche Grundbildung erwünscht ist oder man noch keinen Ausbildungsplatz erhalten hat:</a:t>
            </a:r>
          </a:p>
          <a:p>
            <a:pPr marL="719138" indent="-360363">
              <a:buFont typeface="Wingdings" panose="05000000000000000000" pitchFamily="2" charset="2"/>
              <a:buChar char="ð"/>
            </a:pPr>
            <a:r>
              <a:rPr lang="de-DE" sz="2200" dirty="0"/>
              <a:t>Einjährige BFS Wirtschaft</a:t>
            </a:r>
          </a:p>
          <a:p>
            <a:pPr marL="719138" indent="-360363">
              <a:buFont typeface="Wingdings" panose="05000000000000000000" pitchFamily="2" charset="2"/>
              <a:buChar char="ð"/>
            </a:pPr>
            <a:r>
              <a:rPr lang="de-DE" sz="2200" b="1" dirty="0">
                <a:solidFill>
                  <a:schemeClr val="accent6">
                    <a:lumMod val="50000"/>
                  </a:schemeClr>
                </a:solidFill>
              </a:rPr>
              <a:t>Bewerbung bei den BBS I Lüneburg</a:t>
            </a:r>
          </a:p>
          <a:p>
            <a:pPr marL="358775"/>
            <a:endParaRPr lang="de-DE" sz="2200" dirty="0"/>
          </a:p>
          <a:p>
            <a:pPr marL="342900" indent="-342900">
              <a:buFont typeface="+mj-lt"/>
              <a:buAutoNum type="arabicPeriod" startAt="3"/>
            </a:pPr>
            <a:r>
              <a:rPr lang="de-DE" sz="2200" dirty="0"/>
              <a:t>Wenn der Wunsch nach einem höheren allgemeinen Schulabschluss besteht, der auch berufliche Bildung vermittelt:</a:t>
            </a:r>
          </a:p>
          <a:p>
            <a:pPr marL="719138" indent="-360363">
              <a:buFont typeface="Wingdings" panose="05000000000000000000" pitchFamily="2" charset="2"/>
              <a:buChar char="ð"/>
            </a:pPr>
            <a:r>
              <a:rPr lang="de-DE" sz="2200" dirty="0"/>
              <a:t>Fachoberschule oder Berufliches Gymnasium</a:t>
            </a:r>
          </a:p>
          <a:p>
            <a:pPr marL="719138" indent="-360363">
              <a:buFont typeface="Wingdings" panose="05000000000000000000" pitchFamily="2" charset="2"/>
              <a:buChar char="ð"/>
            </a:pPr>
            <a:r>
              <a:rPr lang="de-DE" sz="2200" b="1" dirty="0">
                <a:solidFill>
                  <a:schemeClr val="accent6">
                    <a:lumMod val="50000"/>
                  </a:schemeClr>
                </a:solidFill>
              </a:rPr>
              <a:t>Bewerbung bei den BBS I Lüneburg</a:t>
            </a:r>
          </a:p>
          <a:p>
            <a:pPr marL="342900" indent="-342900">
              <a:buFont typeface="+mj-lt"/>
              <a:buAutoNum type="arabicPeriod"/>
            </a:pPr>
            <a:endParaRPr lang="de-DE" sz="2200" dirty="0"/>
          </a:p>
          <a:p>
            <a:pPr marL="342900" indent="-342900">
              <a:buFont typeface="+mj-lt"/>
              <a:buAutoNum type="arabicPeriod"/>
            </a:pP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401453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1514" y="899927"/>
            <a:ext cx="11969339" cy="49072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Zusammenfassung (II)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59229" y="1621971"/>
            <a:ext cx="1153885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358775">
              <a:buFont typeface="+mj-lt"/>
              <a:buAutoNum type="arabicPeriod" startAt="4"/>
            </a:pPr>
            <a:r>
              <a:rPr lang="de-DE" sz="2200" dirty="0"/>
              <a:t>Wenn man den Hauptschulabschluss bereits hat und der Wunsch der Sekundarabschluss I (Realschulabschluss oder Erweiterter Sekundarabschluss) ist:</a:t>
            </a:r>
          </a:p>
          <a:p>
            <a:pPr marL="701675" indent="-342900">
              <a:buFont typeface="Wingdings" panose="05000000000000000000" pitchFamily="2" charset="2"/>
              <a:buChar char="ð"/>
            </a:pPr>
            <a:r>
              <a:rPr lang="de-DE" sz="2200" dirty="0">
                <a:sym typeface="Wingdings" panose="05000000000000000000" pitchFamily="2" charset="2"/>
              </a:rPr>
              <a:t>Besuch der 10. Klasse der Hauptschule oder </a:t>
            </a:r>
          </a:p>
          <a:p>
            <a:pPr marL="701675" indent="-342900">
              <a:buFont typeface="Wingdings" panose="05000000000000000000" pitchFamily="2" charset="2"/>
              <a:buChar char="ð"/>
            </a:pPr>
            <a:r>
              <a:rPr lang="de-DE" sz="2200" dirty="0">
                <a:sym typeface="Wingdings" panose="05000000000000000000" pitchFamily="2" charset="2"/>
              </a:rPr>
              <a:t>Erstes Jahr der Einjährigen BFS Wirtschaft und anschließend das zweite Jahr in der Zweijährigen BFS Wirtschaft </a:t>
            </a:r>
            <a:r>
              <a:rPr lang="de-DE" sz="2200" dirty="0" smtClean="0">
                <a:sym typeface="Wingdings" panose="05000000000000000000" pitchFamily="2" charset="2"/>
              </a:rPr>
              <a:t>(ggf. an den BBS Uelzen möglich)</a:t>
            </a:r>
            <a:endParaRPr lang="de-DE" sz="2200" dirty="0">
              <a:sym typeface="Wingdings" panose="05000000000000000000" pitchFamily="2" charset="2"/>
            </a:endParaRPr>
          </a:p>
          <a:p>
            <a:pPr marL="701675" indent="-342900">
              <a:buFont typeface="Wingdings" panose="05000000000000000000" pitchFamily="2" charset="2"/>
              <a:buChar char="ð"/>
            </a:pPr>
            <a:r>
              <a:rPr lang="de-DE" sz="22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Bewerbung bei der entsprechenden Hauptschule oder </a:t>
            </a:r>
            <a:endParaRPr lang="de-DE" sz="2200" b="1" dirty="0" smtClean="0">
              <a:solidFill>
                <a:schemeClr val="accent6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701675" indent="-342900">
              <a:buFont typeface="Wingdings" panose="05000000000000000000" pitchFamily="2" charset="2"/>
              <a:buChar char="ð"/>
            </a:pPr>
            <a:r>
              <a:rPr lang="de-DE" sz="22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Bewerbung bei </a:t>
            </a:r>
            <a:r>
              <a:rPr lang="de-DE" sz="22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den BBS I </a:t>
            </a:r>
            <a:r>
              <a:rPr lang="de-DE" sz="22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Lüneburg (für </a:t>
            </a:r>
            <a:r>
              <a:rPr lang="de-DE" sz="2200" b="1" dirty="0" err="1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Einj</a:t>
            </a:r>
            <a:r>
              <a:rPr lang="de-DE" sz="22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. BFS); danach Bewerbung an BBS Uelzen</a:t>
            </a:r>
            <a:endParaRPr lang="de-DE" sz="2200" b="1" dirty="0">
              <a:solidFill>
                <a:schemeClr val="accent6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358775"/>
            <a:endParaRPr lang="de-DE" sz="2200" dirty="0"/>
          </a:p>
          <a:p>
            <a:pPr marL="358775" indent="-358775">
              <a:buFont typeface="+mj-lt"/>
              <a:buAutoNum type="arabicPeriod" startAt="5"/>
            </a:pPr>
            <a:r>
              <a:rPr lang="de-DE" sz="2200" dirty="0"/>
              <a:t>Wenn man den Sekundarabschluss I – Realschulabschluss bereits hat und der Wunsch der Erweiterte Sekundarabschluss I (ESA) ist:</a:t>
            </a:r>
          </a:p>
          <a:p>
            <a:pPr marL="719138" indent="-360363">
              <a:buFont typeface="Wingdings" panose="05000000000000000000" pitchFamily="2" charset="2"/>
              <a:buChar char="ð"/>
            </a:pPr>
            <a:r>
              <a:rPr lang="de-DE" sz="2200" dirty="0"/>
              <a:t>Wiederholung der 10. Klasse der Realschule (wenn möglich) oder </a:t>
            </a:r>
          </a:p>
          <a:p>
            <a:pPr marL="719138" indent="-360363">
              <a:buFont typeface="Wingdings" panose="05000000000000000000" pitchFamily="2" charset="2"/>
              <a:buChar char="ð"/>
            </a:pPr>
            <a:r>
              <a:rPr lang="de-DE" sz="2200" dirty="0"/>
              <a:t>Einjährige BFS Wirtschaft </a:t>
            </a:r>
          </a:p>
          <a:p>
            <a:pPr marL="719138" indent="-360363">
              <a:buFont typeface="Wingdings" panose="05000000000000000000" pitchFamily="2" charset="2"/>
              <a:buChar char="ð"/>
            </a:pPr>
            <a:r>
              <a:rPr lang="de-DE" sz="2200" b="1" dirty="0">
                <a:solidFill>
                  <a:schemeClr val="accent6">
                    <a:lumMod val="50000"/>
                  </a:schemeClr>
                </a:solidFill>
              </a:rPr>
              <a:t>Bewerbung bei der Schulleitung der RS oder bei den BBS I Lüneburg</a:t>
            </a:r>
          </a:p>
          <a:p>
            <a:pPr marL="358775"/>
            <a:endParaRPr lang="de-DE" sz="2200" dirty="0"/>
          </a:p>
          <a:p>
            <a:endParaRPr lang="de-DE" sz="2200" dirty="0"/>
          </a:p>
          <a:p>
            <a:pPr marL="342900" indent="-342900">
              <a:buFont typeface="+mj-lt"/>
              <a:buAutoNum type="arabicPeriod"/>
            </a:pP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282810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857" y="1219200"/>
            <a:ext cx="11859492" cy="5953847"/>
          </a:xfrm>
        </p:spPr>
        <p:txBody>
          <a:bodyPr/>
          <a:lstStyle/>
          <a:p>
            <a:pPr algn="l"/>
            <a:r>
              <a:rPr lang="de-DE" sz="3600" dirty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de-DE" sz="3600" dirty="0"/>
              <a:t> 	</a:t>
            </a:r>
            <a:br>
              <a:rPr lang="de-DE" sz="3600" dirty="0"/>
            </a:br>
            <a:r>
              <a:rPr lang="de-D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br>
              <a:rPr lang="de-D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de-D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br>
              <a:rPr lang="de-D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de-D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de-DE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de-DE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43544" y="892628"/>
            <a:ext cx="11430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000" b="1" dirty="0">
                <a:latin typeface="+mj-lt"/>
              </a:rPr>
              <a:t>Lageplan/Anfahrtsweg</a:t>
            </a:r>
            <a:endParaRPr lang="de-DE" sz="1500" b="1" dirty="0">
              <a:latin typeface="+mj-lt"/>
            </a:endParaRPr>
          </a:p>
          <a:p>
            <a:pPr lvl="1"/>
            <a:r>
              <a:rPr lang="de-DE" sz="36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	</a:t>
            </a:r>
          </a:p>
          <a:p>
            <a:pPr lvl="1"/>
            <a:r>
              <a:rPr lang="de-DE" sz="36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										</a:t>
            </a:r>
          </a:p>
          <a:p>
            <a:pPr lvl="1"/>
            <a:r>
              <a:rPr lang="de-DE" sz="36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					</a:t>
            </a:r>
          </a:p>
          <a:p>
            <a:pPr lvl="1"/>
            <a:r>
              <a:rPr lang="de-DE" sz="36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					</a:t>
            </a:r>
          </a:p>
          <a:p>
            <a:endParaRPr lang="de-DE" sz="9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lvl="1"/>
            <a:r>
              <a:rPr lang="de-DE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/>
            </a:r>
            <a:br>
              <a:rPr lang="de-DE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</a:br>
            <a:endParaRPr lang="de-DE" dirty="0">
              <a:latin typeface="+mj-lt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014966" y="2649546"/>
            <a:ext cx="506817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buFont typeface="Wingdings" panose="05000000000000000000" pitchFamily="2" charset="2"/>
              <a:buChar char=""/>
            </a:pPr>
            <a:r>
              <a:rPr lang="de-DE" sz="3000" dirty="0">
                <a:latin typeface="+mj-lt"/>
                <a:sym typeface="Wingdings" panose="05000000000000000000" pitchFamily="2" charset="2"/>
              </a:rPr>
              <a:t>zentrale Lage in Lüneburg</a:t>
            </a:r>
          </a:p>
          <a:p>
            <a:pPr marL="355600" indent="-355600">
              <a:buFont typeface="Wingdings" panose="05000000000000000000" pitchFamily="2" charset="2"/>
              <a:buChar char=""/>
            </a:pPr>
            <a:r>
              <a:rPr lang="de-DE" sz="3000" dirty="0">
                <a:latin typeface="+mj-lt"/>
                <a:sym typeface="Wingdings" panose="05000000000000000000" pitchFamily="2" charset="2"/>
              </a:rPr>
              <a:t>gute Verkehrsanbindung</a:t>
            </a:r>
          </a:p>
          <a:p>
            <a:endParaRPr lang="de-DE" sz="3000" dirty="0">
              <a:latin typeface="+mj-lt"/>
              <a:sym typeface="Wingdings" panose="05000000000000000000" pitchFamily="2" charset="2"/>
            </a:endParaRPr>
          </a:p>
          <a:p>
            <a:endParaRPr lang="de-DE" sz="3600" dirty="0">
              <a:latin typeface="+mj-lt"/>
            </a:endParaRPr>
          </a:p>
          <a:p>
            <a:endParaRPr lang="de-DE" sz="900" dirty="0">
              <a:latin typeface="+mj-lt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="" xmlns:a16="http://schemas.microsoft.com/office/drawing/2014/main" id="{C352D9D5-01C7-4164-99DD-08001D37B9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86" y="1573622"/>
            <a:ext cx="6389285" cy="4892491"/>
          </a:xfrm>
          <a:prstGeom prst="rect">
            <a:avLst/>
          </a:prstGeom>
        </p:spPr>
      </p:pic>
      <p:sp>
        <p:nvSpPr>
          <p:cNvPr id="8" name="AutoShape 32"/>
          <p:cNvSpPr>
            <a:spLocks noChangeArrowheads="1"/>
          </p:cNvSpPr>
          <p:nvPr/>
        </p:nvSpPr>
        <p:spPr bwMode="auto">
          <a:xfrm>
            <a:off x="4202404" y="4216615"/>
            <a:ext cx="476811" cy="301601"/>
          </a:xfrm>
          <a:prstGeom prst="flowChartAlternateProcess">
            <a:avLst/>
          </a:prstGeom>
          <a:solidFill>
            <a:srgbClr val="C0C0C0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000" b="1" dirty="0">
                <a:latin typeface="Century Gothic" panose="020B0502020202020204" pitchFamily="34" charset="0"/>
              </a:rPr>
              <a:t>BBS III</a:t>
            </a:r>
          </a:p>
        </p:txBody>
      </p:sp>
      <p:sp>
        <p:nvSpPr>
          <p:cNvPr id="9" name="AutoShape 31"/>
          <p:cNvSpPr>
            <a:spLocks noChangeArrowheads="1"/>
          </p:cNvSpPr>
          <p:nvPr/>
        </p:nvSpPr>
        <p:spPr bwMode="auto">
          <a:xfrm>
            <a:off x="4736680" y="4480991"/>
            <a:ext cx="476812" cy="336336"/>
          </a:xfrm>
          <a:prstGeom prst="flowChartAlternateProcess">
            <a:avLst/>
          </a:prstGeom>
          <a:solidFill>
            <a:srgbClr val="C0C0C0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000" b="1" dirty="0">
                <a:latin typeface="Century Gothic" panose="020B0502020202020204" pitchFamily="34" charset="0"/>
              </a:rPr>
              <a:t>BBS II</a:t>
            </a:r>
          </a:p>
        </p:txBody>
      </p:sp>
    </p:spTree>
    <p:extLst>
      <p:ext uri="{BB962C8B-B14F-4D97-AF65-F5344CB8AC3E}">
        <p14:creationId xmlns:p14="http://schemas.microsoft.com/office/powerpoint/2010/main" val="1386563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1514" y="899927"/>
            <a:ext cx="11969339" cy="49072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Zusammenfassung (III)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59229" y="1621971"/>
            <a:ext cx="1128848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buFont typeface="+mj-lt"/>
              <a:buAutoNum type="arabicPeriod" startAt="6"/>
            </a:pPr>
            <a:r>
              <a:rPr lang="de-DE" sz="2200" dirty="0"/>
              <a:t>Wenn der Wunsch ein Studium ist und man bereits über den Erweiterten Sekundarabschluss I verfügt:</a:t>
            </a:r>
          </a:p>
          <a:p>
            <a:pPr marL="701675" indent="-342900">
              <a:buFont typeface="Wingdings" panose="05000000000000000000" pitchFamily="2" charset="2"/>
              <a:buChar char="ð"/>
            </a:pPr>
            <a:r>
              <a:rPr lang="de-DE" sz="2200" dirty="0">
                <a:sym typeface="Wingdings" panose="05000000000000000000" pitchFamily="2" charset="2"/>
              </a:rPr>
              <a:t>Berufliches Gymnasium Wirtschaft </a:t>
            </a:r>
          </a:p>
          <a:p>
            <a:pPr marL="701675" indent="-342900">
              <a:buFont typeface="Wingdings" panose="05000000000000000000" pitchFamily="2" charset="2"/>
              <a:buChar char="ð"/>
            </a:pPr>
            <a:r>
              <a:rPr lang="de-DE" sz="22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Bewerbung bei den BBS I Lüneburg </a:t>
            </a:r>
          </a:p>
          <a:p>
            <a:pPr marL="358775" indent="355600"/>
            <a:r>
              <a:rPr lang="de-DE" sz="22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(kein Praktikumsplatz notwendig, aber begrenzte Kapazität)</a:t>
            </a:r>
          </a:p>
          <a:p>
            <a:pPr marL="358775"/>
            <a:endParaRPr lang="de-DE" sz="2200" dirty="0"/>
          </a:p>
          <a:p>
            <a:pPr marL="363538" indent="-363538">
              <a:buFont typeface="+mj-lt"/>
              <a:buAutoNum type="arabicPeriod" startAt="7"/>
            </a:pPr>
            <a:r>
              <a:rPr lang="de-DE" sz="2200" dirty="0"/>
              <a:t>Wenn der Wunsch ein Studium ist, aber </a:t>
            </a:r>
            <a:r>
              <a:rPr lang="de-DE" sz="2200" b="1" i="1" dirty="0"/>
              <a:t>kein</a:t>
            </a:r>
            <a:r>
              <a:rPr lang="de-DE" sz="2200" dirty="0"/>
              <a:t> Erweiterter Sekundarabschluss I vorhanden ist:</a:t>
            </a:r>
          </a:p>
          <a:p>
            <a:pPr marL="719138" indent="-360363">
              <a:buFont typeface="Wingdings" panose="05000000000000000000" pitchFamily="2" charset="2"/>
              <a:buChar char="ð"/>
            </a:pPr>
            <a:r>
              <a:rPr lang="de-DE" sz="2200" dirty="0"/>
              <a:t>Fachoberschule (Wirtschaft, Verwaltung und Rechtspflege oder Informatik)</a:t>
            </a:r>
          </a:p>
          <a:p>
            <a:pPr marL="719138" indent="-360363">
              <a:buFont typeface="Wingdings" panose="05000000000000000000" pitchFamily="2" charset="2"/>
              <a:buChar char="ð"/>
            </a:pPr>
            <a:r>
              <a:rPr lang="de-DE" sz="2200" b="1" dirty="0">
                <a:solidFill>
                  <a:schemeClr val="accent6">
                    <a:lumMod val="50000"/>
                  </a:schemeClr>
                </a:solidFill>
              </a:rPr>
              <a:t>Bewerbung bei den BBS I Lüneburg</a:t>
            </a:r>
          </a:p>
          <a:p>
            <a:pPr marL="714375"/>
            <a:r>
              <a:rPr lang="de-DE" sz="2200" b="1" dirty="0">
                <a:solidFill>
                  <a:schemeClr val="accent6">
                    <a:lumMod val="50000"/>
                  </a:schemeClr>
                </a:solidFill>
              </a:rPr>
              <a:t>(Praktikumsplatz für ein Jahrespraktikum in Klasse 11 notwendig)</a:t>
            </a:r>
          </a:p>
          <a:p>
            <a:pPr marL="358775"/>
            <a:endParaRPr lang="de-DE" sz="2200" dirty="0"/>
          </a:p>
          <a:p>
            <a:endParaRPr lang="de-DE" sz="2200" dirty="0"/>
          </a:p>
          <a:p>
            <a:pPr marL="342900" indent="-342900">
              <a:buFont typeface="+mj-lt"/>
              <a:buAutoNum type="arabicPeriod"/>
            </a:pP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330356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1514" y="899927"/>
            <a:ext cx="11969339" cy="49072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Zusammenfassung (IV)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59229" y="1621971"/>
            <a:ext cx="112884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/>
              <a:t>Wir….</a:t>
            </a:r>
          </a:p>
          <a:p>
            <a:endParaRPr lang="de-DE" sz="2200" dirty="0"/>
          </a:p>
          <a:p>
            <a:r>
              <a:rPr lang="de-DE" sz="2200" dirty="0"/>
              <a:t>… freuen uns auf jede neue Schülerin und jeden neuen Schüler.</a:t>
            </a:r>
          </a:p>
          <a:p>
            <a:r>
              <a:rPr lang="de-DE" sz="2200" dirty="0"/>
              <a:t>… bemühen uns, jede bzw. jeden dort „abzuholen“, wo sie bzw. er steht.</a:t>
            </a:r>
          </a:p>
          <a:p>
            <a:r>
              <a:rPr lang="de-DE" sz="2200" dirty="0"/>
              <a:t>… bieten im Vorfeld individuelle Beratungen durch den/die zuständige/n </a:t>
            </a:r>
          </a:p>
          <a:p>
            <a:pPr indent="263525"/>
            <a:r>
              <a:rPr lang="de-DE" sz="2200" dirty="0"/>
              <a:t>Abteilungsleiter/in an.</a:t>
            </a:r>
          </a:p>
          <a:p>
            <a:pPr marL="263525" indent="-263525"/>
            <a:r>
              <a:rPr lang="de-DE" sz="2200" dirty="0"/>
              <a:t>… bieten in vielen Bildungsgängen Einführungstage an</a:t>
            </a:r>
          </a:p>
          <a:p>
            <a:pPr marL="263525"/>
            <a:r>
              <a:rPr lang="de-DE" sz="2200" dirty="0"/>
              <a:t>(</a:t>
            </a:r>
            <a:r>
              <a:rPr lang="de-DE" sz="2200" dirty="0" err="1"/>
              <a:t>Teambuilding</a:t>
            </a:r>
            <a:r>
              <a:rPr lang="de-DE" sz="2200" dirty="0"/>
              <a:t>, Methodenkompetenz, Lernen,…).</a:t>
            </a:r>
          </a:p>
          <a:p>
            <a:r>
              <a:rPr lang="de-DE" sz="2200" dirty="0"/>
              <a:t>… bieten vielfältige Fördermaßnahmen während des Schulbesuches an.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7790" y="1281076"/>
            <a:ext cx="2090738" cy="31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1412682" y="5167976"/>
            <a:ext cx="9181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rgbClr val="FF0000"/>
                </a:solidFill>
              </a:rPr>
              <a:t>Wir tun also alles, um einen erfolgreichen Schulbesuch zu realisieren. Voraussetzung ist natürlich, dass alle gemeinsam (Schülerinnen uns Schüler, Eltern/Erziehungsberechtigte und die Schule) am „Erfolgsstrang“ ziehen!</a:t>
            </a:r>
          </a:p>
        </p:txBody>
      </p:sp>
    </p:spTree>
    <p:extLst>
      <p:ext uri="{BB962C8B-B14F-4D97-AF65-F5344CB8AC3E}">
        <p14:creationId xmlns:p14="http://schemas.microsoft.com/office/powerpoint/2010/main" val="247153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1514" y="899927"/>
            <a:ext cx="11969339" cy="49072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Das Anmeldeverfahren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33969" y="1621971"/>
            <a:ext cx="1128848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Anmeldungen </a:t>
            </a:r>
            <a:r>
              <a:rPr lang="de-DE" sz="2400" dirty="0"/>
              <a:t>für das Schuljahr </a:t>
            </a:r>
            <a:r>
              <a:rPr lang="de-DE" sz="2400" dirty="0" smtClean="0"/>
              <a:t>2020/2021 </a:t>
            </a:r>
            <a:r>
              <a:rPr lang="de-DE" sz="2400" dirty="0"/>
              <a:t>können </a:t>
            </a:r>
            <a:r>
              <a:rPr lang="de-DE" sz="2400" b="1" dirty="0"/>
              <a:t>nur noch online </a:t>
            </a:r>
            <a:r>
              <a:rPr lang="de-DE" sz="2400" dirty="0"/>
              <a:t>erfolgen.</a:t>
            </a:r>
          </a:p>
          <a:p>
            <a:endParaRPr lang="de-DE" sz="2400" dirty="0"/>
          </a:p>
          <a:p>
            <a:r>
              <a:rPr lang="de-DE" sz="2400" dirty="0"/>
              <a:t>Auf unserer Homepage</a:t>
            </a:r>
          </a:p>
          <a:p>
            <a:endParaRPr lang="de-DE" sz="2400" dirty="0"/>
          </a:p>
          <a:p>
            <a:pPr algn="ctr"/>
            <a:r>
              <a:rPr lang="de-DE" sz="2400" dirty="0">
                <a:hlinkClick r:id="rId3"/>
              </a:rPr>
              <a:t>www.bbs1-lueneburg.de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 smtClean="0"/>
              <a:t>wird zu Beginn des Jahres 2020 ein entsprechender Link </a:t>
            </a:r>
            <a:r>
              <a:rPr lang="de-DE" sz="2400" dirty="0"/>
              <a:t>zum </a:t>
            </a:r>
            <a:r>
              <a:rPr lang="de-DE" sz="2400" dirty="0" smtClean="0"/>
              <a:t>Anmeldeverfahren freigeschaltet.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Die </a:t>
            </a:r>
            <a:r>
              <a:rPr lang="de-DE" sz="2400" b="1" dirty="0"/>
              <a:t>Anmeldung</a:t>
            </a:r>
            <a:r>
              <a:rPr lang="de-DE" sz="2400" dirty="0"/>
              <a:t> erfolgt in der Regel an Ihrer jetzigen Schule </a:t>
            </a:r>
            <a:r>
              <a:rPr lang="de-DE" sz="2400" b="1" dirty="0"/>
              <a:t>zusammen</a:t>
            </a:r>
            <a:r>
              <a:rPr lang="de-DE" sz="2400" dirty="0"/>
              <a:t> mit Ihrem/Ihrer </a:t>
            </a:r>
            <a:r>
              <a:rPr lang="de-DE" sz="2400" b="1" dirty="0"/>
              <a:t>Klassenlehrer/in</a:t>
            </a:r>
            <a:r>
              <a:rPr lang="de-DE" sz="2400" dirty="0"/>
              <a:t> bzw. </a:t>
            </a:r>
            <a:r>
              <a:rPr lang="de-DE" sz="2400" b="1" dirty="0"/>
              <a:t>AWT-Lehrer/in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r>
              <a:rPr lang="de-DE" sz="2400" dirty="0"/>
              <a:t>Anmeldungen sind vom 01.-20. Februar </a:t>
            </a:r>
            <a:r>
              <a:rPr lang="de-DE" sz="2400" dirty="0" smtClean="0"/>
              <a:t>2020 möglich</a:t>
            </a:r>
            <a:r>
              <a:rPr lang="de-DE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191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1514" y="899927"/>
            <a:ext cx="11969339" cy="49072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Der Berufsfindungsmarkt</a:t>
            </a:r>
          </a:p>
        </p:txBody>
      </p:sp>
      <p:grpSp>
        <p:nvGrpSpPr>
          <p:cNvPr id="5" name="Gruppieren 7"/>
          <p:cNvGrpSpPr>
            <a:grpSpLocks/>
          </p:cNvGrpSpPr>
          <p:nvPr/>
        </p:nvGrpSpPr>
        <p:grpSpPr bwMode="auto">
          <a:xfrm>
            <a:off x="8110353" y="1145289"/>
            <a:ext cx="4000500" cy="1079500"/>
            <a:chOff x="2285984" y="4786322"/>
            <a:chExt cx="4000528" cy="1080143"/>
          </a:xfrm>
        </p:grpSpPr>
        <p:pic>
          <p:nvPicPr>
            <p:cNvPr id="6" name="Grafik 4" descr="berufswahl_2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6314" y="4786322"/>
              <a:ext cx="1500198" cy="10801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Grafik 5" descr="berufswahl_3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5984" y="4786322"/>
              <a:ext cx="1080000" cy="10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Grafik 6" descr="bewerbung_1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7554" y="4786322"/>
              <a:ext cx="1436288" cy="108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feld 8"/>
          <p:cNvSpPr txBox="1"/>
          <p:nvPr/>
        </p:nvSpPr>
        <p:spPr>
          <a:xfrm>
            <a:off x="233969" y="1621971"/>
            <a:ext cx="1128848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Termin: 	</a:t>
            </a:r>
            <a:r>
              <a:rPr lang="de-DE" sz="2400" dirty="0"/>
              <a:t>Donnerstag, </a:t>
            </a:r>
            <a:r>
              <a:rPr lang="de-DE" sz="2400" dirty="0" smtClean="0"/>
              <a:t>28.11.2019</a:t>
            </a:r>
            <a:endParaRPr lang="de-DE" sz="2400" dirty="0"/>
          </a:p>
          <a:p>
            <a:r>
              <a:rPr lang="de-DE" sz="2400" b="1" dirty="0"/>
              <a:t>Zeit: 		</a:t>
            </a:r>
            <a:r>
              <a:rPr lang="de-DE" sz="2400" dirty="0"/>
              <a:t>08:00 – 14:00 Uhr</a:t>
            </a:r>
          </a:p>
          <a:p>
            <a:endParaRPr lang="de-DE" sz="2400" b="1" dirty="0"/>
          </a:p>
          <a:p>
            <a:r>
              <a:rPr lang="de-DE" sz="2400" dirty="0"/>
              <a:t>Am Mittwoch, </a:t>
            </a:r>
            <a:r>
              <a:rPr lang="de-DE" sz="2400" dirty="0" smtClean="0"/>
              <a:t>27.11.2019 </a:t>
            </a:r>
            <a:r>
              <a:rPr lang="de-DE" sz="2400" dirty="0"/>
              <a:t>findet bei uns an den BBS I Lüneburg eine Auftaktveranstaltung zum Berufsfindungsmarkt für Eltern und Schülerinnen und Schüler statt:</a:t>
            </a:r>
          </a:p>
          <a:p>
            <a:endParaRPr lang="de-DE" sz="2400" b="1" dirty="0"/>
          </a:p>
          <a:p>
            <a:r>
              <a:rPr lang="de-DE" sz="2400" b="1" dirty="0"/>
              <a:t>17:00 Uhr:	</a:t>
            </a:r>
            <a:r>
              <a:rPr lang="de-DE" sz="2400" dirty="0"/>
              <a:t>Infomeile im Foyer der BBS I Lüneburg</a:t>
            </a:r>
          </a:p>
          <a:p>
            <a:r>
              <a:rPr lang="de-DE" sz="2400" b="1" dirty="0"/>
              <a:t>18:00 Uhr:	</a:t>
            </a:r>
            <a:r>
              <a:rPr lang="de-DE" sz="2400" dirty="0"/>
              <a:t>Vorträge im Forum der BBS I Lüneburg</a:t>
            </a:r>
          </a:p>
          <a:p>
            <a:r>
              <a:rPr lang="de-DE" sz="2400" b="1" dirty="0"/>
              <a:t>		</a:t>
            </a:r>
            <a:r>
              <a:rPr lang="de-DE" sz="2400" u="sng" dirty="0"/>
              <a:t>Thema:</a:t>
            </a:r>
            <a:r>
              <a:rPr lang="de-DE" sz="2400" dirty="0"/>
              <a:t> Ausbildungschancen in unserer Region</a:t>
            </a:r>
          </a:p>
          <a:p>
            <a:r>
              <a:rPr lang="de-DE" sz="2400" b="1" dirty="0"/>
              <a:t>19:00 Uhr:	</a:t>
            </a:r>
            <a:r>
              <a:rPr lang="de-DE" sz="2400" dirty="0"/>
              <a:t>Vorstellung der BBS I, BBS II und BBS III Lüneburg</a:t>
            </a:r>
          </a:p>
          <a:p>
            <a:endParaRPr lang="de-DE" sz="2400" dirty="0"/>
          </a:p>
          <a:p>
            <a:endParaRPr lang="de-DE" sz="2400" dirty="0"/>
          </a:p>
          <a:p>
            <a:pPr algn="ctr"/>
            <a:r>
              <a:rPr lang="de-DE" sz="2400" b="1" dirty="0"/>
              <a:t>Wir freuen uns auf Ihren bzw. auf euren Besuch!</a:t>
            </a:r>
          </a:p>
        </p:txBody>
      </p:sp>
    </p:spTree>
    <p:extLst>
      <p:ext uri="{BB962C8B-B14F-4D97-AF65-F5344CB8AC3E}">
        <p14:creationId xmlns:p14="http://schemas.microsoft.com/office/powerpoint/2010/main" val="22665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CC822CA5-D90B-EE42-9CDB-F6390F7FF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251540"/>
            <a:ext cx="9118600" cy="513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650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2658" y="927567"/>
            <a:ext cx="11430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000" b="1" dirty="0">
                <a:latin typeface="+mj-lt"/>
              </a:rPr>
              <a:t>Berufsbildende Schulen in Lüneburg</a:t>
            </a:r>
          </a:p>
          <a:p>
            <a:pPr lvl="1"/>
            <a:r>
              <a:rPr lang="de-DE" sz="36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	</a:t>
            </a:r>
          </a:p>
          <a:p>
            <a:pPr lvl="1"/>
            <a:r>
              <a:rPr lang="de-DE" sz="36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										</a:t>
            </a:r>
          </a:p>
          <a:p>
            <a:pPr lvl="1"/>
            <a:r>
              <a:rPr lang="de-DE" sz="36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					</a:t>
            </a:r>
          </a:p>
          <a:p>
            <a:pPr lvl="1"/>
            <a:r>
              <a:rPr lang="de-DE" sz="36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					</a:t>
            </a:r>
          </a:p>
          <a:p>
            <a:endParaRPr lang="de-DE" sz="9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lvl="1"/>
            <a:r>
              <a:rPr lang="de-DE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/>
            </a:r>
            <a:br>
              <a:rPr lang="de-DE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</a:br>
            <a:endParaRPr lang="de-DE" dirty="0">
              <a:latin typeface="+mj-lt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895600" y="3363686"/>
            <a:ext cx="2079625" cy="838200"/>
          </a:xfrm>
          <a:prstGeom prst="rect">
            <a:avLst/>
          </a:prstGeom>
          <a:solidFill>
            <a:schemeClr val="bg1"/>
          </a:solidFill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700" b="1"/>
              <a:t>BBS I</a:t>
            </a: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105400" y="3363686"/>
            <a:ext cx="2362200" cy="838200"/>
          </a:xfrm>
          <a:prstGeom prst="rect">
            <a:avLst/>
          </a:prstGeom>
          <a:solidFill>
            <a:srgbClr val="C0C0C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7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700" b="1"/>
              <a:t>BBS II </a:t>
            </a:r>
            <a:br>
              <a:rPr lang="de-DE" altLang="de-DE" sz="1700" b="1"/>
            </a:br>
            <a:r>
              <a:rPr lang="de-DE" altLang="de-DE" sz="1700" b="1"/>
              <a:t>Georg-Sonnin-Schule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7597775" y="3363686"/>
            <a:ext cx="2079625" cy="838200"/>
          </a:xfrm>
          <a:prstGeom prst="rect">
            <a:avLst/>
          </a:prstGeom>
          <a:solidFill>
            <a:srgbClr val="C0C0C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700" b="1"/>
              <a:t>BBS III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429000" y="1915886"/>
            <a:ext cx="5562600" cy="1143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 b="1">
                <a:latin typeface="Century Gothic" panose="020B0502020202020204" pitchFamily="34" charset="0"/>
              </a:rPr>
              <a:t>Berufsbildende Schulen in Lüneburg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300">
                <a:latin typeface="Century Gothic" panose="020B0502020202020204" pitchFamily="34" charset="0"/>
              </a:rPr>
              <a:t>Schwalbenberg / Spillbrunnenweg</a:t>
            </a:r>
            <a:endParaRPr lang="de-DE" altLang="de-DE" sz="2400">
              <a:latin typeface="Century Gothic" panose="020B0502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895600" y="4354286"/>
            <a:ext cx="2079625" cy="1752600"/>
          </a:xfrm>
          <a:prstGeom prst="rect">
            <a:avLst/>
          </a:prstGeom>
          <a:solidFill>
            <a:schemeClr val="bg1"/>
          </a:solidFill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/>
              <a:t>Wirtschaft und </a:t>
            </a:r>
            <a:br>
              <a:rPr lang="de-DE" altLang="de-DE" sz="1600" b="1"/>
            </a:br>
            <a:r>
              <a:rPr lang="de-DE" altLang="de-DE" sz="1600" b="1"/>
              <a:t>Verwaltung</a:t>
            </a:r>
            <a:endParaRPr lang="de-DE" altLang="de-DE" sz="1600">
              <a:latin typeface="Times New Roman" panose="02020603050405020304" pitchFamily="18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105400" y="4354286"/>
            <a:ext cx="2362200" cy="1752600"/>
          </a:xfrm>
          <a:prstGeom prst="rect">
            <a:avLst/>
          </a:prstGeom>
          <a:solidFill>
            <a:srgbClr val="C0C0C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/>
              <a:t>Handwerk und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/>
              <a:t>Technik</a:t>
            </a:r>
            <a:endParaRPr lang="de-DE" altLang="de-DE" sz="1600">
              <a:latin typeface="Times New Roman" panose="02020603050405020304" pitchFamily="18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7620000" y="4354286"/>
            <a:ext cx="2079625" cy="1752600"/>
          </a:xfrm>
          <a:prstGeom prst="rect">
            <a:avLst/>
          </a:prstGeom>
          <a:solidFill>
            <a:srgbClr val="C0C0C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/>
              <a:t>Agrarwirtschaft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/>
              <a:t>Ernährung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/>
              <a:t>Gesundheit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/>
              <a:t>Hauswirtschaft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/>
              <a:t>Sozialpädagogik</a:t>
            </a: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6096000" y="305888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3962400" y="3211286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3962400" y="3211286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8534400" y="3211286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962400" y="4201886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172200" y="4201886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8534400" y="4201886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2514600" y="6142705"/>
            <a:ext cx="7848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dirty="0">
                <a:sym typeface="Wingdings" panose="05000000000000000000" pitchFamily="2" charset="2"/>
              </a:rPr>
              <a:t> </a:t>
            </a:r>
            <a:r>
              <a:rPr lang="de-DE" altLang="de-DE" sz="2400" b="1" dirty="0"/>
              <a:t>Interesse an kaufmännischen Fragestellungen?</a:t>
            </a:r>
          </a:p>
        </p:txBody>
      </p:sp>
    </p:spTree>
    <p:extLst>
      <p:ext uri="{BB962C8B-B14F-4D97-AF65-F5344CB8AC3E}">
        <p14:creationId xmlns:p14="http://schemas.microsoft.com/office/powerpoint/2010/main" val="1156019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657" y="818866"/>
            <a:ext cx="12089081" cy="655092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Berufsbildende Schulen I in Lüneburg</a:t>
            </a:r>
          </a:p>
        </p:txBody>
      </p:sp>
      <p:sp>
        <p:nvSpPr>
          <p:cNvPr id="4" name="Textfeld 1"/>
          <p:cNvSpPr txBox="1">
            <a:spLocks noChangeArrowheads="1"/>
          </p:cNvSpPr>
          <p:nvPr/>
        </p:nvSpPr>
        <p:spPr bwMode="auto">
          <a:xfrm>
            <a:off x="495300" y="2024929"/>
            <a:ext cx="730885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/>
              <a:t>Schülerinnen und Schüler: 	ca. 2.260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/>
              <a:t>Lehrer/-innen und Referendare: 	128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/>
              <a:t>Anzahl der Klassen: 		113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43" y="4096472"/>
            <a:ext cx="32289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505" y="4112347"/>
            <a:ext cx="109378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55" y="5282335"/>
            <a:ext cx="31670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418" y="5282335"/>
            <a:ext cx="97790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Bildergebnis für cooperatives offenes lerne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255" y="5258522"/>
            <a:ext cx="2597150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0" y="3663085"/>
            <a:ext cx="258762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2169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928" y="875974"/>
            <a:ext cx="12089081" cy="52147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Bildungsangebot</a:t>
            </a:r>
          </a:p>
        </p:txBody>
      </p:sp>
      <p:sp>
        <p:nvSpPr>
          <p:cNvPr id="11" name="Rectangle 41"/>
          <p:cNvSpPr>
            <a:spLocks noChangeArrowheads="1"/>
          </p:cNvSpPr>
          <p:nvPr/>
        </p:nvSpPr>
        <p:spPr bwMode="auto">
          <a:xfrm>
            <a:off x="278674" y="6557962"/>
            <a:ext cx="11151326" cy="3000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+mn-cs"/>
              </a:rPr>
              <a:t>Erweiterter Sekundarabschluss I (ESA)</a:t>
            </a:r>
            <a:endParaRPr lang="de-DE" sz="1600" b="1" dirty="0">
              <a:latin typeface="Arial" charset="0"/>
              <a:cs typeface="+mn-cs"/>
            </a:endParaRPr>
          </a:p>
        </p:txBody>
      </p:sp>
      <p:sp>
        <p:nvSpPr>
          <p:cNvPr id="12" name="Rectangle 42"/>
          <p:cNvSpPr>
            <a:spLocks noChangeArrowheads="1"/>
          </p:cNvSpPr>
          <p:nvPr/>
        </p:nvSpPr>
        <p:spPr bwMode="auto">
          <a:xfrm>
            <a:off x="2678364" y="1897061"/>
            <a:ext cx="7018086" cy="468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75000"/>
              </a:lnSpc>
              <a:defRPr/>
            </a:pPr>
            <a:r>
              <a:rPr lang="de-DE" sz="1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Fachoberschule FOS </a:t>
            </a:r>
            <a:r>
              <a:rPr lang="de-DE" sz="10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(12. Klasse)</a:t>
            </a:r>
            <a:r>
              <a:rPr lang="de-DE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</a:t>
            </a:r>
            <a:r>
              <a:rPr lang="de-DE" sz="10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</a:t>
            </a:r>
            <a:br>
              <a:rPr lang="de-DE" sz="10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</a:br>
            <a:r>
              <a:rPr lang="de-DE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Verw. u. Rechtspflege oder Wirtschaft oder Informatik</a:t>
            </a:r>
            <a:r>
              <a:rPr lang="de-DE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  </a:t>
            </a:r>
            <a:endParaRPr lang="de-DE" dirty="0">
              <a:latin typeface="Arial" charset="0"/>
              <a:cs typeface="+mn-cs"/>
            </a:endParaRPr>
          </a:p>
        </p:txBody>
      </p:sp>
      <p:sp>
        <p:nvSpPr>
          <p:cNvPr id="14" name="Rectangle 4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73758" y="5052296"/>
            <a:ext cx="4601437" cy="1079500"/>
          </a:xfrm>
          <a:prstGeom prst="rect">
            <a:avLst/>
          </a:prstGeom>
          <a:solidFill>
            <a:schemeClr val="bg1"/>
          </a:solidFill>
          <a:ln w="31750">
            <a:pattFill prst="ltDnDiag">
              <a:fgClr>
                <a:srgbClr val="FF0000"/>
              </a:fgClr>
              <a:bgClr>
                <a:schemeClr val="accent2"/>
              </a:bgClr>
            </a:pattFill>
            <a:miter lim="800000"/>
            <a:headEnd/>
            <a:tailEnd/>
          </a:ln>
          <a:effectLst/>
        </p:spPr>
        <p:txBody>
          <a:bodyPr wrap="none" lIns="36000" tIns="36000" rIns="36000" bIns="36000"/>
          <a:lstStyle/>
          <a:p>
            <a:pPr algn="ctr" eaLnBrk="1" hangingPunct="1">
              <a:defRPr/>
            </a:pPr>
            <a:r>
              <a:rPr lang="de-DE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   </a:t>
            </a:r>
            <a:r>
              <a:rPr lang="de-DE" sz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Einj</a:t>
            </a:r>
            <a:r>
              <a:rPr lang="de-DE" sz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ährige</a:t>
            </a:r>
            <a:r>
              <a:rPr lang="de-DE" sz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</a:t>
            </a:r>
            <a:r>
              <a:rPr lang="de-DE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BFS</a:t>
            </a:r>
            <a:r>
              <a:rPr lang="de-DE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Wirtschaft </a:t>
            </a:r>
            <a:br>
              <a:rPr lang="de-DE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</a:br>
            <a:r>
              <a:rPr lang="de-DE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mit den Schwerpunkten: </a:t>
            </a:r>
          </a:p>
          <a:p>
            <a:pPr algn="ctr" eaLnBrk="1" hangingPunct="1">
              <a:defRPr/>
            </a:pPr>
            <a:r>
              <a:rPr lang="de-DE" sz="11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Handel oder Bürodienstleistungen </a:t>
            </a:r>
            <a:br>
              <a:rPr lang="de-DE" sz="11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</a:br>
            <a:endParaRPr lang="de-DE" sz="1100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+mn-cs"/>
            </a:endParaRPr>
          </a:p>
          <a:p>
            <a:pPr algn="ctr" eaLnBrk="1" hangingPunct="1">
              <a:defRPr/>
            </a:pPr>
            <a:r>
              <a:rPr lang="de-DE" sz="1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- 5 Tage Schule (4 Wochen Praktikum)</a:t>
            </a:r>
          </a:p>
        </p:txBody>
      </p:sp>
      <p:sp>
        <p:nvSpPr>
          <p:cNvPr id="15" name="Rectangle 5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321801" y="5051425"/>
            <a:ext cx="2488949" cy="1079500"/>
          </a:xfrm>
          <a:prstGeom prst="rect">
            <a:avLst/>
          </a:prstGeom>
          <a:solidFill>
            <a:schemeClr val="bg1"/>
          </a:solidFill>
          <a:ln w="31750">
            <a:pattFill prst="ltDnDiag">
              <a:fgClr>
                <a:srgbClr val="FF0000"/>
              </a:fgClr>
              <a:bgClr>
                <a:srgbClr val="2B2B81"/>
              </a:bgClr>
            </a:pattFill>
            <a:miter lim="800000"/>
            <a:headEnd/>
            <a:tailEnd/>
          </a:ln>
          <a:effectLst/>
        </p:spPr>
        <p:txBody>
          <a:bodyPr wrap="none" lIns="36000" tIns="36000" rIns="36000"/>
          <a:lstStyle/>
          <a:p>
            <a:pPr algn="ctr" eaLnBrk="1" hangingPunct="1">
              <a:lnSpc>
                <a:spcPct val="85000"/>
              </a:lnSpc>
              <a:defRPr/>
            </a:pPr>
            <a:r>
              <a:rPr lang="de-DE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</a:t>
            </a:r>
            <a:r>
              <a:rPr lang="de-DE" sz="1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Fachoberschule</a:t>
            </a:r>
            <a:r>
              <a:rPr lang="de-DE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</a:t>
            </a:r>
            <a:br>
              <a:rPr lang="de-DE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</a:br>
            <a:r>
              <a:rPr lang="de-DE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(Wirtschaft, Informatik, </a:t>
            </a:r>
          </a:p>
          <a:p>
            <a:pPr algn="ctr" eaLnBrk="1" hangingPunct="1">
              <a:lnSpc>
                <a:spcPct val="85000"/>
              </a:lnSpc>
              <a:defRPr/>
            </a:pPr>
            <a:r>
              <a:rPr lang="de-DE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Verwaltung/Rechtspflege</a:t>
            </a:r>
            <a:endParaRPr lang="de-DE" sz="1000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+mn-cs"/>
            </a:endParaRPr>
          </a:p>
          <a:p>
            <a:pPr algn="ctr" eaLnBrk="1" hangingPunct="1">
              <a:lnSpc>
                <a:spcPct val="85000"/>
              </a:lnSpc>
              <a:defRPr/>
            </a:pPr>
            <a:r>
              <a:rPr lang="de-DE" sz="10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    11. Klasse</a:t>
            </a:r>
          </a:p>
          <a:p>
            <a:pPr eaLnBrk="1" hangingPunct="1">
              <a:defRPr/>
            </a:pPr>
            <a:endParaRPr lang="de-DE" sz="400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+mn-cs"/>
            </a:endParaRPr>
          </a:p>
          <a:p>
            <a:pPr algn="ctr" eaLnBrk="1" hangingPunct="1">
              <a:defRPr/>
            </a:pPr>
            <a:r>
              <a:rPr lang="de-DE" sz="9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- 2 Tage Schule</a:t>
            </a:r>
          </a:p>
          <a:p>
            <a:pPr algn="ctr" eaLnBrk="1" hangingPunct="1">
              <a:defRPr/>
            </a:pPr>
            <a:r>
              <a:rPr lang="de-DE" sz="9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- 3 Tage Praktikum </a:t>
            </a:r>
            <a:br>
              <a:rPr lang="de-DE" sz="9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</a:br>
            <a:r>
              <a:rPr lang="de-DE" sz="9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  (Betrieb o. Polizei)</a:t>
            </a:r>
            <a:endParaRPr lang="de-DE" sz="900" dirty="0">
              <a:latin typeface="Arial" charset="0"/>
              <a:cs typeface="+mn-cs"/>
            </a:endParaRPr>
          </a:p>
        </p:txBody>
      </p:sp>
      <p:sp>
        <p:nvSpPr>
          <p:cNvPr id="16" name="Rectangle 51"/>
          <p:cNvSpPr>
            <a:spLocks noChangeArrowheads="1"/>
          </p:cNvSpPr>
          <p:nvPr/>
        </p:nvSpPr>
        <p:spPr bwMode="auto">
          <a:xfrm>
            <a:off x="4969007" y="4140125"/>
            <a:ext cx="2273420" cy="87161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tIns="0" anchor="ctr"/>
          <a:lstStyle/>
          <a:p>
            <a:pPr algn="ctr" eaLnBrk="1" hangingPunct="1">
              <a:defRPr/>
            </a:pPr>
            <a:r>
              <a:rPr lang="de-DE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2. Jahr</a:t>
            </a:r>
          </a:p>
          <a:p>
            <a:pPr algn="ctr" eaLnBrk="1" hangingPunct="1">
              <a:defRPr/>
            </a:pPr>
            <a:endParaRPr lang="de-DE" sz="800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+mn-cs"/>
            </a:endParaRPr>
          </a:p>
          <a:p>
            <a:pPr algn="ctr" eaLnBrk="1" hangingPunct="1">
              <a:defRPr/>
            </a:pPr>
            <a:endParaRPr lang="de-DE" sz="800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+mn-cs"/>
            </a:endParaRPr>
          </a:p>
          <a:p>
            <a:pPr algn="ctr" eaLnBrk="1" hangingPunct="1">
              <a:defRPr/>
            </a:pPr>
            <a:r>
              <a:rPr lang="de-DE" sz="11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- 1 Tag Schule</a:t>
            </a:r>
          </a:p>
          <a:p>
            <a:pPr algn="ctr" eaLnBrk="1" hangingPunct="1">
              <a:defRPr/>
            </a:pPr>
            <a:r>
              <a:rPr lang="de-DE" sz="11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- 4 Tage Betrieb</a:t>
            </a:r>
            <a:endParaRPr lang="de-DE" sz="1100" dirty="0">
              <a:latin typeface="Arial" charset="0"/>
              <a:cs typeface="+mn-cs"/>
            </a:endParaRPr>
          </a:p>
        </p:txBody>
      </p:sp>
      <p:sp>
        <p:nvSpPr>
          <p:cNvPr id="17" name="Rectangle 52"/>
          <p:cNvSpPr>
            <a:spLocks noChangeArrowheads="1"/>
          </p:cNvSpPr>
          <p:nvPr/>
        </p:nvSpPr>
        <p:spPr bwMode="auto">
          <a:xfrm>
            <a:off x="4969992" y="3312279"/>
            <a:ext cx="2273420" cy="79224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1" hangingPunct="1">
              <a:defRPr/>
            </a:pPr>
            <a:r>
              <a:rPr lang="de-DE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3. Jahr</a:t>
            </a:r>
          </a:p>
          <a:p>
            <a:pPr algn="ctr" eaLnBrk="1" hangingPunct="1">
              <a:defRPr/>
            </a:pPr>
            <a:endParaRPr lang="de-DE" sz="10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de-DE" sz="11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- 1 Tag Schule</a:t>
            </a:r>
          </a:p>
          <a:p>
            <a:pPr algn="ctr" eaLnBrk="1" hangingPunct="1">
              <a:defRPr/>
            </a:pPr>
            <a:r>
              <a:rPr lang="de-DE" sz="11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- 4 Tage Betrieb</a:t>
            </a:r>
            <a:endParaRPr lang="de-DE" sz="1400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+mn-cs"/>
            </a:endParaRPr>
          </a:p>
        </p:txBody>
      </p:sp>
      <p:sp>
        <p:nvSpPr>
          <p:cNvPr id="18" name="Text Box 53"/>
          <p:cNvSpPr txBox="1">
            <a:spLocks noChangeArrowheads="1"/>
          </p:cNvSpPr>
          <p:nvPr/>
        </p:nvSpPr>
        <p:spPr bwMode="auto">
          <a:xfrm>
            <a:off x="5292007" y="2599326"/>
            <a:ext cx="1558925" cy="51752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sz="13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Kaufmanns-gehilfenprüfung</a:t>
            </a:r>
            <a:endParaRPr lang="de-DE" sz="1300">
              <a:latin typeface="Arial" charset="0"/>
              <a:cs typeface="+mn-cs"/>
            </a:endParaRPr>
          </a:p>
        </p:txBody>
      </p:sp>
      <p:sp>
        <p:nvSpPr>
          <p:cNvPr id="19" name="Rectangle 5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969007" y="5051426"/>
            <a:ext cx="2273420" cy="10795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36000" tIns="36000" rIns="36000"/>
          <a:lstStyle/>
          <a:p>
            <a:pPr algn="ctr" eaLnBrk="1" hangingPunct="1">
              <a:defRPr/>
            </a:pPr>
            <a:r>
              <a:rPr lang="de-DE" sz="1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Berufsausbildung </a:t>
            </a:r>
            <a:br>
              <a:rPr lang="de-DE" sz="1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</a:br>
            <a:r>
              <a:rPr lang="de-DE" sz="9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(m</a:t>
            </a:r>
            <a:r>
              <a:rPr lang="de-DE" sz="9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it Ausbildungsvertrag)</a:t>
            </a:r>
          </a:p>
          <a:p>
            <a:pPr algn="ctr" eaLnBrk="1" hangingPunct="1">
              <a:defRPr/>
            </a:pPr>
            <a:r>
              <a:rPr lang="de-DE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1. </a:t>
            </a:r>
            <a:r>
              <a:rPr lang="de-DE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Jahr</a:t>
            </a:r>
          </a:p>
          <a:p>
            <a:pPr algn="ctr" eaLnBrk="1" hangingPunct="1">
              <a:defRPr/>
            </a:pPr>
            <a:r>
              <a:rPr lang="de-DE" sz="10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- 2 Tage Schule</a:t>
            </a:r>
          </a:p>
          <a:p>
            <a:pPr algn="ctr" eaLnBrk="1" hangingPunct="1">
              <a:defRPr/>
            </a:pPr>
            <a:r>
              <a:rPr lang="de-DE" sz="10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- 3 Tage Betrieb</a:t>
            </a:r>
          </a:p>
          <a:p>
            <a:pPr algn="ctr" eaLnBrk="1" hangingPunct="1">
              <a:defRPr/>
            </a:pPr>
            <a:r>
              <a:rPr lang="de-DE" sz="10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- oder Blockunterricht</a:t>
            </a:r>
          </a:p>
        </p:txBody>
      </p:sp>
      <p:sp>
        <p:nvSpPr>
          <p:cNvPr id="20" name="Line 55"/>
          <p:cNvSpPr>
            <a:spLocks noChangeShapeType="1"/>
          </p:cNvSpPr>
          <p:nvPr/>
        </p:nvSpPr>
        <p:spPr bwMode="auto">
          <a:xfrm flipH="1" flipV="1">
            <a:off x="6099616" y="2356497"/>
            <a:ext cx="1" cy="243181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" name="Text Box 56"/>
          <p:cNvSpPr txBox="1">
            <a:spLocks noChangeArrowheads="1"/>
          </p:cNvSpPr>
          <p:nvPr/>
        </p:nvSpPr>
        <p:spPr bwMode="auto">
          <a:xfrm>
            <a:off x="4999169" y="4391819"/>
            <a:ext cx="214460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de-DE" sz="10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+mn-cs"/>
              </a:rPr>
              <a:t>Zwischenprüfung</a:t>
            </a:r>
            <a:endParaRPr lang="de-DE" dirty="0">
              <a:latin typeface="Arial" charset="0"/>
              <a:cs typeface="+mn-cs"/>
            </a:endParaRPr>
          </a:p>
        </p:txBody>
      </p:sp>
      <p:sp>
        <p:nvSpPr>
          <p:cNvPr id="22" name="Rectangle 5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9904561" y="5319712"/>
            <a:ext cx="1504950" cy="119856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36000" tIns="36000" rIns="36000"/>
          <a:lstStyle/>
          <a:p>
            <a:pPr algn="ctr" eaLnBrk="1" hangingPunct="1">
              <a:defRPr/>
            </a:pPr>
            <a:r>
              <a:rPr lang="de-DE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Berufliches</a:t>
            </a:r>
          </a:p>
          <a:p>
            <a:pPr algn="ctr" eaLnBrk="1" hangingPunct="1">
              <a:defRPr/>
            </a:pPr>
            <a:r>
              <a:rPr lang="de-DE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Gymnasium</a:t>
            </a:r>
          </a:p>
          <a:p>
            <a:pPr algn="ctr" eaLnBrk="1" hangingPunct="1">
              <a:defRPr/>
            </a:pPr>
            <a:r>
              <a:rPr lang="de-DE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Wirtschaft</a:t>
            </a:r>
          </a:p>
          <a:p>
            <a:pPr eaLnBrk="1" hangingPunct="1">
              <a:defRPr/>
            </a:pPr>
            <a:endParaRPr lang="de-DE" sz="4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+mn-cs"/>
            </a:endParaRPr>
          </a:p>
          <a:p>
            <a:pPr algn="ctr" eaLnBrk="1" hangingPunct="1">
              <a:defRPr/>
            </a:pPr>
            <a:r>
              <a:rPr lang="de-DE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   </a:t>
            </a:r>
            <a:r>
              <a:rPr lang="de-DE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11. Klasse</a:t>
            </a:r>
          </a:p>
          <a:p>
            <a:pPr eaLnBrk="1" hangingPunct="1">
              <a:defRPr/>
            </a:pPr>
            <a:endParaRPr lang="de-DE" sz="1200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+mn-cs"/>
            </a:endParaRPr>
          </a:p>
          <a:p>
            <a:pPr eaLnBrk="1" hangingPunct="1">
              <a:defRPr/>
            </a:pPr>
            <a:r>
              <a:rPr lang="de-DE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</a:t>
            </a:r>
            <a:r>
              <a:rPr lang="de-DE" sz="11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- 5 Tage Schule</a:t>
            </a:r>
            <a:endParaRPr lang="de-DE" sz="1100" dirty="0">
              <a:latin typeface="Arial" charset="0"/>
              <a:cs typeface="+mn-cs"/>
            </a:endParaRPr>
          </a:p>
        </p:txBody>
      </p:sp>
      <p:sp>
        <p:nvSpPr>
          <p:cNvPr id="23" name="Rectangle 59"/>
          <p:cNvSpPr>
            <a:spLocks noChangeArrowheads="1"/>
          </p:cNvSpPr>
          <p:nvPr/>
        </p:nvSpPr>
        <p:spPr bwMode="auto">
          <a:xfrm>
            <a:off x="9904561" y="4227512"/>
            <a:ext cx="1504950" cy="1092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36000" tIns="36000" rIns="36000"/>
          <a:lstStyle/>
          <a:p>
            <a:pPr eaLnBrk="1" hangingPunct="1">
              <a:defRPr/>
            </a:pPr>
            <a:r>
              <a:rPr lang="de-DE" sz="12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  </a:t>
            </a:r>
            <a:r>
              <a:rPr lang="de-DE" sz="12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12. Klasse</a:t>
            </a:r>
          </a:p>
          <a:p>
            <a:pPr eaLnBrk="1" hangingPunct="1">
              <a:defRPr/>
            </a:pPr>
            <a:endParaRPr lang="de-DE" sz="120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+mn-cs"/>
            </a:endParaRPr>
          </a:p>
          <a:p>
            <a:pPr eaLnBrk="1" hangingPunct="1">
              <a:defRPr/>
            </a:pPr>
            <a:r>
              <a:rPr lang="de-DE" sz="12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</a:t>
            </a:r>
            <a:r>
              <a:rPr lang="de-DE" sz="11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- 5 Tage Schule</a:t>
            </a:r>
          </a:p>
          <a:p>
            <a:pPr eaLnBrk="1" hangingPunct="1">
              <a:defRPr/>
            </a:pPr>
            <a:endParaRPr lang="de-DE" sz="90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+mn-cs"/>
            </a:endParaRPr>
          </a:p>
          <a:p>
            <a:pPr eaLnBrk="1" hangingPunct="1">
              <a:defRPr/>
            </a:pPr>
            <a:endParaRPr lang="de-DE">
              <a:latin typeface="Arial" charset="0"/>
              <a:cs typeface="+mn-cs"/>
            </a:endParaRPr>
          </a:p>
        </p:txBody>
      </p:sp>
      <p:sp>
        <p:nvSpPr>
          <p:cNvPr id="24" name="Rectangle 60"/>
          <p:cNvSpPr>
            <a:spLocks noChangeArrowheads="1"/>
          </p:cNvSpPr>
          <p:nvPr/>
        </p:nvSpPr>
        <p:spPr bwMode="auto">
          <a:xfrm>
            <a:off x="9904561" y="3148012"/>
            <a:ext cx="1504950" cy="10795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36000" tIns="36000" rIns="36000"/>
          <a:lstStyle/>
          <a:p>
            <a:pPr eaLnBrk="1" hangingPunct="1">
              <a:defRPr/>
            </a:pPr>
            <a:r>
              <a:rPr lang="de-DE" sz="12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   </a:t>
            </a:r>
            <a:r>
              <a:rPr lang="de-DE" sz="12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13. Klasse</a:t>
            </a:r>
          </a:p>
          <a:p>
            <a:pPr eaLnBrk="1" hangingPunct="1">
              <a:defRPr/>
            </a:pPr>
            <a:endParaRPr lang="de-DE" sz="1200" b="1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+mn-cs"/>
            </a:endParaRPr>
          </a:p>
          <a:p>
            <a:pPr eaLnBrk="1" hangingPunct="1">
              <a:defRPr/>
            </a:pPr>
            <a:r>
              <a:rPr lang="de-DE" sz="12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</a:t>
            </a:r>
            <a:r>
              <a:rPr lang="de-DE" sz="11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- 5 Tage Schule</a:t>
            </a:r>
          </a:p>
          <a:p>
            <a:pPr eaLnBrk="1" hangingPunct="1">
              <a:defRPr/>
            </a:pPr>
            <a:endParaRPr lang="de-DE" sz="110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+mn-cs"/>
            </a:endParaRPr>
          </a:p>
          <a:p>
            <a:pPr eaLnBrk="1" hangingPunct="1">
              <a:defRPr/>
            </a:pPr>
            <a:endParaRPr lang="de-DE">
              <a:latin typeface="Arial" charset="0"/>
              <a:cs typeface="+mn-cs"/>
            </a:endParaRPr>
          </a:p>
        </p:txBody>
      </p:sp>
      <p:sp>
        <p:nvSpPr>
          <p:cNvPr id="25" name="Text Box 61"/>
          <p:cNvSpPr txBox="1">
            <a:spLocks noChangeArrowheads="1"/>
          </p:cNvSpPr>
          <p:nvPr/>
        </p:nvSpPr>
        <p:spPr bwMode="auto">
          <a:xfrm>
            <a:off x="9904560" y="1265681"/>
            <a:ext cx="1504951" cy="615553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de-DE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Prüfung</a:t>
            </a:r>
            <a:r>
              <a:rPr lang="de-DE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 </a:t>
            </a:r>
            <a:r>
              <a:rPr lang="de-DE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  <a:sym typeface="Wingdings" pitchFamily="2" charset="2"/>
              </a:rPr>
              <a:t> </a:t>
            </a:r>
            <a:r>
              <a:rPr lang="de-DE" sz="10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  <a:sym typeface="Wingdings" pitchFamily="2" charset="2"/>
              </a:rPr>
              <a:t>Allgemeine</a:t>
            </a:r>
            <a:r>
              <a:rPr lang="de-DE" sz="10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  <a:sym typeface="Wingdings" pitchFamily="2" charset="2"/>
              </a:rPr>
              <a:t> Hochschulreife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26" name="Line 62"/>
          <p:cNvSpPr>
            <a:spLocks noChangeShapeType="1"/>
          </p:cNvSpPr>
          <p:nvPr/>
        </p:nvSpPr>
        <p:spPr bwMode="auto">
          <a:xfrm flipH="1" flipV="1">
            <a:off x="10693650" y="1881234"/>
            <a:ext cx="1" cy="1248817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" name="Line 63"/>
          <p:cNvSpPr>
            <a:spLocks noChangeShapeType="1"/>
          </p:cNvSpPr>
          <p:nvPr/>
        </p:nvSpPr>
        <p:spPr bwMode="auto">
          <a:xfrm flipH="1" flipV="1">
            <a:off x="8593389" y="2590800"/>
            <a:ext cx="0" cy="2460625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" name="Line 64"/>
          <p:cNvSpPr>
            <a:spLocks noChangeShapeType="1"/>
          </p:cNvSpPr>
          <p:nvPr/>
        </p:nvSpPr>
        <p:spPr bwMode="auto">
          <a:xfrm flipH="1" flipV="1">
            <a:off x="6071470" y="3104151"/>
            <a:ext cx="0" cy="2159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Text Box 65"/>
          <p:cNvSpPr txBox="1">
            <a:spLocks noChangeArrowheads="1"/>
          </p:cNvSpPr>
          <p:nvPr/>
        </p:nvSpPr>
        <p:spPr bwMode="auto">
          <a:xfrm>
            <a:off x="4926386" y="1252808"/>
            <a:ext cx="2290163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de-DE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Prüfung</a:t>
            </a:r>
            <a:r>
              <a:rPr lang="de-DE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  <a:sym typeface="Wingdings" pitchFamily="2" charset="2"/>
              </a:rPr>
              <a:t> </a:t>
            </a:r>
            <a:r>
              <a:rPr lang="de-DE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  <a:sym typeface="Wingdings" pitchFamily="2" charset="2"/>
              </a:rPr>
              <a:t>Fachhochschulreife</a:t>
            </a:r>
            <a:endParaRPr lang="de-DE" sz="1000" b="1" dirty="0">
              <a:latin typeface="Arial" charset="0"/>
              <a:cs typeface="+mn-cs"/>
            </a:endParaRPr>
          </a:p>
        </p:txBody>
      </p:sp>
      <p:sp>
        <p:nvSpPr>
          <p:cNvPr id="30" name="Line 66"/>
          <p:cNvSpPr>
            <a:spLocks noChangeShapeType="1"/>
          </p:cNvSpPr>
          <p:nvPr/>
        </p:nvSpPr>
        <p:spPr bwMode="auto">
          <a:xfrm flipH="1" flipV="1">
            <a:off x="6099616" y="1702887"/>
            <a:ext cx="0" cy="194174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Line 68"/>
          <p:cNvSpPr>
            <a:spLocks noChangeShapeType="1"/>
          </p:cNvSpPr>
          <p:nvPr/>
        </p:nvSpPr>
        <p:spPr bwMode="auto">
          <a:xfrm flipV="1">
            <a:off x="4647463" y="4755092"/>
            <a:ext cx="321543" cy="4803"/>
          </a:xfrm>
          <a:prstGeom prst="line">
            <a:avLst/>
          </a:prstGeom>
          <a:noFill/>
          <a:ln w="4445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" name="Rectangle 93"/>
          <p:cNvSpPr>
            <a:spLocks noChangeArrowheads="1"/>
          </p:cNvSpPr>
          <p:nvPr/>
        </p:nvSpPr>
        <p:spPr bwMode="auto">
          <a:xfrm>
            <a:off x="7321801" y="6210300"/>
            <a:ext cx="2488949" cy="323850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6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+mn-cs"/>
              </a:rPr>
              <a:t>Sek. I-RS</a:t>
            </a:r>
          </a:p>
        </p:txBody>
      </p:sp>
      <p:sp>
        <p:nvSpPr>
          <p:cNvPr id="33" name="Rectangle 94"/>
          <p:cNvSpPr>
            <a:spLocks noChangeArrowheads="1"/>
          </p:cNvSpPr>
          <p:nvPr/>
        </p:nvSpPr>
        <p:spPr bwMode="auto">
          <a:xfrm>
            <a:off x="278674" y="6210300"/>
            <a:ext cx="7006615" cy="323850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+mn-cs"/>
              </a:rPr>
              <a:t>Sek. I-HS oder RS</a:t>
            </a:r>
          </a:p>
        </p:txBody>
      </p:sp>
      <p:sp>
        <p:nvSpPr>
          <p:cNvPr id="34" name="Rectangle 10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420853" y="4036513"/>
            <a:ext cx="1728787" cy="4921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2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de-DE" sz="1000" dirty="0" err="1">
                <a:latin typeface="Arial" charset="0"/>
                <a:cs typeface="+mn-cs"/>
              </a:rPr>
              <a:t>Zweij</a:t>
            </a:r>
            <a:r>
              <a:rPr lang="de-DE" sz="1000" dirty="0">
                <a:latin typeface="Arial" charset="0"/>
                <a:cs typeface="+mn-cs"/>
              </a:rPr>
              <a:t>. BFS </a:t>
            </a:r>
            <a:r>
              <a:rPr lang="de-DE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Wirtschaft</a:t>
            </a:r>
            <a:r>
              <a:rPr lang="de-DE" sz="1000" dirty="0">
                <a:latin typeface="Arial" charset="0"/>
                <a:cs typeface="+mn-cs"/>
              </a:rPr>
              <a:t> </a:t>
            </a:r>
            <a:br>
              <a:rPr lang="de-DE" sz="1000" dirty="0">
                <a:latin typeface="Arial" charset="0"/>
                <a:cs typeface="+mn-cs"/>
              </a:rPr>
            </a:br>
            <a:r>
              <a:rPr lang="de-DE" sz="10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2. Jahr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de-DE" sz="10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(ggf. UE)</a:t>
            </a:r>
          </a:p>
        </p:txBody>
      </p:sp>
      <p:sp>
        <p:nvSpPr>
          <p:cNvPr id="35" name="Text Box 103"/>
          <p:cNvSpPr txBox="1">
            <a:spLocks noChangeArrowheads="1"/>
          </p:cNvSpPr>
          <p:nvPr/>
        </p:nvSpPr>
        <p:spPr bwMode="auto">
          <a:xfrm>
            <a:off x="2420853" y="3371351"/>
            <a:ext cx="1728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sz="8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+mn-cs"/>
              </a:rPr>
              <a:t>Sek. I-RS u. </a:t>
            </a:r>
            <a:r>
              <a:rPr lang="de-DE" sz="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+mn-cs"/>
              </a:rPr>
              <a:t>Erw</a:t>
            </a:r>
            <a:r>
              <a:rPr lang="de-DE" sz="8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+mn-cs"/>
              </a:rPr>
              <a:t>. SEK I mögl.</a:t>
            </a:r>
            <a:endParaRPr lang="de-DE" sz="800" dirty="0">
              <a:latin typeface="Arial" charset="0"/>
              <a:cs typeface="+mn-cs"/>
            </a:endParaRPr>
          </a:p>
        </p:txBody>
      </p:sp>
      <p:sp>
        <p:nvSpPr>
          <p:cNvPr id="36" name="Text Box 104"/>
          <p:cNvSpPr txBox="1">
            <a:spLocks noChangeArrowheads="1"/>
          </p:cNvSpPr>
          <p:nvPr/>
        </p:nvSpPr>
        <p:spPr bwMode="auto">
          <a:xfrm>
            <a:off x="2420853" y="3603126"/>
            <a:ext cx="1728787" cy="24606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sz="10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Abschlussprüfung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37" name="Line 105"/>
          <p:cNvSpPr>
            <a:spLocks noChangeShapeType="1"/>
          </p:cNvSpPr>
          <p:nvPr/>
        </p:nvSpPr>
        <p:spPr bwMode="auto">
          <a:xfrm flipV="1">
            <a:off x="3284453" y="3884113"/>
            <a:ext cx="0" cy="152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" name="Text Box 106"/>
          <p:cNvSpPr txBox="1">
            <a:spLocks noChangeArrowheads="1"/>
          </p:cNvSpPr>
          <p:nvPr/>
        </p:nvSpPr>
        <p:spPr bwMode="auto">
          <a:xfrm>
            <a:off x="446002" y="4654051"/>
            <a:ext cx="4122087" cy="27622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de-DE" sz="12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+mn-cs"/>
              </a:rPr>
              <a:t>Abschlussprüfung (ESA möglich)</a:t>
            </a:r>
            <a:endParaRPr lang="de-DE" dirty="0">
              <a:latin typeface="Arial" charset="0"/>
              <a:cs typeface="+mn-cs"/>
            </a:endParaRPr>
          </a:p>
        </p:txBody>
      </p:sp>
      <p:sp>
        <p:nvSpPr>
          <p:cNvPr id="39" name="Line 107"/>
          <p:cNvSpPr>
            <a:spLocks noChangeShapeType="1"/>
          </p:cNvSpPr>
          <p:nvPr/>
        </p:nvSpPr>
        <p:spPr bwMode="auto">
          <a:xfrm flipV="1">
            <a:off x="2566818" y="4899025"/>
            <a:ext cx="0" cy="152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H="1" flipV="1">
            <a:off x="726990" y="3334838"/>
            <a:ext cx="7938" cy="1295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392028" y="2661738"/>
            <a:ext cx="666750" cy="468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75000"/>
              </a:lnSpc>
              <a:defRPr/>
            </a:pPr>
            <a:r>
              <a:rPr lang="de-DE" sz="1000" dirty="0">
                <a:latin typeface="Arial" charset="0"/>
                <a:cs typeface="+mn-cs"/>
              </a:rPr>
              <a:t>Berufs-</a:t>
            </a:r>
          </a:p>
          <a:p>
            <a:pPr algn="ctr" eaLnBrk="1" hangingPunct="1">
              <a:lnSpc>
                <a:spcPct val="75000"/>
              </a:lnSpc>
              <a:defRPr/>
            </a:pPr>
            <a:r>
              <a:rPr lang="de-DE" sz="1000" dirty="0" err="1">
                <a:latin typeface="Arial" charset="0"/>
                <a:cs typeface="+mn-cs"/>
              </a:rPr>
              <a:t>ausbildung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42" name="Rectangle 42"/>
          <p:cNvSpPr>
            <a:spLocks noChangeArrowheads="1"/>
          </p:cNvSpPr>
          <p:nvPr/>
        </p:nvSpPr>
        <p:spPr bwMode="auto">
          <a:xfrm>
            <a:off x="1109578" y="2661738"/>
            <a:ext cx="666750" cy="468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75000"/>
              </a:lnSpc>
              <a:defRPr/>
            </a:pPr>
            <a:r>
              <a:rPr lang="de-DE" sz="1000" dirty="0">
                <a:latin typeface="Arial" charset="0"/>
                <a:cs typeface="+mn-cs"/>
              </a:rPr>
              <a:t>Fach-</a:t>
            </a:r>
          </a:p>
          <a:p>
            <a:pPr algn="ctr" eaLnBrk="1" hangingPunct="1">
              <a:lnSpc>
                <a:spcPct val="75000"/>
              </a:lnSpc>
              <a:defRPr/>
            </a:pPr>
            <a:r>
              <a:rPr lang="de-DE" sz="1000" dirty="0" err="1">
                <a:latin typeface="Arial" charset="0"/>
                <a:cs typeface="+mn-cs"/>
              </a:rPr>
              <a:t>oberschule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827128" y="2661738"/>
            <a:ext cx="742950" cy="468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75000"/>
              </a:lnSpc>
              <a:defRPr/>
            </a:pPr>
            <a:r>
              <a:rPr lang="de-DE" sz="1000" dirty="0">
                <a:latin typeface="Arial" charset="0"/>
                <a:cs typeface="+mn-cs"/>
              </a:rPr>
              <a:t>Berufliches</a:t>
            </a:r>
          </a:p>
          <a:p>
            <a:pPr algn="ctr" eaLnBrk="1" hangingPunct="1">
              <a:lnSpc>
                <a:spcPct val="75000"/>
              </a:lnSpc>
              <a:defRPr/>
            </a:pPr>
            <a:r>
              <a:rPr lang="de-DE" sz="1000" dirty="0">
                <a:latin typeface="Arial" charset="0"/>
                <a:cs typeface="+mn-cs"/>
              </a:rPr>
              <a:t> Gymnasium</a:t>
            </a:r>
          </a:p>
        </p:txBody>
      </p:sp>
      <p:sp>
        <p:nvSpPr>
          <p:cNvPr id="44" name="Line 107"/>
          <p:cNvSpPr>
            <a:spLocks noChangeShapeType="1"/>
          </p:cNvSpPr>
          <p:nvPr/>
        </p:nvSpPr>
        <p:spPr bwMode="auto">
          <a:xfrm flipH="1" flipV="1">
            <a:off x="1406440" y="3350713"/>
            <a:ext cx="6350" cy="1295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" name="Line 107"/>
          <p:cNvSpPr>
            <a:spLocks noChangeShapeType="1"/>
          </p:cNvSpPr>
          <p:nvPr/>
        </p:nvSpPr>
        <p:spPr bwMode="auto">
          <a:xfrm flipH="1" flipV="1">
            <a:off x="2077953" y="3341188"/>
            <a:ext cx="7937" cy="1295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" name="Text Box 103"/>
          <p:cNvSpPr txBox="1">
            <a:spLocks noChangeArrowheads="1"/>
          </p:cNvSpPr>
          <p:nvPr/>
        </p:nvSpPr>
        <p:spPr bwMode="auto">
          <a:xfrm>
            <a:off x="525378" y="3130051"/>
            <a:ext cx="1728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sz="800" dirty="0">
                <a:latin typeface="Arial" charset="0"/>
                <a:cs typeface="+mn-cs"/>
              </a:rPr>
              <a:t>Anschlussperspektiven</a:t>
            </a:r>
          </a:p>
        </p:txBody>
      </p:sp>
      <p:sp>
        <p:nvSpPr>
          <p:cNvPr id="47" name="Line 107"/>
          <p:cNvSpPr>
            <a:spLocks noChangeShapeType="1"/>
          </p:cNvSpPr>
          <p:nvPr/>
        </p:nvSpPr>
        <p:spPr bwMode="auto">
          <a:xfrm flipH="1">
            <a:off x="726990" y="3698376"/>
            <a:ext cx="1690688" cy="7937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non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568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  <p:bldP spid="12" grpId="0" animBg="1" autoUpdateAnimBg="0"/>
      <p:bldP spid="14" grpId="0" animBg="1" autoUpdateAnimBg="0"/>
      <p:bldP spid="15" grpId="0" animBg="1" autoUpdateAnimBg="0"/>
      <p:bldP spid="16" grpId="0" animBg="1" autoUpdateAnimBg="0"/>
      <p:bldP spid="17" grpId="0" animBg="1" autoUpdateAnimBg="0"/>
      <p:bldP spid="18" grpId="0" animBg="1" autoUpdateAnimBg="0"/>
      <p:bldP spid="19" grpId="0" animBg="1" autoUpdateAnimBg="0"/>
      <p:bldP spid="20" grpId="0" animBg="1"/>
      <p:bldP spid="21" grpId="0" autoUpdateAnimBg="0"/>
      <p:bldP spid="22" grpId="0" animBg="1" autoUpdateAnimBg="0"/>
      <p:bldP spid="23" grpId="0" animBg="1" autoUpdateAnimBg="0"/>
      <p:bldP spid="24" grpId="0" animBg="1" autoUpdateAnimBg="0"/>
      <p:bldP spid="25" grpId="0" animBg="1" autoUpdateAnimBg="0"/>
      <p:bldP spid="26" grpId="0" animBg="1"/>
      <p:bldP spid="27" grpId="0" animBg="1"/>
      <p:bldP spid="28" grpId="0" animBg="1"/>
      <p:bldP spid="29" grpId="0" animBg="1" autoUpdateAnimBg="0"/>
      <p:bldP spid="30" grpId="0" animBg="1"/>
      <p:bldP spid="31" grpId="0" animBg="1"/>
      <p:bldP spid="32" grpId="0" animBg="1" autoUpdateAnimBg="0"/>
      <p:bldP spid="33" grpId="0" animBg="1" autoUpdateAnimBg="0"/>
      <p:bldP spid="34" grpId="0" animBg="1" autoUpdateAnimBg="0"/>
      <p:bldP spid="35" grpId="0" autoUpdateAnimBg="0"/>
      <p:bldP spid="36" grpId="0" animBg="1" autoUpdateAnimBg="0"/>
      <p:bldP spid="37" grpId="0" animBg="1"/>
      <p:bldP spid="38" grpId="0" animBg="1" autoUpdateAnimBg="0"/>
      <p:bldP spid="39" grpId="0" animBg="1"/>
      <p:bldP spid="40" grpId="0" animBg="1"/>
      <p:bldP spid="41" grpId="0" animBg="1" autoUpdateAnimBg="0"/>
      <p:bldP spid="42" grpId="0" animBg="1" autoUpdateAnimBg="0"/>
      <p:bldP spid="43" grpId="0" animBg="1" autoUpdateAnimBg="0"/>
      <p:bldP spid="44" grpId="0" animBg="1"/>
      <p:bldP spid="45" grpId="0" animBg="1"/>
      <p:bldP spid="46" grpId="0" autoUpdateAnimBg="0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822" y="832514"/>
            <a:ext cx="12089081" cy="51861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Duales System der Berufsausbildung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8905875" y="1914525"/>
            <a:ext cx="2955925" cy="27813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2">
                    <a:lumMod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FontTx/>
              <a:buNone/>
            </a:pPr>
            <a:endParaRPr lang="de-DE" altLang="de-DE" sz="400" dirty="0">
              <a:latin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FontTx/>
              <a:buNone/>
            </a:pPr>
            <a:r>
              <a:rPr lang="de-DE" altLang="de-DE" sz="2000" dirty="0">
                <a:latin typeface="+mn-lt"/>
                <a:cs typeface="Times New Roman" panose="02020603050405020304" pitchFamily="18" charset="0"/>
              </a:rPr>
              <a:t>A</a:t>
            </a:r>
            <a:r>
              <a:rPr lang="de-DE" altLang="de-DE" sz="2000" dirty="0">
                <a:latin typeface="+mn-lt"/>
                <a:cs typeface="Arial" panose="020B0604020202020204" pitchFamily="34" charset="0"/>
              </a:rPr>
              <a:t>n den </a:t>
            </a:r>
            <a:r>
              <a:rPr lang="de-DE" altLang="de-DE" sz="2000" b="1" dirty="0">
                <a:latin typeface="+mn-lt"/>
                <a:cs typeface="Arial" panose="020B0604020202020204" pitchFamily="34" charset="0"/>
              </a:rPr>
              <a:t>Berufsbildenden Schulen I in Lüneburg </a:t>
            </a:r>
            <a:r>
              <a:rPr lang="de-DE" altLang="de-DE" sz="2000" dirty="0">
                <a:latin typeface="+mn-lt"/>
                <a:cs typeface="Arial" panose="020B0604020202020204" pitchFamily="34" charset="0"/>
              </a:rPr>
              <a:t>absolvieren</a:t>
            </a:r>
            <a:r>
              <a:rPr lang="de-DE" altLang="de-DE" sz="2000" b="1" dirty="0"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+mn-lt"/>
                <a:cs typeface="Arial" panose="020B0604020202020204" pitchFamily="34" charset="0"/>
              </a:rPr>
              <a:t>ca. </a:t>
            </a:r>
            <a:r>
              <a:rPr lang="de-DE" altLang="de-DE" sz="2000" baseline="30000" dirty="0">
                <a:latin typeface="+mn-lt"/>
                <a:cs typeface="Arial" panose="020B0604020202020204" pitchFamily="34" charset="0"/>
              </a:rPr>
              <a:t>2</a:t>
            </a:r>
            <a:r>
              <a:rPr lang="de-DE" altLang="de-DE" sz="2000" dirty="0">
                <a:latin typeface="+mn-lt"/>
                <a:cs typeface="Arial" panose="020B0604020202020204" pitchFamily="34" charset="0"/>
              </a:rPr>
              <a:t>/</a:t>
            </a:r>
            <a:r>
              <a:rPr lang="de-DE" altLang="de-DE" sz="2000" baseline="-25000" dirty="0">
                <a:latin typeface="+mn-lt"/>
                <a:cs typeface="Arial" panose="020B0604020202020204" pitchFamily="34" charset="0"/>
              </a:rPr>
              <a:t>3</a:t>
            </a:r>
            <a:r>
              <a:rPr lang="de-DE" altLang="de-DE" sz="2000" dirty="0">
                <a:latin typeface="+mn-lt"/>
                <a:cs typeface="Arial" panose="020B0604020202020204" pitchFamily="34" charset="0"/>
              </a:rPr>
              <a:t> unserer 2.260</a:t>
            </a:r>
            <a:r>
              <a:rPr lang="de-DE" altLang="de-DE" sz="2000" dirty="0">
                <a:solidFill>
                  <a:srgbClr val="FFFF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+mn-lt"/>
                <a:cs typeface="Arial" panose="020B0604020202020204" pitchFamily="34" charset="0"/>
              </a:rPr>
              <a:t>Schüler/-innen eine </a:t>
            </a:r>
            <a:r>
              <a:rPr lang="de-DE" altLang="de-DE" sz="2000" b="1" dirty="0">
                <a:latin typeface="+mn-lt"/>
                <a:cs typeface="Arial" panose="020B0604020202020204" pitchFamily="34" charset="0"/>
              </a:rPr>
              <a:t>Ausbildung</a:t>
            </a:r>
            <a:r>
              <a:rPr lang="de-DE" altLang="de-DE" sz="2000" dirty="0">
                <a:latin typeface="+mn-lt"/>
                <a:cs typeface="Arial" panose="020B0604020202020204" pitchFamily="34" charset="0"/>
              </a:rPr>
              <a:t> im </a:t>
            </a:r>
            <a:r>
              <a:rPr lang="de-DE" altLang="de-DE" sz="2000" b="1" dirty="0">
                <a:latin typeface="+mn-lt"/>
                <a:cs typeface="Arial" panose="020B0604020202020204" pitchFamily="34" charset="0"/>
              </a:rPr>
              <a:t>Dualen System </a:t>
            </a:r>
            <a:r>
              <a:rPr lang="de-DE" altLang="de-DE" sz="2000" dirty="0">
                <a:latin typeface="+mn-lt"/>
                <a:cs typeface="Arial" panose="020B0604020202020204" pitchFamily="34" charset="0"/>
              </a:rPr>
              <a:t>(Berufsausbildung in Betrieb und Berufsschule).</a:t>
            </a:r>
          </a:p>
        </p:txBody>
      </p:sp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800121"/>
              </p:ext>
            </p:extLst>
          </p:nvPr>
        </p:nvGraphicFramePr>
        <p:xfrm>
          <a:off x="424426" y="1500689"/>
          <a:ext cx="8369300" cy="5096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46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846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97049">
                <a:tc gridSpan="2">
                  <a:txBody>
                    <a:bodyPr/>
                    <a:lstStyle/>
                    <a:p>
                      <a:pPr algn="ctr"/>
                      <a:r>
                        <a:rPr lang="de-DE" sz="3000" dirty="0">
                          <a:solidFill>
                            <a:schemeClr val="tx1"/>
                          </a:solidFill>
                        </a:rPr>
                        <a:t>Ausbildungsberufe im Dualen System</a:t>
                      </a:r>
                    </a:p>
                  </a:txBody>
                  <a:tcPr marL="91447" marR="91447" marT="45727" marB="45727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3422">
                <a:tc>
                  <a:txBody>
                    <a:bodyPr/>
                    <a:lstStyle/>
                    <a:p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Automobilkaufmann/-frau</a:t>
                      </a:r>
                    </a:p>
                  </a:txBody>
                  <a:tcPr marL="91447" marR="91447" marT="45727" marB="45727"/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Kaufmann/-frau im Gesundheitswesen</a:t>
                      </a:r>
                    </a:p>
                  </a:txBody>
                  <a:tcPr marL="91447" marR="91447" marT="45727" marB="4572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34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Bankkaufmann/-frau</a:t>
                      </a:r>
                    </a:p>
                  </a:txBody>
                  <a:tcPr marL="91447" marR="91447" marT="45727" marB="457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Kaufmann/-frau im Groß- und Außenhandel</a:t>
                      </a:r>
                    </a:p>
                  </a:txBody>
                  <a:tcPr marL="91447" marR="91447" marT="45727" marB="4572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29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Fachinformatiker/-in</a:t>
                      </a:r>
                      <a:br>
                        <a:rPr lang="de-DE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für Anwendungsentwicklung</a:t>
                      </a:r>
                    </a:p>
                  </a:txBody>
                  <a:tcPr marL="91447" marR="91447" marT="45727" marB="457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Kaufmann/-frau f</a:t>
                      </a:r>
                      <a:r>
                        <a:rPr lang="de-DE" sz="1500" baseline="0" dirty="0">
                          <a:solidFill>
                            <a:schemeClr val="tx1"/>
                          </a:solidFill>
                        </a:rPr>
                        <a:t>ür </a:t>
                      </a:r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Versicherungen </a:t>
                      </a:r>
                      <a:br>
                        <a:rPr lang="de-DE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und Finanzen</a:t>
                      </a:r>
                    </a:p>
                  </a:txBody>
                  <a:tcPr marL="91447" marR="91447" marT="45727" marB="45727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34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Immobilienkaufmann/-frau</a:t>
                      </a:r>
                    </a:p>
                  </a:txBody>
                  <a:tcPr marL="91447" marR="91447" marT="45727" marB="45727"/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Rechtanwalts-</a:t>
                      </a:r>
                      <a:r>
                        <a:rPr lang="de-DE" sz="1500" baseline="0" dirty="0">
                          <a:solidFill>
                            <a:schemeClr val="tx1"/>
                          </a:solidFill>
                        </a:rPr>
                        <a:t> und Notarfachangestellte/-r</a:t>
                      </a:r>
                      <a:endParaRPr lang="de-DE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27" marB="45727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34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dirty="0"/>
                        <a:t>Industriekaufmann/-frau</a:t>
                      </a:r>
                    </a:p>
                  </a:txBody>
                  <a:tcPr marL="91447" marR="91447"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Sozialversicherungsfachangestellte/-r</a:t>
                      </a:r>
                    </a:p>
                  </a:txBody>
                  <a:tcPr marL="91447" marR="91447" marT="45727" marB="45727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8828">
                <a:tc>
                  <a:txBody>
                    <a:bodyPr/>
                    <a:lstStyle/>
                    <a:p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Informatikkaufmann/-frau</a:t>
                      </a:r>
                    </a:p>
                  </a:txBody>
                  <a:tcPr marL="91447" marR="91447" marT="45727" marB="45727"/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Sport- und Fitnesskaufmann/-frau</a:t>
                      </a:r>
                    </a:p>
                  </a:txBody>
                  <a:tcPr marL="91447" marR="91447" marT="45727" marB="45727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83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IT-Systemkaufmann/-frau</a:t>
                      </a:r>
                    </a:p>
                  </a:txBody>
                  <a:tcPr marL="91447" marR="91447" marT="45727" marB="45727"/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Steuerfachangestellte/-r</a:t>
                      </a:r>
                    </a:p>
                  </a:txBody>
                  <a:tcPr marL="91447" marR="91447" marT="45727" marB="45727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9168">
                <a:tc>
                  <a:txBody>
                    <a:bodyPr/>
                    <a:lstStyle/>
                    <a:p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Kaufmann/-frau für Büromanagement</a:t>
                      </a:r>
                    </a:p>
                  </a:txBody>
                  <a:tcPr marL="91447" marR="91447"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Tourismuskaufmann/-frau</a:t>
                      </a:r>
                    </a:p>
                  </a:txBody>
                  <a:tcPr marL="91447" marR="91447" marT="45727" marB="45727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929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Kaufmann/-frau im Einzelhandel /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dirty="0">
                          <a:solidFill>
                            <a:schemeClr val="tx1"/>
                          </a:solidFill>
                        </a:rPr>
                        <a:t>Verkäufer/-in</a:t>
                      </a:r>
                    </a:p>
                  </a:txBody>
                  <a:tcPr marL="91447" marR="91447" marT="45727" marB="45727"/>
                </a:tc>
                <a:tc>
                  <a:txBody>
                    <a:bodyPr/>
                    <a:lstStyle/>
                    <a:p>
                      <a:r>
                        <a:rPr lang="de-DE" sz="1500" dirty="0" smtClean="0">
                          <a:solidFill>
                            <a:schemeClr val="tx1"/>
                          </a:solidFill>
                        </a:rPr>
                        <a:t>Veranstaltungskaufmann/-frau</a:t>
                      </a:r>
                      <a:endParaRPr lang="de-DE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27" marB="45727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929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27" marB="45727"/>
                </a:tc>
                <a:tc>
                  <a:txBody>
                    <a:bodyPr/>
                    <a:lstStyle/>
                    <a:p>
                      <a:r>
                        <a:rPr lang="de-DE" sz="1500" dirty="0" smtClean="0">
                          <a:solidFill>
                            <a:schemeClr val="tx1"/>
                          </a:solidFill>
                        </a:rPr>
                        <a:t>Verwaltungsfachangestellte/-r</a:t>
                      </a:r>
                      <a:endParaRPr lang="de-DE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27" marB="4572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147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107" y="899927"/>
            <a:ext cx="12089081" cy="49072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Berufliches Gymnasium Wirtschaft (I)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532356"/>
              </p:ext>
            </p:extLst>
          </p:nvPr>
        </p:nvGraphicFramePr>
        <p:xfrm>
          <a:off x="156631" y="1539874"/>
          <a:ext cx="11722102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19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8401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200" b="1" dirty="0">
                          <a:solidFill>
                            <a:schemeClr val="tx1"/>
                          </a:solidFill>
                        </a:rPr>
                        <a:t>Zielsetzung: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Erwerb der Allgemeinen Hochschulreife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200" b="1" dirty="0">
                          <a:solidFill>
                            <a:schemeClr val="tx1"/>
                          </a:solidFill>
                        </a:rPr>
                        <a:t>Aufnahmevoraussetzungen: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Erweiterter Sekundarabschuss 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86604">
                <a:tc>
                  <a:txBody>
                    <a:bodyPr/>
                    <a:lstStyle/>
                    <a:p>
                      <a:r>
                        <a:rPr lang="de-DE" sz="2200" b="1" dirty="0">
                          <a:solidFill>
                            <a:schemeClr val="tx1"/>
                          </a:solidFill>
                        </a:rPr>
                        <a:t>Dauer: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3 Jahre: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Einführungsphase (Klasse 11)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Qualifikationsphase (Klassen 12 und 13)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200" b="1" dirty="0">
                          <a:solidFill>
                            <a:schemeClr val="tx1"/>
                          </a:solidFill>
                        </a:rPr>
                        <a:t>Besonderheiten: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 smtClean="0">
                          <a:solidFill>
                            <a:schemeClr val="tx1"/>
                          </a:solidFill>
                        </a:rPr>
                        <a:t>COOL </a:t>
                      </a: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(individualisiert lernen)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Tablet (Nutzung des iPad im Unterricht</a:t>
                      </a:r>
                      <a:r>
                        <a:rPr lang="de-DE" sz="2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2200" b="0" dirty="0" smtClean="0">
                          <a:solidFill>
                            <a:schemeClr val="tx1"/>
                          </a:solidFill>
                        </a:rPr>
                        <a:t>VW-</a:t>
                      </a:r>
                      <a:r>
                        <a:rPr lang="de-DE" sz="2200" b="0" dirty="0" err="1" smtClean="0">
                          <a:solidFill>
                            <a:schemeClr val="tx1"/>
                          </a:solidFill>
                        </a:rPr>
                        <a:t>Bili</a:t>
                      </a:r>
                      <a:r>
                        <a:rPr lang="de-DE" sz="2200" b="0" dirty="0" smtClean="0">
                          <a:solidFill>
                            <a:schemeClr val="tx1"/>
                          </a:solidFill>
                        </a:rPr>
                        <a:t> (Unterricht</a:t>
                      </a:r>
                      <a:r>
                        <a:rPr lang="de-DE" sz="2200" b="0" baseline="0" dirty="0" smtClean="0">
                          <a:solidFill>
                            <a:schemeClr val="tx1"/>
                          </a:solidFill>
                        </a:rPr>
                        <a:t> im Fach VWL auf Englisch als Wahlangebot)</a:t>
                      </a: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200" b="1" dirty="0">
                          <a:solidFill>
                            <a:schemeClr val="tx1"/>
                          </a:solidFill>
                        </a:rPr>
                        <a:t>Abschlüsse: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Fachhochschulreife</a:t>
                      </a:r>
                      <a:r>
                        <a:rPr lang="de-DE" sz="2200" b="0" baseline="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schulischer Teil </a:t>
                      </a:r>
                    </a:p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(frühestens nach Klasse 12)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Allgemeine Hochschulreife (Abitur)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252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772" y="909451"/>
            <a:ext cx="12089081" cy="43357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Berufliches Gymnasium Wirtschaft (II)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35192"/>
              </p:ext>
            </p:extLst>
          </p:nvPr>
        </p:nvGraphicFramePr>
        <p:xfrm>
          <a:off x="85725" y="1424940"/>
          <a:ext cx="1172210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56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050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23514">
                <a:tc gridSpan="4"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Stundentafel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514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Unterrichtsfächer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11. Schuljahrgang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12. Schuljahrgang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13. Schuljahrgang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3514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Deutsch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600" baseline="0" dirty="0" err="1">
                          <a:solidFill>
                            <a:schemeClr val="tx1"/>
                          </a:solidFill>
                        </a:rPr>
                        <a:t>gA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/5 </a:t>
                      </a:r>
                      <a:r>
                        <a:rPr lang="de-DE" sz="1600" baseline="0" dirty="0" err="1">
                          <a:solidFill>
                            <a:schemeClr val="tx1"/>
                          </a:solidFill>
                        </a:rPr>
                        <a:t>eA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600" baseline="0" dirty="0" err="1">
                          <a:solidFill>
                            <a:schemeClr val="tx1"/>
                          </a:solidFill>
                        </a:rPr>
                        <a:t>gA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/5 </a:t>
                      </a:r>
                      <a:r>
                        <a:rPr lang="de-DE" sz="1600" baseline="0" dirty="0" err="1">
                          <a:solidFill>
                            <a:schemeClr val="tx1"/>
                          </a:solidFill>
                        </a:rPr>
                        <a:t>eA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3514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Englisch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600" baseline="0" dirty="0" err="1">
                          <a:solidFill>
                            <a:schemeClr val="tx1"/>
                          </a:solidFill>
                        </a:rPr>
                        <a:t>gA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/5 </a:t>
                      </a:r>
                      <a:r>
                        <a:rPr lang="de-DE" sz="1600" baseline="0" dirty="0" err="1">
                          <a:solidFill>
                            <a:schemeClr val="tx1"/>
                          </a:solidFill>
                        </a:rPr>
                        <a:t>eA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600" baseline="0" dirty="0" err="1">
                          <a:solidFill>
                            <a:schemeClr val="tx1"/>
                          </a:solidFill>
                        </a:rPr>
                        <a:t>gA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/5 </a:t>
                      </a:r>
                      <a:r>
                        <a:rPr lang="de-DE" sz="1600" baseline="0" dirty="0" err="1">
                          <a:solidFill>
                            <a:schemeClr val="tx1"/>
                          </a:solidFill>
                        </a:rPr>
                        <a:t>eA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3514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Mathematik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600" baseline="0" dirty="0" err="1">
                          <a:solidFill>
                            <a:schemeClr val="tx1"/>
                          </a:solidFill>
                        </a:rPr>
                        <a:t>gA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/5 </a:t>
                      </a:r>
                      <a:r>
                        <a:rPr lang="de-DE" sz="1600" baseline="0" dirty="0" err="1">
                          <a:solidFill>
                            <a:schemeClr val="tx1"/>
                          </a:solidFill>
                        </a:rPr>
                        <a:t>eA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600" baseline="0" dirty="0" err="1">
                          <a:solidFill>
                            <a:schemeClr val="tx1"/>
                          </a:solidFill>
                        </a:rPr>
                        <a:t>gA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/5 </a:t>
                      </a:r>
                      <a:r>
                        <a:rPr lang="de-DE" sz="1600" baseline="0" dirty="0" err="1">
                          <a:solidFill>
                            <a:schemeClr val="tx1"/>
                          </a:solidFill>
                        </a:rPr>
                        <a:t>eA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3514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Weitere Fremdsprache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-/4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-/4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-/4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3514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Geschichte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(je ein Halbjahr)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2/3 als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 PF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-/3 als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 PF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3514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Politik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3514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Religion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-/3 als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 PF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2/3 als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 PF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3514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Biologie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3514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Sport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23514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Betriebswirtschaft mit Rechnungswesen/Controlling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23514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Volkswirtschaft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23514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Informationsverarbeitung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23514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Praxis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323514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Summe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29/33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>31/38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>
                          <a:solidFill>
                            <a:schemeClr val="tx1"/>
                          </a:solidFill>
                        </a:rPr>
                        <a:t>31/38</a:t>
                      </a:r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261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772" y="899927"/>
            <a:ext cx="12089081" cy="490724"/>
          </a:xfrm>
        </p:spPr>
        <p:txBody>
          <a:bodyPr/>
          <a:lstStyle/>
          <a:p>
            <a:r>
              <a:rPr lang="de-DE" sz="3000" b="1" dirty="0">
                <a:solidFill>
                  <a:schemeClr val="tx1"/>
                </a:solidFill>
              </a:rPr>
              <a:t>Berufliches Gymnasium Wirtschaft (III)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934788"/>
              </p:ext>
            </p:extLst>
          </p:nvPr>
        </p:nvGraphicFramePr>
        <p:xfrm>
          <a:off x="146050" y="1462616"/>
          <a:ext cx="11760201" cy="5361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00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252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149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07149">
                <a:tc gridSpan="3"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chemeClr val="tx1"/>
                          </a:solidFill>
                        </a:rPr>
                        <a:t>Prüfungsfachkombinationen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0504">
                <a:tc rowSpan="6">
                  <a:txBody>
                    <a:bodyPr/>
                    <a:lstStyle/>
                    <a:p>
                      <a:pPr algn="ctr"/>
                      <a:endParaRPr lang="de-DE" sz="2400" dirty="0"/>
                    </a:p>
                    <a:p>
                      <a:pPr algn="ctr"/>
                      <a:endParaRPr lang="de-DE" sz="2400" dirty="0"/>
                    </a:p>
                    <a:p>
                      <a:pPr algn="ctr"/>
                      <a:endParaRPr lang="de-DE" sz="2400" dirty="0"/>
                    </a:p>
                    <a:p>
                      <a:pPr algn="ctr"/>
                      <a:endParaRPr lang="de-DE" sz="2400" dirty="0"/>
                    </a:p>
                    <a:p>
                      <a:pPr algn="ctr"/>
                      <a:endParaRPr lang="de-DE" sz="2400" b="1" dirty="0"/>
                    </a:p>
                    <a:p>
                      <a:pPr algn="ctr"/>
                      <a:r>
                        <a:rPr lang="de-DE" sz="2400" b="1" dirty="0"/>
                        <a:t>Betriebswirtschaft </a:t>
                      </a:r>
                    </a:p>
                    <a:p>
                      <a:pPr algn="ctr"/>
                      <a:r>
                        <a:rPr lang="de-DE" sz="2400" b="1" dirty="0"/>
                        <a:t>mit Rechnungswesen/Controlling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de-DE" b="1" dirty="0"/>
                    </a:p>
                    <a:p>
                      <a:pPr algn="ctr"/>
                      <a:endParaRPr lang="de-DE" b="1" dirty="0"/>
                    </a:p>
                    <a:p>
                      <a:pPr algn="ctr"/>
                      <a:r>
                        <a:rPr lang="de-DE" b="1" dirty="0"/>
                        <a:t>Deutsch und Englisch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Volkswirtschaft</a:t>
                      </a:r>
                      <a:r>
                        <a:rPr lang="de-DE" sz="1600" baseline="0" dirty="0"/>
                        <a:t> </a:t>
                      </a:r>
                      <a:r>
                        <a:rPr lang="de-DE" sz="1600" b="1" baseline="0" dirty="0">
                          <a:solidFill>
                            <a:schemeClr val="tx1"/>
                          </a:solidFill>
                        </a:rPr>
                        <a:t>und</a:t>
                      </a:r>
                      <a:r>
                        <a:rPr lang="de-DE" sz="1600" baseline="0" dirty="0"/>
                        <a:t> </a:t>
                      </a:r>
                    </a:p>
                    <a:p>
                      <a:pPr algn="ctr"/>
                      <a:r>
                        <a:rPr lang="de-DE" sz="1600" baseline="0" dirty="0"/>
                        <a:t>Informationsverarbeitung oder Mathematik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60089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Informationsverarbeitung </a:t>
                      </a:r>
                      <a:r>
                        <a:rPr lang="de-DE" sz="1600" b="1" dirty="0"/>
                        <a:t>und</a:t>
                      </a:r>
                    </a:p>
                    <a:p>
                      <a:pPr algn="ctr"/>
                      <a:r>
                        <a:rPr lang="de-DE" sz="1600" baseline="0" dirty="0"/>
                        <a:t>Volkswirtschaft, Mathematik, Spanisch, Geschichte* oder Religion*</a:t>
                      </a:r>
                      <a:endParaRPr lang="de-DE" sz="180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60089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de-DE" b="1" dirty="0"/>
                    </a:p>
                    <a:p>
                      <a:pPr algn="ctr"/>
                      <a:endParaRPr lang="de-DE" b="1" dirty="0"/>
                    </a:p>
                    <a:p>
                      <a:pPr algn="ctr"/>
                      <a:r>
                        <a:rPr lang="de-DE" b="1" dirty="0"/>
                        <a:t>Deutsch und Mathematik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Volkswirtschaft </a:t>
                      </a:r>
                      <a:r>
                        <a:rPr lang="de-DE" sz="1600" b="1" dirty="0"/>
                        <a:t>und</a:t>
                      </a:r>
                      <a:r>
                        <a:rPr lang="de-DE" sz="1600" dirty="0"/>
                        <a:t> </a:t>
                      </a:r>
                    </a:p>
                    <a:p>
                      <a:pPr algn="ctr"/>
                      <a:r>
                        <a:rPr lang="de-DE" sz="1600" dirty="0"/>
                        <a:t>Informationsverarbeitung ,</a:t>
                      </a:r>
                      <a:r>
                        <a:rPr lang="de-DE" sz="1600" baseline="0" dirty="0"/>
                        <a:t> eine </a:t>
                      </a:r>
                      <a:r>
                        <a:rPr lang="de-DE" sz="1600" dirty="0"/>
                        <a:t>Fremdsprache, </a:t>
                      </a:r>
                      <a:r>
                        <a:rPr lang="de-DE" sz="1600" baseline="0" dirty="0"/>
                        <a:t>Geschichte oder Religion</a:t>
                      </a:r>
                      <a:endParaRPr lang="de-D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60089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Informationsverarbeitung </a:t>
                      </a:r>
                      <a:r>
                        <a:rPr lang="de-DE" sz="1600" b="1" dirty="0"/>
                        <a:t>und</a:t>
                      </a:r>
                      <a:r>
                        <a:rPr lang="de-DE" sz="1600" dirty="0"/>
                        <a:t> </a:t>
                      </a:r>
                    </a:p>
                    <a:p>
                      <a:pPr algn="ctr"/>
                      <a:r>
                        <a:rPr lang="de-DE" sz="1600" dirty="0"/>
                        <a:t>Volkswirtschaft,</a:t>
                      </a:r>
                      <a:r>
                        <a:rPr lang="de-DE" sz="1600" baseline="0" dirty="0"/>
                        <a:t> eine </a:t>
                      </a:r>
                      <a:r>
                        <a:rPr lang="de-DE" sz="1600" dirty="0"/>
                        <a:t>Fremdsprache, </a:t>
                      </a:r>
                      <a:r>
                        <a:rPr lang="de-DE" sz="1600" baseline="0" dirty="0"/>
                        <a:t>Geschichte oder Religion</a:t>
                      </a:r>
                      <a:endParaRPr lang="de-D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60089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de-DE" b="1" dirty="0"/>
                    </a:p>
                    <a:p>
                      <a:pPr algn="ctr"/>
                      <a:endParaRPr lang="de-DE" b="1" dirty="0"/>
                    </a:p>
                    <a:p>
                      <a:pPr algn="ctr"/>
                      <a:r>
                        <a:rPr lang="de-DE" b="1" dirty="0"/>
                        <a:t>Englisch und Mathematik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Volkswirtschaft</a:t>
                      </a:r>
                      <a:r>
                        <a:rPr lang="de-DE" sz="1600" baseline="0" dirty="0"/>
                        <a:t> </a:t>
                      </a:r>
                      <a:r>
                        <a:rPr lang="de-DE" sz="1600" b="1" baseline="0" dirty="0"/>
                        <a:t>und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aseline="0" dirty="0"/>
                        <a:t>Informationsverarbeitung, </a:t>
                      </a:r>
                      <a:r>
                        <a:rPr lang="de-DE" sz="1600" dirty="0"/>
                        <a:t>Deutsch</a:t>
                      </a:r>
                      <a:r>
                        <a:rPr lang="de-DE" sz="1600" baseline="0" dirty="0"/>
                        <a:t>, Spanisch, Geschichte* oder Religion*</a:t>
                      </a:r>
                      <a:endParaRPr lang="de-D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02063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Informationsverarbeitung </a:t>
                      </a:r>
                      <a:r>
                        <a:rPr lang="de-DE" sz="1600" b="1" dirty="0"/>
                        <a:t>und</a:t>
                      </a:r>
                      <a:r>
                        <a:rPr lang="de-DE" sz="1600" dirty="0"/>
                        <a:t> </a:t>
                      </a:r>
                    </a:p>
                    <a:p>
                      <a:pPr algn="ctr"/>
                      <a:r>
                        <a:rPr lang="de-DE" sz="1600" baseline="0" dirty="0"/>
                        <a:t>Volkswirtschaft, </a:t>
                      </a:r>
                      <a:r>
                        <a:rPr lang="de-DE" sz="1600" dirty="0"/>
                        <a:t>Deutsch</a:t>
                      </a:r>
                      <a:r>
                        <a:rPr lang="de-DE" sz="1600" baseline="0" dirty="0"/>
                        <a:t>, Spanisch, Geschichte* oder Religion*</a:t>
                      </a:r>
                      <a:endParaRPr lang="de-D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8297334" y="1471377"/>
            <a:ext cx="3581400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100" b="1" dirty="0"/>
              <a:t>*</a:t>
            </a:r>
            <a:r>
              <a:rPr lang="de-DE" sz="1100" dirty="0"/>
              <a:t>nur möglich, wenn nicht die Pflicht zur Teilnahme am Unterricht in einer weiteren Fremdsprache besteht</a:t>
            </a:r>
          </a:p>
        </p:txBody>
      </p:sp>
    </p:spTree>
    <p:extLst>
      <p:ext uri="{BB962C8B-B14F-4D97-AF65-F5344CB8AC3E}">
        <p14:creationId xmlns:p14="http://schemas.microsoft.com/office/powerpoint/2010/main" val="161256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1615</Words>
  <Application>Microsoft Office PowerPoint</Application>
  <PresentationFormat>Breitbild</PresentationFormat>
  <Paragraphs>521</Paragraphs>
  <Slides>24</Slides>
  <Notes>23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3" baseType="lpstr">
      <vt:lpstr>Arial Unicode MS</vt:lpstr>
      <vt:lpstr>Arial</vt:lpstr>
      <vt:lpstr>Calibri</vt:lpstr>
      <vt:lpstr>Calibri Light</vt:lpstr>
      <vt:lpstr>Century Gothic</vt:lpstr>
      <vt:lpstr>Times New Roman</vt:lpstr>
      <vt:lpstr>Verdana</vt:lpstr>
      <vt:lpstr>Wingdings</vt:lpstr>
      <vt:lpstr>Office Theme</vt:lpstr>
      <vt:lpstr>Berufsbildende Schulen I  des Landkreises Lüneburg</vt:lpstr>
      <vt:lpstr>           </vt:lpstr>
      <vt:lpstr>PowerPoint-Präsentation</vt:lpstr>
      <vt:lpstr>Berufsbildende Schulen I in Lüneburg</vt:lpstr>
      <vt:lpstr>Bildungsangebot</vt:lpstr>
      <vt:lpstr>Duales System der Berufsausbildung</vt:lpstr>
      <vt:lpstr>Berufliches Gymnasium Wirtschaft (I)</vt:lpstr>
      <vt:lpstr>Berufliches Gymnasium Wirtschaft (II)</vt:lpstr>
      <vt:lpstr>Berufliches Gymnasium Wirtschaft (III)</vt:lpstr>
      <vt:lpstr>Fachoberschule - Allgemeines</vt:lpstr>
      <vt:lpstr>Fachoberschule Wirtschaft</vt:lpstr>
      <vt:lpstr>Fachoberschule Verwaltung und Rechtspflege </vt:lpstr>
      <vt:lpstr>Fachoberschule Informatik</vt:lpstr>
      <vt:lpstr>Einjährige Berufsfachschule Wirtschaft (I)</vt:lpstr>
      <vt:lpstr>Einjährige Berufsfachschule Wirtschaft (II)</vt:lpstr>
      <vt:lpstr>Einjährige Berufsfachschule Wirtschaft (III)</vt:lpstr>
      <vt:lpstr>Zweijährige Berufsfachschule Wirtschaft - Klasse 2</vt:lpstr>
      <vt:lpstr>Zusammenfassung (I)</vt:lpstr>
      <vt:lpstr>Zusammenfassung (II)</vt:lpstr>
      <vt:lpstr>Zusammenfassung (III)</vt:lpstr>
      <vt:lpstr>Zusammenfassung (IV)</vt:lpstr>
      <vt:lpstr>Das Anmeldeverfahren</vt:lpstr>
      <vt:lpstr>Der Berufsfindungsmarkt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luedemann@bbs1-lueneburg.de</dc:creator>
  <cp:lastModifiedBy>luedemann@bbs1-lueneburg.de</cp:lastModifiedBy>
  <cp:revision>184</cp:revision>
  <cp:lastPrinted>2018-11-01T16:17:35Z</cp:lastPrinted>
  <dcterms:created xsi:type="dcterms:W3CDTF">2017-11-06T13:39:14Z</dcterms:created>
  <dcterms:modified xsi:type="dcterms:W3CDTF">2019-10-28T10:35:34Z</dcterms:modified>
</cp:coreProperties>
</file>