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CC9207-920D-4127-842C-BD3CD3BB17AB}" v="70" dt="2023-12-04T10:15:55.571"/>
    <p1510:client id="{6321ACB7-8EFD-4976-8B78-2A67F7EA0F93}" v="1562" dt="2023-12-04T22:24:00.717"/>
    <p1510:client id="{7F2C5914-C117-4D26-8784-AB74779D2177}" v="225" dt="2023-12-04T14:15:36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01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67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16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6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39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4913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83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43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7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892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58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10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V%C3%ADa_L%C3%A1ctea" TargetMode="External"/><Relationship Id="rId2" Type="http://schemas.openxmlformats.org/officeDocument/2006/relationships/hyperlink" Target="https://concepto.de/ley-de-gravitacion-universal/#:~:text=%E2%80%9CLa%20fuerza%20con%20que%20se,seg%C3%BAn%20la%20distancia%20entre%20ellos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3C95BF9-2BBD-4260-A118-8F5158036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1207" y="886968"/>
            <a:ext cx="7213093" cy="3866029"/>
          </a:xfrm>
        </p:spPr>
        <p:txBody>
          <a:bodyPr>
            <a:normAutofit/>
          </a:bodyPr>
          <a:lstStyle/>
          <a:p>
            <a:r>
              <a:rPr lang="es-ES" sz="6000">
                <a:latin typeface="Batang"/>
                <a:ea typeface="Calibri Light"/>
                <a:cs typeface="Calibri Light"/>
              </a:rPr>
              <a:t>Filosofía de la ciencia. Algunos aspectos, algunos ejemplos.</a:t>
            </a:r>
            <a:endParaRPr lang="es-ES" sz="600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34300" y="4450622"/>
            <a:ext cx="3975397" cy="14611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s-ES" b="1" dirty="0">
                <a:ea typeface="Calibri"/>
                <a:cs typeface="Calibri"/>
              </a:rPr>
              <a:t>Ignacio </a:t>
            </a:r>
            <a:r>
              <a:rPr lang="es-ES" b="1" err="1">
                <a:ea typeface="Calibri"/>
                <a:cs typeface="Calibri"/>
              </a:rPr>
              <a:t>Escañuela</a:t>
            </a:r>
            <a:r>
              <a:rPr lang="es-ES" b="1" dirty="0">
                <a:ea typeface="Calibri"/>
                <a:cs typeface="Calibri"/>
              </a:rPr>
              <a:t> Romana</a:t>
            </a:r>
          </a:p>
          <a:p>
            <a:pPr algn="r"/>
            <a:r>
              <a:rPr lang="es-ES" b="1" dirty="0">
                <a:ea typeface="Calibri"/>
                <a:cs typeface="Calibri"/>
              </a:rPr>
              <a:t>Filosofía</a:t>
            </a:r>
          </a:p>
          <a:p>
            <a:pPr algn="r"/>
            <a:r>
              <a:rPr lang="es-ES" b="1" dirty="0">
                <a:ea typeface="Calibri"/>
                <a:cs typeface="Calibri"/>
              </a:rPr>
              <a:t>Diciembre 2023</a:t>
            </a:r>
            <a:endParaRPr lang="es-ES" b="1">
              <a:ea typeface="Calibri"/>
              <a:cs typeface="Calibri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FA398C7-3FA4-4D8D-8392-B6CD2F434D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7D19053-F48D-4B66-AF7B-A06FA6D26E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5529" y="6287281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26BA006E-FA07-4120-A317-408E469E3938}"/>
              </a:ext>
            </a:extLst>
          </p:cNvPr>
          <p:cNvSpPr txBox="1"/>
          <p:nvPr/>
        </p:nvSpPr>
        <p:spPr>
          <a:xfrm>
            <a:off x="684362" y="4753155"/>
            <a:ext cx="4353464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Times New Roman"/>
                <a:cs typeface="Times New Roman"/>
              </a:rPr>
              <a:t>   </a:t>
            </a:r>
            <a:r>
              <a:rPr lang="en-US" sz="1200" dirty="0">
                <a:latin typeface="Times New Roman"/>
                <a:ea typeface="roboto condensed"/>
                <a:cs typeface="Times New Roman"/>
              </a:rPr>
              <a:t>CC BY-NC-ND 4.0 LEGAL CODE</a:t>
            </a:r>
            <a:endParaRPr lang="es-ES" sz="1200"/>
          </a:p>
          <a:p>
            <a:r>
              <a:rPr lang="en-US" sz="1200" dirty="0">
                <a:latin typeface="Times New Roman"/>
                <a:ea typeface="roboto condensed"/>
                <a:cs typeface="Times New Roman"/>
              </a:rPr>
              <a:t>Attribution-</a:t>
            </a:r>
            <a:r>
              <a:rPr lang="en-US" sz="1200" err="1">
                <a:latin typeface="Times New Roman"/>
                <a:ea typeface="roboto condensed"/>
                <a:cs typeface="Times New Roman"/>
              </a:rPr>
              <a:t>NonCommercial</a:t>
            </a:r>
            <a:r>
              <a:rPr lang="en-US" sz="1200" dirty="0">
                <a:latin typeface="Times New Roman"/>
                <a:ea typeface="roboto condensed"/>
                <a:cs typeface="Times New Roman"/>
              </a:rPr>
              <a:t>-</a:t>
            </a:r>
            <a:r>
              <a:rPr lang="en-US" sz="1200" err="1">
                <a:latin typeface="Times New Roman"/>
                <a:ea typeface="roboto condensed"/>
                <a:cs typeface="Times New Roman"/>
              </a:rPr>
              <a:t>NoDerivs</a:t>
            </a:r>
            <a:r>
              <a:rPr lang="en-US" sz="1200" dirty="0">
                <a:latin typeface="Times New Roman"/>
                <a:ea typeface="roboto condensed"/>
                <a:cs typeface="Times New Roman"/>
              </a:rPr>
              <a:t> 4.0 International</a:t>
            </a:r>
            <a:endParaRPr lang="en-US" sz="1200" dirty="0"/>
          </a:p>
          <a:p>
            <a:endParaRPr lang="en-US" dirty="0">
              <a:latin typeface="Times New Roman"/>
              <a:ea typeface="roboto condensed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D31F84-E9CA-E419-1EDE-013C320CF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latin typeface="Batang"/>
                <a:ea typeface="Batang"/>
              </a:rPr>
              <a:t>Definiciones de explicación, predicción y </a:t>
            </a:r>
            <a:r>
              <a:rPr lang="es-ES" dirty="0" err="1">
                <a:latin typeface="Batang"/>
                <a:ea typeface="Batang"/>
              </a:rPr>
              <a:t>retrodicción</a:t>
            </a:r>
            <a:endParaRPr lang="es-ES" dirty="0" err="1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8BA357-64D2-41B0-9FDC-30F50A537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1903160"/>
            <a:ext cx="11045434" cy="432793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s-ES" sz="1600" dirty="0">
                <a:ea typeface="+mn-lt"/>
                <a:cs typeface="+mn-lt"/>
              </a:rPr>
              <a:t>Hempel: explicar es responder a la pregunta ¿por qué? La explicación consta de un </a:t>
            </a:r>
            <a:r>
              <a:rPr lang="es-ES" sz="1600" err="1">
                <a:ea typeface="+mn-lt"/>
                <a:cs typeface="+mn-lt"/>
              </a:rPr>
              <a:t>explanandum</a:t>
            </a:r>
            <a:r>
              <a:rPr lang="es-ES" sz="1600" dirty="0">
                <a:ea typeface="+mn-lt"/>
                <a:cs typeface="+mn-lt"/>
              </a:rPr>
              <a:t> y un </a:t>
            </a:r>
            <a:r>
              <a:rPr lang="es-ES" sz="1600" err="1">
                <a:ea typeface="+mn-lt"/>
                <a:cs typeface="+mn-lt"/>
              </a:rPr>
              <a:t>explanans</a:t>
            </a:r>
            <a:r>
              <a:rPr lang="es-ES" sz="1600" dirty="0">
                <a:ea typeface="+mn-lt"/>
                <a:cs typeface="+mn-lt"/>
              </a:rPr>
              <a:t>. El </a:t>
            </a:r>
            <a:r>
              <a:rPr lang="es-ES" sz="1600" err="1">
                <a:ea typeface="+mn-lt"/>
                <a:cs typeface="+mn-lt"/>
              </a:rPr>
              <a:t>explanandum</a:t>
            </a:r>
            <a:r>
              <a:rPr lang="es-ES" sz="1600" dirty="0">
                <a:ea typeface="+mn-lt"/>
                <a:cs typeface="+mn-lt"/>
              </a:rPr>
              <a:t> es un enunciado que describe el fenómeno a explicar. El </a:t>
            </a:r>
            <a:r>
              <a:rPr lang="es-ES" sz="1600" err="1">
                <a:ea typeface="+mn-lt"/>
                <a:cs typeface="+mn-lt"/>
              </a:rPr>
              <a:t>explanans</a:t>
            </a:r>
            <a:r>
              <a:rPr lang="es-ES" sz="1600" dirty="0">
                <a:ea typeface="+mn-lt"/>
                <a:cs typeface="+mn-lt"/>
              </a:rPr>
              <a:t> consta de enunciados que formulan fenómenos antecedentes y enunciados que representan leyes generales. (Giraldo Paredes, H. (2009). El modelo nomológico de la explicación de Carl G. Hempel. Entramado, 5(1), 36-47.) Explicar es unir </a:t>
            </a:r>
            <a:r>
              <a:rPr lang="es-ES" sz="1600" err="1">
                <a:ea typeface="+mn-lt"/>
                <a:cs typeface="+mn-lt"/>
              </a:rPr>
              <a:t>explanans</a:t>
            </a:r>
            <a:r>
              <a:rPr lang="es-ES" sz="1600" dirty="0">
                <a:ea typeface="+mn-lt"/>
                <a:cs typeface="+mn-lt"/>
              </a:rPr>
              <a:t> y </a:t>
            </a:r>
            <a:r>
              <a:rPr lang="es-ES" sz="1600" err="1">
                <a:ea typeface="+mn-lt"/>
                <a:cs typeface="+mn-lt"/>
              </a:rPr>
              <a:t>explanandum</a:t>
            </a:r>
            <a:r>
              <a:rPr lang="es-ES" sz="1600" dirty="0">
                <a:ea typeface="+mn-lt"/>
                <a:cs typeface="+mn-lt"/>
              </a:rPr>
              <a:t>.</a:t>
            </a:r>
          </a:p>
          <a:p>
            <a:r>
              <a:rPr lang="es-ES" sz="1600" dirty="0"/>
              <a:t>Predecir: averiguar el consecuente.</a:t>
            </a:r>
          </a:p>
          <a:p>
            <a:r>
              <a:rPr lang="es-ES" sz="1600" dirty="0" err="1"/>
              <a:t>Retrodecir</a:t>
            </a:r>
            <a:r>
              <a:rPr lang="es-ES" sz="1600" dirty="0"/>
              <a:t>: averiguar el antecedente. Esto no es obligatorio en ciencia, pues no todas las leyes tienen la forma de "</a:t>
            </a:r>
            <a:r>
              <a:rPr lang="es-ES" sz="1600" dirty="0" err="1"/>
              <a:t>si</a:t>
            </a:r>
            <a:r>
              <a:rPr lang="es-ES" sz="1600" dirty="0"/>
              <a:t> y sólo si". Un consecuente podría tener varios antecedentes posibles con un "si". Ver Lambert y </a:t>
            </a:r>
            <a:r>
              <a:rPr lang="es-ES" sz="1600" dirty="0" err="1"/>
              <a:t>Brittan</a:t>
            </a:r>
            <a:r>
              <a:rPr lang="es-ES" sz="1600" dirty="0"/>
              <a:t> (1975). Introducción a la filosofía de la ciencia. Editorial Guadarrama.</a:t>
            </a:r>
          </a:p>
          <a:p>
            <a:r>
              <a:rPr lang="es-ES" sz="1600" dirty="0"/>
              <a:t>Las leyes puede ser determinísticas o universales ("para todo") o generalizaciones accidentales (estadísticas, "la mayoría", "el 80%")</a:t>
            </a:r>
          </a:p>
          <a:p>
            <a:r>
              <a:rPr lang="es-ES" sz="1600" dirty="0"/>
              <a:t>En el </a:t>
            </a:r>
            <a:r>
              <a:rPr lang="es-ES" sz="1600" dirty="0" err="1"/>
              <a:t>explanandum</a:t>
            </a:r>
            <a:r>
              <a:rPr lang="es-ES" sz="1600" dirty="0"/>
              <a:t> no puede haber porcentajes , probabilidades, o "es probable". Si x tiene un 90% de probabilidades de y por z1, y un 80% de probabilidades por z2, en el </a:t>
            </a:r>
            <a:r>
              <a:rPr lang="es-ES" sz="1600" dirty="0" err="1"/>
              <a:t>explanandum</a:t>
            </a:r>
            <a:r>
              <a:rPr lang="es-ES" sz="1600" dirty="0"/>
              <a:t> de una predicción ponemos "x tendrá o debe tener y", pues ¿qué tiene el 80%, el 90%, o una mezcla o media?. (</a:t>
            </a:r>
            <a:r>
              <a:rPr lang="es-ES" sz="1600" dirty="0" err="1"/>
              <a:t>op.cit</a:t>
            </a:r>
            <a:r>
              <a:rPr lang="es-ES" sz="1600" dirty="0"/>
              <a:t>.) </a:t>
            </a:r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564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65184D-9A41-806E-D8B5-EE7517072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1800" dirty="0">
                <a:latin typeface="Batang"/>
                <a:ea typeface="Batang"/>
              </a:rPr>
              <a:t>Ley: “La fuerza con que se atraen dos objetos es proporcional al producto de sus masas e inversamente proporcional al cuadrado de la distancia que los separa” </a:t>
            </a:r>
            <a:br>
              <a:rPr lang="es-ES" sz="1800" dirty="0">
                <a:latin typeface="Batang"/>
                <a:ea typeface="Batang"/>
              </a:rPr>
            </a:br>
            <a:r>
              <a:rPr lang="es-ES" sz="1800" dirty="0">
                <a:latin typeface="Batang"/>
                <a:ea typeface="Batang"/>
              </a:rPr>
              <a:t>(</a:t>
            </a:r>
            <a:r>
              <a:rPr lang="es-ES" sz="1200" dirty="0">
                <a:latin typeface="Batang"/>
                <a:ea typeface="Batang"/>
                <a:hlinkClick r:id="rId2"/>
              </a:rPr>
              <a:t>https://concepto.de/ley-de-gravitacion-universal/#:~:text=%E2%80%9CLa%20fuerza%20con%20que%20se,seg%C3%BAn%20la%20distancia%20entre%20ellos</a:t>
            </a:r>
            <a:r>
              <a:rPr lang="es-ES" sz="1200" dirty="0">
                <a:latin typeface="Batang"/>
                <a:ea typeface="Batang"/>
              </a:rPr>
              <a:t>.</a:t>
            </a:r>
            <a:r>
              <a:rPr lang="es-ES" sz="1800" dirty="0">
                <a:latin typeface="Batang"/>
                <a:ea typeface="Batang"/>
              </a:rPr>
              <a:t>)</a:t>
            </a:r>
            <a:br>
              <a:rPr lang="es-ES" sz="1800" dirty="0">
                <a:latin typeface="Batang"/>
                <a:ea typeface="Batang"/>
              </a:rPr>
            </a:br>
            <a:r>
              <a:rPr lang="es-ES" sz="1800" dirty="0">
                <a:latin typeface="Batang"/>
                <a:ea typeface="Batang"/>
              </a:rPr>
              <a:t>Antecedente: la masa de la vía láctea es     0,8-1,5×1012 </a:t>
            </a:r>
            <a:r>
              <a:rPr lang="es-ES" sz="1800" err="1">
                <a:latin typeface="Batang"/>
                <a:ea typeface="Batang"/>
              </a:rPr>
              <a:t>Msol</a:t>
            </a:r>
            <a:r>
              <a:rPr lang="es-ES" sz="1800" dirty="0">
                <a:latin typeface="Batang"/>
                <a:ea typeface="Batang"/>
              </a:rPr>
              <a:t> (</a:t>
            </a:r>
            <a:r>
              <a:rPr lang="es-ES" sz="1200" dirty="0">
                <a:latin typeface="Batang"/>
                <a:ea typeface="Batang"/>
                <a:hlinkClick r:id="rId3"/>
              </a:rPr>
              <a:t>https://es.wikipedia.org/wiki/V%C3%ADa_L%C3%A1ctea</a:t>
            </a:r>
            <a:r>
              <a:rPr lang="es-ES" sz="1800" dirty="0">
                <a:latin typeface="Batang"/>
                <a:ea typeface="Batang"/>
              </a:rPr>
              <a:t>). La posición del Sol en la Vía Láctea y la velocidad alrededor del centro: velocidad es de aproximadamente 240 kilómetros por segundo </a:t>
            </a:r>
            <a:br>
              <a:rPr lang="es-ES" sz="1800" dirty="0">
                <a:latin typeface="Batang"/>
                <a:ea typeface="Batang"/>
              </a:rPr>
            </a:br>
            <a:r>
              <a:rPr lang="es-ES" sz="1800" dirty="0">
                <a:latin typeface="Batang"/>
                <a:ea typeface="Batang"/>
              </a:rPr>
              <a:t>(</a:t>
            </a:r>
            <a:r>
              <a:rPr lang="es-ES" sz="1200" dirty="0">
                <a:latin typeface="Batang"/>
                <a:ea typeface="Batang"/>
              </a:rPr>
              <a:t>https://www.europapress.es/ciencia/astronomia/noticia-determina-velocidad-sol-distancia-centro-galactico-20170215145407.html#:~:text=Astr%C3%B3nomos%20de%20la%20Universidad%20de,aproximadamente%20240%20kil%C3%B3metros%20por%20segundo.</a:t>
            </a:r>
            <a:r>
              <a:rPr lang="es-ES" sz="1800" dirty="0">
                <a:latin typeface="Batang"/>
                <a:ea typeface="Batang"/>
              </a:rPr>
              <a:t>), El Sol está a 26 000 años-luz del centro y se encuentra describiendo una órbita que podríamos considerar circular. (</a:t>
            </a:r>
            <a:r>
              <a:rPr lang="es-ES" sz="1200" dirty="0">
                <a:latin typeface="Batang"/>
                <a:ea typeface="Batang"/>
              </a:rPr>
              <a:t>https://www.upm.es/sfs/Rectorado/Gerencia/Asociacion%20del%20PDI%20Jubilado/El%20Sol%20su%20nacimiento%20y%20evoluci%C3%B3n.doc#:~:text=El%20Sol%20est%C3%A1%20a%2026,punto%20medio%20del%20radio%20gal%C3%A1ctico.</a:t>
            </a:r>
            <a:r>
              <a:rPr lang="es-ES" sz="1800" dirty="0">
                <a:latin typeface="Batang"/>
                <a:ea typeface="Batang"/>
              </a:rPr>
              <a:t>)</a:t>
            </a:r>
            <a:br>
              <a:rPr lang="es-ES" sz="1800" dirty="0">
                <a:latin typeface="Batang"/>
                <a:ea typeface="Batang"/>
              </a:rPr>
            </a:br>
            <a:r>
              <a:rPr lang="es-ES" sz="1800" dirty="0">
                <a:latin typeface="Batang"/>
                <a:ea typeface="Batang"/>
              </a:rPr>
              <a:t>Consecuente: el Sol tarda aproximadamente doscientos millones de años. En dar una vuelta respecto al centro de la galaxia (</a:t>
            </a:r>
            <a:r>
              <a:rPr lang="es-ES" sz="1200" dirty="0">
                <a:latin typeface="Batang"/>
                <a:ea typeface="Batang"/>
              </a:rPr>
              <a:t>https://planetariodevitoria.org/es/estrelas/qual-a-posicao-do-sistema-solar-na-via-lactea.html</a:t>
            </a:r>
            <a:r>
              <a:rPr lang="es-ES" sz="1800" dirty="0">
                <a:latin typeface="Batang"/>
                <a:ea typeface="Batang"/>
              </a:rPr>
              <a:t>).</a:t>
            </a:r>
            <a:endParaRPr lang="es-ES" sz="18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33C24E-1178-5049-A256-61754733FD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Caso práctico: </a:t>
            </a:r>
            <a:r>
              <a:rPr lang="es-ES" dirty="0" err="1"/>
              <a:t>LEy</a:t>
            </a:r>
            <a:r>
              <a:rPr lang="es-ES" dirty="0"/>
              <a:t> + Antecedente (qué viene primero) + consecuente (qué viene después)</a:t>
            </a:r>
          </a:p>
        </p:txBody>
      </p:sp>
    </p:spTree>
    <p:extLst>
      <p:ext uri="{BB962C8B-B14F-4D97-AF65-F5344CB8AC3E}">
        <p14:creationId xmlns:p14="http://schemas.microsoft.com/office/powerpoint/2010/main" val="324699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FBA051-5E0D-56E2-3C5C-B6CDC5D26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Batang"/>
                <a:ea typeface="Batang"/>
              </a:rPr>
              <a:t>Explicación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4E214D-E3E6-69F2-59AB-BA2119831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s-ES" dirty="0">
                <a:ea typeface="+mn-lt"/>
                <a:cs typeface="+mn-lt"/>
              </a:rPr>
              <a:t>Ley: “La fuerza con que se atraen dos objetos es proporcional al producto de sus masas e inversamente proporcional al cuadrado de la distancia que los separa” </a:t>
            </a:r>
          </a:p>
          <a:p>
            <a:r>
              <a:rPr lang="es-ES" dirty="0">
                <a:ea typeface="+mn-lt"/>
                <a:cs typeface="+mn-lt"/>
              </a:rPr>
              <a:t>La masa de la vía láctea es     0,8-1,5×1012 </a:t>
            </a:r>
            <a:r>
              <a:rPr lang="es-ES" err="1">
                <a:ea typeface="+mn-lt"/>
                <a:cs typeface="+mn-lt"/>
              </a:rPr>
              <a:t>Msol</a:t>
            </a:r>
            <a:r>
              <a:rPr lang="es-ES" dirty="0">
                <a:ea typeface="+mn-lt"/>
                <a:cs typeface="+mn-lt"/>
              </a:rPr>
              <a:t> </a:t>
            </a:r>
            <a:endParaRPr lang="es-ES">
              <a:ea typeface="+mn-lt"/>
              <a:cs typeface="+mn-lt"/>
            </a:endParaRPr>
          </a:p>
          <a:p>
            <a:r>
              <a:rPr lang="es-ES" dirty="0">
                <a:ea typeface="+mn-lt"/>
                <a:cs typeface="+mn-lt"/>
              </a:rPr>
              <a:t> La posición del Sol en la Vía Láctea y la velocidad alrededor del centro: velocidad es de aproximadamente 240 kilómetros por segundo </a:t>
            </a:r>
            <a:endParaRPr lang="es-ES"/>
          </a:p>
          <a:p>
            <a:r>
              <a:rPr lang="es-ES" dirty="0">
                <a:ea typeface="+mn-lt"/>
                <a:cs typeface="+mn-lt"/>
              </a:rPr>
              <a:t> El Sol está a 26 000 años-luz del centro y se encuentra describiendo una órbita que podríamos considerar circular.</a:t>
            </a:r>
          </a:p>
          <a:p>
            <a:r>
              <a:rPr lang="es-ES" dirty="0"/>
              <a:t>Luego: </a:t>
            </a:r>
          </a:p>
          <a:p>
            <a:r>
              <a:rPr lang="es-ES" dirty="0">
                <a:ea typeface="+mn-lt"/>
                <a:cs typeface="+mn-lt"/>
              </a:rPr>
              <a:t>El Sol tarda aprox. doscientos millones de años. en dar una vuelta respecto al centro de la galaxia.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8369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91171A-DAAA-43C7-D578-5A545775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Batang"/>
                <a:ea typeface="Batang"/>
              </a:rPr>
              <a:t>Predicción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CE4502-7816-AB55-DC11-D50A83A80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s-ES" sz="1900" dirty="0">
                <a:latin typeface="Arial"/>
                <a:cs typeface="Arial"/>
              </a:rPr>
              <a:t>Ley: “La fuerza con que se atraen dos objetos es proporcional al producto de sus masas e inversamente proporcional al cuadrado de la distancia que los separa” </a:t>
            </a:r>
            <a:endParaRPr lang="en-US" sz="1900" dirty="0">
              <a:latin typeface="Arial"/>
              <a:cs typeface="Arial"/>
            </a:endParaRPr>
          </a:p>
          <a:p>
            <a:r>
              <a:rPr lang="es-ES" sz="1900" dirty="0">
                <a:latin typeface="Arial"/>
                <a:cs typeface="Arial"/>
              </a:rPr>
              <a:t>La masa de la vía láctea es     0,8-1,5×1012 </a:t>
            </a:r>
            <a:r>
              <a:rPr lang="es-ES" sz="1900" dirty="0" err="1">
                <a:latin typeface="Arial"/>
                <a:cs typeface="Arial"/>
              </a:rPr>
              <a:t>Msol</a:t>
            </a:r>
            <a:r>
              <a:rPr lang="es-ES" sz="1900" dirty="0">
                <a:latin typeface="Arial"/>
                <a:cs typeface="Arial"/>
              </a:rPr>
              <a:t> </a:t>
            </a:r>
          </a:p>
          <a:p>
            <a:r>
              <a:rPr lang="es-ES" sz="1900" dirty="0">
                <a:latin typeface="Arial"/>
                <a:cs typeface="Arial"/>
              </a:rPr>
              <a:t> La posición del Sol en la Vía Láctea y la velocidad alrededor del centro: velocidad es de aproximadamente 240 kilómetros por segundo </a:t>
            </a:r>
          </a:p>
          <a:p>
            <a:r>
              <a:rPr lang="es-ES" sz="1900" dirty="0">
                <a:latin typeface="Arial"/>
                <a:cs typeface="Arial"/>
              </a:rPr>
              <a:t> El Sol está a 26 000 años-luz del centro y se encuentra describiendo una órbita que podríamos considerar circular.</a:t>
            </a:r>
            <a:endParaRPr lang="en-US" sz="1900" dirty="0">
              <a:latin typeface="Arial"/>
              <a:cs typeface="Arial"/>
            </a:endParaRPr>
          </a:p>
          <a:p>
            <a:r>
              <a:rPr lang="es-ES" sz="1900" dirty="0">
                <a:latin typeface="Arial"/>
                <a:cs typeface="Arial"/>
              </a:rPr>
              <a:t>Luego: </a:t>
            </a:r>
          </a:p>
          <a:p>
            <a:r>
              <a:rPr lang="es-ES" sz="1900" dirty="0">
                <a:latin typeface="Arial"/>
                <a:cs typeface="Arial"/>
              </a:rPr>
              <a:t>El Sol tardará (debe tardar)  aprox. doscientos millones de años. en dar una vuelta respecto al centro de la galaxia.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60447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0EC4D8-3F6C-7907-D04A-8087EEC60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>
                <a:latin typeface="Batang"/>
                <a:ea typeface="Batang"/>
              </a:rPr>
              <a:t>Retrodicción</a:t>
            </a:r>
            <a:endParaRPr lang="es-ES" dirty="0" err="1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600769-37E9-A157-2E91-DC1A2E6A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sz="1900" dirty="0">
                <a:latin typeface="Arial"/>
                <a:cs typeface="Arial"/>
              </a:rPr>
              <a:t>Ley: “La fuerza con que se atraen dos objetos es proporcional al producto de sus masas e inversamente proporcional al cuadrado de la distancia que los separa” </a:t>
            </a:r>
            <a:endParaRPr lang="en-US" sz="1900" dirty="0">
              <a:latin typeface="Arial"/>
              <a:cs typeface="Arial"/>
            </a:endParaRPr>
          </a:p>
          <a:p>
            <a:r>
              <a:rPr lang="es-ES" sz="1900" dirty="0">
                <a:latin typeface="Arial"/>
                <a:cs typeface="Arial"/>
              </a:rPr>
              <a:t>El Sol tarda aprox. doscientos millones de años. en dar una vuelta respecto al centro de la galaxia.</a:t>
            </a:r>
            <a:endParaRPr lang="en-US" sz="1900" dirty="0">
              <a:latin typeface="Arial"/>
              <a:cs typeface="Arial"/>
            </a:endParaRPr>
          </a:p>
          <a:p>
            <a:r>
              <a:rPr lang="es-ES" sz="1900" dirty="0">
                <a:latin typeface="Arial"/>
                <a:cs typeface="Arial"/>
              </a:rPr>
              <a:t>La masa de la vía láctea es     0,8-1,5×1012 </a:t>
            </a:r>
            <a:r>
              <a:rPr lang="es-ES" sz="1900" dirty="0" err="1">
                <a:latin typeface="Arial"/>
                <a:cs typeface="Arial"/>
              </a:rPr>
              <a:t>Msol</a:t>
            </a:r>
            <a:r>
              <a:rPr lang="es-ES" sz="1900" dirty="0">
                <a:latin typeface="Arial"/>
                <a:cs typeface="Arial"/>
              </a:rPr>
              <a:t> </a:t>
            </a:r>
          </a:p>
          <a:p>
            <a:r>
              <a:rPr lang="es-ES" sz="1900" dirty="0">
                <a:latin typeface="Arial"/>
                <a:cs typeface="Arial"/>
              </a:rPr>
              <a:t> La posición del Sol en la Vía Láctea y la velocidad alrededor del centro: velocidad es de aproximadamente 240 kilómetros por segundo </a:t>
            </a:r>
          </a:p>
          <a:p>
            <a:r>
              <a:rPr lang="es-ES" sz="1900" dirty="0">
                <a:latin typeface="Arial"/>
                <a:cs typeface="Arial"/>
              </a:rPr>
              <a:t>Luego: </a:t>
            </a:r>
          </a:p>
          <a:p>
            <a:r>
              <a:rPr lang="es-ES" sz="1900" dirty="0">
                <a:latin typeface="Arial"/>
                <a:cs typeface="Arial"/>
              </a:rPr>
              <a:t>El Sol debe estar a 26 000 años-luz del centro y se encuentra describiendo una órbita que podríamos considerar circular.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4344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AABCAB27-8410-4192-830F-23D67F78FC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CD4927-B450-C4BA-5C00-F7339139D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9962" y="822960"/>
            <a:ext cx="8013220" cy="5043923"/>
          </a:xfrm>
        </p:spPr>
        <p:txBody>
          <a:bodyPr>
            <a:normAutofit fontScale="90000"/>
          </a:bodyPr>
          <a:lstStyle/>
          <a:p>
            <a:r>
              <a:rPr lang="es-ES" sz="1900" dirty="0">
                <a:latin typeface="Batang"/>
                <a:ea typeface="Batang"/>
              </a:rPr>
              <a:t>Pregunta: ¿El café es beneficioso o perjudicial para la salud?</a:t>
            </a:r>
            <a:br>
              <a:rPr lang="es-ES" sz="1900" dirty="0">
                <a:latin typeface="Batang"/>
                <a:ea typeface="Batang"/>
              </a:rPr>
            </a:br>
            <a:r>
              <a:rPr lang="es-ES" sz="1900" dirty="0">
                <a:latin typeface="Batang"/>
                <a:ea typeface="Batang"/>
              </a:rPr>
              <a:t>Hipótesis (las variables deben ser cuantificables)</a:t>
            </a:r>
            <a:br>
              <a:rPr lang="es-ES" sz="1900" dirty="0">
                <a:latin typeface="Batang"/>
                <a:ea typeface="Batang"/>
              </a:rPr>
            </a:br>
            <a:r>
              <a:rPr lang="es-ES" sz="1900" dirty="0">
                <a:latin typeface="Batang"/>
                <a:ea typeface="Batang"/>
              </a:rPr>
              <a:t>H0 o hipótesis nula: Quienes toman dos o </a:t>
            </a:r>
            <a:r>
              <a:rPr lang="es-ES" sz="1900" dirty="0" err="1">
                <a:latin typeface="Batang"/>
                <a:ea typeface="Batang"/>
              </a:rPr>
              <a:t>trs</a:t>
            </a:r>
            <a:r>
              <a:rPr lang="es-ES" sz="1900" dirty="0">
                <a:latin typeface="Batang"/>
                <a:ea typeface="Batang"/>
              </a:rPr>
              <a:t> tazas de café solo sin azúcar tienen menor esperanza de vida.</a:t>
            </a:r>
            <a:br>
              <a:rPr lang="es-ES" sz="1900" dirty="0"/>
            </a:br>
            <a:r>
              <a:rPr lang="es-ES" sz="1900" dirty="0">
                <a:latin typeface="Batang"/>
                <a:ea typeface="Batang"/>
              </a:rPr>
              <a:t>H1 o hipótesis alternativa: mayor.</a:t>
            </a:r>
            <a:br>
              <a:rPr lang="es-ES" sz="1900" dirty="0">
                <a:latin typeface="Batang"/>
                <a:ea typeface="Batang"/>
              </a:rPr>
            </a:br>
            <a:br>
              <a:rPr lang="es-ES" sz="1900" dirty="0"/>
            </a:br>
            <a:r>
              <a:rPr lang="es-ES" sz="1900" dirty="0">
                <a:latin typeface="Batang"/>
                <a:ea typeface="Batang"/>
              </a:rPr>
              <a:t>Observaciones: dato sin controlar las variables o factores. Por ejemplo, en economía o astronomía. Experimentación: controlando los factores, como cuando controlamos las tes variables de volumen, presión y temperatura y el resto de variables son dejadas constantes.</a:t>
            </a:r>
            <a:br>
              <a:rPr lang="es-ES" sz="1900" dirty="0">
                <a:latin typeface="Batang"/>
                <a:ea typeface="Batang"/>
              </a:rPr>
            </a:br>
            <a:r>
              <a:rPr lang="es-ES" sz="1900" dirty="0">
                <a:latin typeface="Batang"/>
                <a:ea typeface="Batang"/>
              </a:rPr>
              <a:t>En este caso: muestra de personas diferenciando a grupo A que toma ese café y grupo B que no lo toma. Se comprueba si hay diferencia en sus esperanzas de vida.</a:t>
            </a:r>
            <a:br>
              <a:rPr lang="es-ES" sz="1900" dirty="0">
                <a:latin typeface="Batang"/>
                <a:ea typeface="Batang"/>
              </a:rPr>
            </a:br>
            <a:br>
              <a:rPr lang="es-ES" sz="1900" dirty="0">
                <a:latin typeface="Batang"/>
                <a:ea typeface="Batang"/>
              </a:rPr>
            </a:br>
            <a:r>
              <a:rPr lang="es-ES" sz="1900" dirty="0">
                <a:latin typeface="Batang"/>
                <a:ea typeface="Batang"/>
              </a:rPr>
              <a:t>Conclusión: H0 o H1. En este caso:  H1</a:t>
            </a:r>
            <a:br>
              <a:rPr lang="es-ES" sz="1900" dirty="0">
                <a:latin typeface="Batang"/>
                <a:ea typeface="Batang"/>
              </a:rPr>
            </a:br>
            <a:r>
              <a:rPr lang="es-ES" sz="1900" dirty="0">
                <a:latin typeface="Batang"/>
                <a:ea typeface="Batang"/>
              </a:rPr>
              <a:t>"tomar un café al día reduce la probabilidad de mortalidad prematura en un 3% para los hombres y en un 1% en las mujeres.  ... Tomar 3 cafés al día reduce las probabilidades en un 18% para los hombres y en un 8% para las mujeres." (https://edoestudio.es/oms-confirma-el-cafe-reduce-la-mortalidad/)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A8829B-D89C-A497-5FE1-552681871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37307" y="3003642"/>
            <a:ext cx="2394005" cy="2900274"/>
          </a:xfrm>
        </p:spPr>
        <p:txBody>
          <a:bodyPr>
            <a:normAutofit/>
          </a:bodyPr>
          <a:lstStyle/>
          <a:p>
            <a:r>
              <a:rPr lang="es-ES" dirty="0"/>
              <a:t>Caso práctico simplificado: formación de hipótesis, observación y experimentación, confirmación hipótesis (o alternativa)</a:t>
            </a:r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C21F0155-D64B-49BB-A143-6F755ADEA4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5" y="571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1">
            <a:extLst>
              <a:ext uri="{FF2B5EF4-FFF2-40B4-BE49-F238E27FC236}">
                <a16:creationId xmlns:a16="http://schemas.microsoft.com/office/drawing/2014/main" id="{A67CB876-4BEB-4003-BC32-73DF9FB6C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7300" y="571500"/>
            <a:ext cx="0" cy="57125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3">
            <a:extLst>
              <a:ext uri="{FF2B5EF4-FFF2-40B4-BE49-F238E27FC236}">
                <a16:creationId xmlns:a16="http://schemas.microsoft.com/office/drawing/2014/main" id="{7B1665DA-C073-4CA2-8511-2C9D9D178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6" y="6286500"/>
            <a:ext cx="110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247397"/>
      </p:ext>
    </p:extLst>
  </p:cSld>
  <p:clrMapOvr>
    <a:masterClrMapping/>
  </p:clrMapOvr>
</p:sld>
</file>

<file path=ppt/theme/theme1.xml><?xml version="1.0" encoding="utf-8"?>
<a:theme xmlns:a="http://schemas.openxmlformats.org/drawingml/2006/main" name="AlignmentVTI">
  <a:themeElements>
    <a:clrScheme name="Alignment">
      <a:dk1>
        <a:sysClr val="windowText" lastClr="000000"/>
      </a:dk1>
      <a:lt1>
        <a:sysClr val="window" lastClr="FFFFFF"/>
      </a:lt1>
      <a:dk2>
        <a:srgbClr val="3B3D38"/>
      </a:dk2>
      <a:lt2>
        <a:srgbClr val="F7F2EE"/>
      </a:lt2>
      <a:accent1>
        <a:srgbClr val="928A63"/>
      </a:accent1>
      <a:accent2>
        <a:srgbClr val="B57B6B"/>
      </a:accent2>
      <a:accent3>
        <a:srgbClr val="9E8484"/>
      </a:accent3>
      <a:accent4>
        <a:srgbClr val="7C8A75"/>
      </a:accent4>
      <a:accent5>
        <a:srgbClr val="8C8578"/>
      </a:accent5>
      <a:accent6>
        <a:srgbClr val="A18563"/>
      </a:accent6>
      <a:hlink>
        <a:srgbClr val="B57B6B"/>
      </a:hlink>
      <a:folHlink>
        <a:srgbClr val="7C8A75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Panorámica</PresentationFormat>
  <Paragraphs>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AlignmentVTI</vt:lpstr>
      <vt:lpstr>Filosofía de la ciencia. Algunos aspectos, algunos ejemplos.</vt:lpstr>
      <vt:lpstr>Definiciones de explicación, predicción y retrodicción</vt:lpstr>
      <vt:lpstr>Ley: “La fuerza con que se atraen dos objetos es proporcional al producto de sus masas e inversamente proporcional al cuadrado de la distancia que los separa”  (https://concepto.de/ley-de-gravitacion-universal/#:~:text=%E2%80%9CLa%20fuerza%20con%20que%20se,seg%C3%BAn%20la%20distancia%20entre%20ellos.) Antecedente: la masa de la vía láctea es     0,8-1,5×1012 Msol (https://es.wikipedia.org/wiki/V%C3%ADa_L%C3%A1ctea). La posición del Sol en la Vía Láctea y la velocidad alrededor del centro: velocidad es de aproximadamente 240 kilómetros por segundo  (https://www.europapress.es/ciencia/astronomia/noticia-determina-velocidad-sol-distancia-centro-galactico-20170215145407.html#:~:text=Astr%C3%B3nomos%20de%20la%20Universidad%20de,aproximadamente%20240%20kil%C3%B3metros%20por%20segundo.), El Sol está a 26 000 años-luz del centro y se encuentra describiendo una órbita que podríamos considerar circular. (https://www.upm.es/sfs/Rectorado/Gerencia/Asociacion%20del%20PDI%20Jubilado/El%20Sol%20su%20nacimiento%20y%20evoluci%C3%B3n.doc#:~:text=El%20Sol%20est%C3%A1%20a%2026,punto%20medio%20del%20radio%20gal%C3%A1ctico.) Consecuente: el Sol tarda aproximadamente doscientos millones de años. En dar una vuelta respecto al centro de la galaxia (https://planetariodevitoria.org/es/estrelas/qual-a-posicao-do-sistema-solar-na-via-lactea.html).</vt:lpstr>
      <vt:lpstr>Explicación</vt:lpstr>
      <vt:lpstr>Predicción</vt:lpstr>
      <vt:lpstr>Retrodicción</vt:lpstr>
      <vt:lpstr>Pregunta: ¿El café es beneficioso o perjudicial para la salud? Hipótesis (las variables deben ser cuantificables) H0 o hipótesis nula: Quienes toman dos o trs tazas de café solo sin azúcar tienen menor esperanza de vida. H1 o hipótesis alternativa: mayor.  Observaciones: dato sin controlar las variables o factores. Por ejemplo, en economía o astronomía. Experimentación: controlando los factores, como cuando controlamos las tes variables de volumen, presión y temperatura y el resto de variables son dejadas constantes. En este caso: muestra de personas diferenciando a grupo A que toma ese café y grupo B que no lo toma. Se comprueba si hay diferencia en sus esperanzas de vida.  Conclusión: H0 o H1. En este caso:  H1 "tomar un café al día reduce la probabilidad de mortalidad prematura en un 3% para los hombres y en un 1% en las mujeres.  ... Tomar 3 cafés al día reduce las probabilidades en un 18% para los hombres y en un 8% para las mujeres." (https://edoestudio.es/oms-confirma-el-cafe-reduce-la-mortalidad/)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created xsi:type="dcterms:W3CDTF">2023-12-04T10:14:08Z</dcterms:created>
  <dcterms:modified xsi:type="dcterms:W3CDTF">2023-12-04T22:24:10Z</dcterms:modified>
</cp:coreProperties>
</file>