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ms-office.legacyDiagramTex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4" r:id="rId1"/>
  </p:sldMasterIdLst>
  <p:handoutMasterIdLst>
    <p:handoutMasterId r:id="rId19"/>
  </p:handoutMasterIdLst>
  <p:sldIdLst>
    <p:sldId id="258" r:id="rId2"/>
    <p:sldId id="279" r:id="rId3"/>
    <p:sldId id="280" r:id="rId4"/>
    <p:sldId id="260" r:id="rId5"/>
    <p:sldId id="261" r:id="rId6"/>
    <p:sldId id="262" r:id="rId7"/>
    <p:sldId id="265" r:id="rId8"/>
    <p:sldId id="266" r:id="rId9"/>
    <p:sldId id="267" r:id="rId10"/>
    <p:sldId id="264" r:id="rId11"/>
    <p:sldId id="268" r:id="rId12"/>
    <p:sldId id="273" r:id="rId13"/>
    <p:sldId id="275" r:id="rId14"/>
    <p:sldId id="274" r:id="rId15"/>
    <p:sldId id="276" r:id="rId16"/>
    <p:sldId id="277" r:id="rId17"/>
    <p:sldId id="278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-2645" y="-8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06/relationships/legacyDocTextInfo" Target="legacyDocTextInfo.bin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9.bin"/><Relationship Id="rId2" Type="http://schemas.microsoft.com/office/2006/relationships/legacyDiagramText" Target="legacyDiagramText8.bin"/><Relationship Id="rId1" Type="http://schemas.microsoft.com/office/2006/relationships/legacyDiagramText" Target="legacyDiagramText7.bin"/><Relationship Id="rId5" Type="http://schemas.microsoft.com/office/2006/relationships/legacyDiagramText" Target="legacyDiagramText11.bin"/><Relationship Id="rId4" Type="http://schemas.microsoft.com/office/2006/relationships/legacyDiagramText" Target="legacyDiagramText10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8CD5E-1373-4E1B-BD30-BDA0E9E43D88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FAF30A-C79C-4C5A-BFC3-6288CB3C218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BFD0C-D513-4653-B3B3-D0C353DCA91D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9C97-0DBF-402D-A349-0FCAAB32242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BFD0C-D513-4653-B3B3-D0C353DCA91D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9C97-0DBF-402D-A349-0FCAAB32242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BFD0C-D513-4653-B3B3-D0C353DCA91D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9C97-0DBF-402D-A349-0FCAAB32242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ítulo y diagrama u organigr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F5AB1-FDBD-4DF9-BD02-C0B9257902D4}" type="datetime1">
              <a:rPr lang="es-ES" altLang="es-ES"/>
              <a:pPr>
                <a:defRPr/>
              </a:pPr>
              <a:t>06/11/2018</a:t>
            </a:fld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US"/>
              <a:t>Lola de los Riscos. CPD Jaén.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82AAB-37C2-430C-99C7-68918AAD7B91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abla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0609B-52C5-425F-AB16-7DFE01964004}" type="datetime1">
              <a:rPr lang="es-ES" altLang="es-ES"/>
              <a:pPr>
                <a:defRPr/>
              </a:pPr>
              <a:t>06/11/2018</a:t>
            </a:fld>
            <a:endParaRPr lang="es-E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" altLang="en-US"/>
              <a:t>Lola de los Riscos. CPD Jaén.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C0C83-B44C-4ED7-9D34-9B7537DE6CAC}" type="slidenum">
              <a:rPr lang="es-ES" altLang="en-US"/>
              <a:pPr>
                <a:defRPr/>
              </a:pPr>
              <a:t>‹Nº›</a:t>
            </a:fld>
            <a:endParaRPr lang="es-E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BFD0C-D513-4653-B3B3-D0C353DCA91D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9C97-0DBF-402D-A349-0FCAAB32242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BFD0C-D513-4653-B3B3-D0C353DCA91D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9C97-0DBF-402D-A349-0FCAAB32242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BFD0C-D513-4653-B3B3-D0C353DCA91D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9C97-0DBF-402D-A349-0FCAAB32242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BFD0C-D513-4653-B3B3-D0C353DCA91D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9C97-0DBF-402D-A349-0FCAAB32242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BFD0C-D513-4653-B3B3-D0C353DCA91D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9C97-0DBF-402D-A349-0FCAAB32242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BFD0C-D513-4653-B3B3-D0C353DCA91D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9C97-0DBF-402D-A349-0FCAAB32242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BFD0C-D513-4653-B3B3-D0C353DCA91D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9C97-0DBF-402D-A349-0FCAAB32242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BFD0C-D513-4653-B3B3-D0C353DCA91D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29C97-0DBF-402D-A349-0FCAAB32242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BFD0C-D513-4653-B3B3-D0C353DCA91D}" type="datetimeFigureOut">
              <a:rPr lang="es-ES" smtClean="0"/>
              <a:pPr/>
              <a:t>06/11/2018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29C97-0DBF-402D-A349-0FCAAB32242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s-ES" altLang="es-ES" sz="3800" dirty="0" smtClean="0"/>
              <a:t>JORNADA CEP</a:t>
            </a:r>
            <a:br>
              <a:rPr lang="es-ES" altLang="es-ES" sz="3800" dirty="0" smtClean="0"/>
            </a:br>
            <a:r>
              <a:rPr lang="es-ES" altLang="es-ES" sz="3800" dirty="0" smtClean="0"/>
              <a:t>Creciendo en Salud</a:t>
            </a:r>
            <a:br>
              <a:rPr lang="es-ES" altLang="es-ES" sz="3800" dirty="0" smtClean="0"/>
            </a:br>
            <a:endParaRPr lang="es-ES" altLang="es-ES" sz="3800" dirty="0" smtClean="0"/>
          </a:p>
        </p:txBody>
      </p:sp>
      <p:sp>
        <p:nvSpPr>
          <p:cNvPr id="6148" name="Marcador de contenido 2"/>
          <p:cNvSpPr>
            <a:spLocks noGrp="1"/>
          </p:cNvSpPr>
          <p:nvPr>
            <p:ph idx="1"/>
          </p:nvPr>
        </p:nvSpPr>
        <p:spPr>
          <a:xfrm>
            <a:off x="971600" y="1916832"/>
            <a:ext cx="6480720" cy="3565525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s-ES" altLang="es-ES" dirty="0" smtClean="0"/>
              <a:t>Prevención educativa y prevención comunitaria: una relación necesaria</a:t>
            </a:r>
            <a:endParaRPr lang="es-ES" altLang="es-ES" dirty="0" smtClean="0"/>
          </a:p>
          <a:p>
            <a:pPr eaLnBrk="1" hangingPunct="1"/>
            <a:endParaRPr lang="es-ES" altLang="es-ES" dirty="0" smtClean="0"/>
          </a:p>
          <a:p>
            <a:pPr eaLnBrk="1" hangingPunct="1"/>
            <a:r>
              <a:rPr lang="es-ES" altLang="es-ES" dirty="0" smtClean="0"/>
              <a:t>DINO: Un programa de prevención universal basado en la en la evidencia</a:t>
            </a:r>
          </a:p>
          <a:p>
            <a:pPr eaLnBrk="1" hangingPunct="1"/>
            <a:endParaRPr lang="es-ES" altLang="es-ES" dirty="0" smtClean="0"/>
          </a:p>
          <a:p>
            <a:pPr eaLnBrk="1" hangingPunct="1"/>
            <a:r>
              <a:rPr lang="es-ES" altLang="es-ES" dirty="0" smtClean="0"/>
              <a:t>Los recursos comunitarios </a:t>
            </a:r>
            <a:endParaRPr lang="es-ES" altLang="es-ES" dirty="0" smtClean="0"/>
          </a:p>
        </p:txBody>
      </p:sp>
      <p:sp>
        <p:nvSpPr>
          <p:cNvPr id="6146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 altLang="en-US" smtClean="0"/>
              <a:t>Lola de los Riscos. CPD Jaén.</a:t>
            </a:r>
          </a:p>
        </p:txBody>
      </p:sp>
      <p:pic>
        <p:nvPicPr>
          <p:cNvPr id="6" name="Picture 6" descr="Resultado de imagen de logo ciudades ante las drog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188640"/>
            <a:ext cx="2112169" cy="1800200"/>
          </a:xfrm>
          <a:prstGeom prst="rect">
            <a:avLst/>
          </a:prstGeom>
          <a:noFill/>
        </p:spPr>
      </p:pic>
      <p:pic>
        <p:nvPicPr>
          <p:cNvPr id="7" name="Picture 2" descr="Resultado de imagen de logo junta andaluc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5373216"/>
            <a:ext cx="1728192" cy="1080120"/>
          </a:xfrm>
          <a:prstGeom prst="rect">
            <a:avLst/>
          </a:prstGeom>
          <a:noFill/>
        </p:spPr>
      </p:pic>
      <p:pic>
        <p:nvPicPr>
          <p:cNvPr id="3074" name="Picture 2" descr="C:\Users\BSDR0005\AppData\Local\Microsoft\Windows\Temporary Internet Files\Content.Outlook\CVB0Q3KT\descarg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88640"/>
            <a:ext cx="1512168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rganization Chart 7"/>
          <p:cNvGraphicFramePr>
            <a:graphicFrameLocks/>
          </p:cNvGraphicFramePr>
          <p:nvPr>
            <p:ph type="dgm" idx="1"/>
          </p:nvPr>
        </p:nvGraphicFramePr>
        <p:xfrm>
          <a:off x="179388" y="333375"/>
          <a:ext cx="8208962" cy="5705475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  <p:sp>
        <p:nvSpPr>
          <p:cNvPr id="206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 altLang="en-US" smtClean="0"/>
              <a:t>Lola de los Riscos. CPD Jaén.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664" y="2060848"/>
            <a:ext cx="6910536" cy="28865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s-ES" altLang="es-ES" sz="4600" dirty="0" smtClean="0"/>
              <a:t>Respuestas y Recursos locales</a:t>
            </a:r>
            <a:br>
              <a:rPr lang="es-ES" altLang="es-ES" sz="4600" dirty="0" smtClean="0"/>
            </a:br>
            <a:r>
              <a:rPr lang="es-ES" altLang="es-ES" sz="4600" dirty="0" smtClean="0"/>
              <a:t>para la coordinación con los programas de Hábitos de vida saludable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3568" y="3789040"/>
            <a:ext cx="5688632" cy="252127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endParaRPr lang="es-ES" altLang="es-ES" sz="2400" dirty="0" smtClean="0"/>
          </a:p>
          <a:p>
            <a:pPr eaLnBrk="1" hangingPunct="1">
              <a:lnSpc>
                <a:spcPct val="80000"/>
              </a:lnSpc>
            </a:pPr>
            <a:r>
              <a:rPr lang="es-ES" altLang="es-ES" sz="2800" b="1" dirty="0" smtClean="0"/>
              <a:t>“Ciudades ante las Drogas”</a:t>
            </a:r>
          </a:p>
          <a:p>
            <a:pPr eaLnBrk="1" hangingPunct="1">
              <a:lnSpc>
                <a:spcPct val="80000"/>
              </a:lnSpc>
            </a:pPr>
            <a:r>
              <a:rPr lang="es-ES" altLang="es-ES" sz="2800" b="1" dirty="0" smtClean="0"/>
              <a:t>Y</a:t>
            </a:r>
          </a:p>
          <a:p>
            <a:pPr eaLnBrk="1" hangingPunct="1">
              <a:lnSpc>
                <a:spcPct val="80000"/>
              </a:lnSpc>
            </a:pPr>
            <a:r>
              <a:rPr lang="es-ES" altLang="es-ES" sz="2800" b="1" dirty="0" smtClean="0"/>
              <a:t>Programa Creciendo en Salud </a:t>
            </a:r>
          </a:p>
          <a:p>
            <a:pPr eaLnBrk="1" hangingPunct="1">
              <a:lnSpc>
                <a:spcPct val="80000"/>
              </a:lnSpc>
            </a:pPr>
            <a:endParaRPr lang="es-ES" altLang="es-ES" sz="2400" dirty="0" smtClean="0"/>
          </a:p>
          <a:p>
            <a:pPr eaLnBrk="1" hangingPunct="1">
              <a:lnSpc>
                <a:spcPct val="80000"/>
              </a:lnSpc>
            </a:pPr>
            <a:r>
              <a:rPr lang="es-ES" altLang="es-ES" sz="2400" dirty="0" smtClean="0"/>
              <a:t>                                </a:t>
            </a:r>
            <a:r>
              <a:rPr lang="es-ES" altLang="es-ES" sz="2400" dirty="0" smtClean="0">
                <a:solidFill>
                  <a:schemeClr val="tx2"/>
                </a:solidFill>
              </a:rPr>
              <a:t>NOVIEMBRE </a:t>
            </a:r>
            <a:r>
              <a:rPr lang="es-ES" altLang="es-ES" sz="2400" dirty="0" smtClean="0">
                <a:solidFill>
                  <a:schemeClr val="tx2"/>
                </a:solidFill>
              </a:rPr>
              <a:t>2018</a:t>
            </a:r>
            <a:endParaRPr lang="es-ES" altLang="es-ES" sz="2400" dirty="0" smtClean="0">
              <a:solidFill>
                <a:schemeClr val="tx2"/>
              </a:solidFill>
            </a:endParaRPr>
          </a:p>
        </p:txBody>
      </p:sp>
      <p:sp>
        <p:nvSpPr>
          <p:cNvPr id="23554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 altLang="en-US" smtClean="0"/>
              <a:t>Lola de los Riscos. CPD Jaén.</a:t>
            </a:r>
          </a:p>
        </p:txBody>
      </p:sp>
      <p:pic>
        <p:nvPicPr>
          <p:cNvPr id="5" name="Picture 6" descr="Resultado de imagen de logo ciudades ante las drog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18853" y="3284984"/>
            <a:ext cx="1665516" cy="1512168"/>
          </a:xfrm>
          <a:prstGeom prst="rect">
            <a:avLst/>
          </a:prstGeom>
          <a:noFill/>
        </p:spPr>
      </p:pic>
      <p:pic>
        <p:nvPicPr>
          <p:cNvPr id="6" name="Picture 2" descr="C:\Users\BSDR0005\AppData\Local\Microsoft\Windows\Temporary Internet Files\Content.Outlook\CVB0Q3KT\descarg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1512168" cy="1296144"/>
          </a:xfrm>
          <a:prstGeom prst="rect">
            <a:avLst/>
          </a:prstGeom>
          <a:noFill/>
        </p:spPr>
      </p:pic>
      <p:pic>
        <p:nvPicPr>
          <p:cNvPr id="7" name="Picture 2" descr="Resultado de imagen de logo junta andaluci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04248" y="5373216"/>
            <a:ext cx="1728192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s-ES" altLang="es-ES" dirty="0" smtClean="0"/>
              <a:t> Zona Úbeda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808"/>
            <a:ext cx="7067128" cy="4430117"/>
          </a:xfrm>
        </p:spPr>
        <p:txBody>
          <a:bodyPr>
            <a:normAutofit/>
          </a:bodyPr>
          <a:lstStyle/>
          <a:p>
            <a:pPr marL="609600" indent="-609600" eaLnBrk="1" hangingPunct="1"/>
            <a:r>
              <a:rPr lang="es-ES" altLang="es-ES" sz="2800" dirty="0" err="1" smtClean="0"/>
              <a:t>Cad</a:t>
            </a:r>
            <a:r>
              <a:rPr lang="es-ES" altLang="es-ES" sz="2800" dirty="0" smtClean="0"/>
              <a:t> </a:t>
            </a:r>
            <a:r>
              <a:rPr lang="es-ES" altLang="es-ES" sz="2800" dirty="0" err="1" smtClean="0"/>
              <a:t>Bedmar</a:t>
            </a:r>
            <a:r>
              <a:rPr lang="es-ES" altLang="es-ES" sz="2800" dirty="0" smtClean="0"/>
              <a:t> y </a:t>
            </a:r>
            <a:r>
              <a:rPr lang="es-ES" altLang="es-ES" sz="2800" dirty="0" err="1" smtClean="0"/>
              <a:t>Garcíez</a:t>
            </a:r>
            <a:r>
              <a:rPr lang="es-ES" altLang="es-ES" sz="2800" dirty="0" smtClean="0"/>
              <a:t> </a:t>
            </a:r>
          </a:p>
          <a:p>
            <a:pPr marL="609600" indent="-609600" eaLnBrk="1" hangingPunct="1"/>
            <a:r>
              <a:rPr lang="es-ES" altLang="es-ES" sz="2800" dirty="0" smtClean="0"/>
              <a:t>CAD </a:t>
            </a:r>
            <a:r>
              <a:rPr lang="es-ES" altLang="es-ES" sz="2800" dirty="0" err="1" smtClean="0"/>
              <a:t>Jodar</a:t>
            </a:r>
            <a:endParaRPr lang="es-ES" altLang="es-ES" sz="2800" dirty="0" smtClean="0"/>
          </a:p>
          <a:p>
            <a:pPr marL="609600" indent="-609600" eaLnBrk="1" hangingPunct="1"/>
            <a:r>
              <a:rPr lang="es-ES" altLang="es-ES" sz="2800" dirty="0" smtClean="0"/>
              <a:t>CAD </a:t>
            </a:r>
            <a:r>
              <a:rPr lang="es-ES" altLang="es-ES" sz="2800" dirty="0" smtClean="0"/>
              <a:t>Villacarrillo</a:t>
            </a:r>
          </a:p>
          <a:p>
            <a:pPr marL="609600" indent="-609600" eaLnBrk="1" hangingPunct="1"/>
            <a:r>
              <a:rPr lang="es-ES" altLang="es-ES" sz="2800" dirty="0" smtClean="0"/>
              <a:t>CAD </a:t>
            </a:r>
            <a:r>
              <a:rPr lang="es-ES" altLang="es-ES" sz="2800" dirty="0" smtClean="0"/>
              <a:t>Villanueva del Arzobispo</a:t>
            </a:r>
          </a:p>
          <a:p>
            <a:pPr marL="609600" indent="-609600" eaLnBrk="1" hangingPunct="1"/>
            <a:r>
              <a:rPr lang="es-ES" altLang="es-ES" sz="2800" dirty="0" smtClean="0"/>
              <a:t>Centro </a:t>
            </a:r>
            <a:r>
              <a:rPr lang="es-ES" altLang="es-ES" sz="2800" dirty="0" smtClean="0"/>
              <a:t>Comarcal Drogodependencias Úbeda. </a:t>
            </a:r>
            <a:r>
              <a:rPr lang="es-ES" altLang="es-ES" sz="2800" dirty="0" smtClean="0"/>
              <a:t>         </a:t>
            </a:r>
            <a:r>
              <a:rPr lang="es-ES" altLang="es-ES" sz="2800" dirty="0" err="1" smtClean="0"/>
              <a:t>Tlf</a:t>
            </a:r>
            <a:r>
              <a:rPr lang="es-ES" altLang="es-ES" sz="2800" dirty="0" smtClean="0"/>
              <a:t>: </a:t>
            </a:r>
            <a:r>
              <a:rPr lang="es-ES" sz="2800" dirty="0" smtClean="0"/>
              <a:t>953792119</a:t>
            </a:r>
            <a:endParaRPr lang="es-ES" altLang="es-ES" sz="2800" dirty="0" smtClean="0"/>
          </a:p>
          <a:p>
            <a:pPr marL="609600" indent="-609600" eaLnBrk="1" hangingPunct="1"/>
            <a:endParaRPr lang="es-ES" altLang="es-ES" dirty="0" smtClean="0"/>
          </a:p>
          <a:p>
            <a:pPr marL="609600" indent="-609600" eaLnBrk="1" hangingPunct="1"/>
            <a:endParaRPr lang="es-ES" altLang="es-ES" dirty="0" smtClean="0"/>
          </a:p>
        </p:txBody>
      </p:sp>
      <p:sp>
        <p:nvSpPr>
          <p:cNvPr id="24578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 altLang="en-US" smtClean="0"/>
              <a:t>Lola de los Riscos. CPD Jaén.</a:t>
            </a:r>
          </a:p>
        </p:txBody>
      </p:sp>
      <p:pic>
        <p:nvPicPr>
          <p:cNvPr id="5" name="Picture 6" descr="Resultado de imagen de logo ciudades ante las drog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332656"/>
            <a:ext cx="1968153" cy="1584176"/>
          </a:xfrm>
          <a:prstGeom prst="rect">
            <a:avLst/>
          </a:prstGeom>
          <a:noFill/>
        </p:spPr>
      </p:pic>
      <p:pic>
        <p:nvPicPr>
          <p:cNvPr id="6" name="Picture 2" descr="C:\Users\BSDR0005\AppData\Local\Microsoft\Windows\Temporary Internet Files\Content.Outlook\CVB0Q3KT\descarg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1512168" cy="1296144"/>
          </a:xfrm>
          <a:prstGeom prst="rect">
            <a:avLst/>
          </a:prstGeom>
          <a:noFill/>
        </p:spPr>
      </p:pic>
      <p:pic>
        <p:nvPicPr>
          <p:cNvPr id="7" name="Picture 2" descr="Resultado de imagen de logo junta andaluci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5373216"/>
            <a:ext cx="1728192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846931"/>
          </a:xfrm>
        </p:spPr>
        <p:txBody>
          <a:bodyPr/>
          <a:lstStyle/>
          <a:p>
            <a:pPr algn="ctr" eaLnBrk="1" hangingPunct="1"/>
            <a:r>
              <a:rPr lang="es-ES" altLang="es-ES" dirty="0" smtClean="0"/>
              <a:t>Zona Jaén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>
          <a:xfrm>
            <a:off x="1259632" y="1772816"/>
            <a:ext cx="5832649" cy="4358109"/>
          </a:xfrm>
        </p:spPr>
        <p:txBody>
          <a:bodyPr/>
          <a:lstStyle/>
          <a:p>
            <a:pPr marL="533400" indent="-533400" eaLnBrk="1" hangingPunct="1">
              <a:lnSpc>
                <a:spcPct val="80000"/>
              </a:lnSpc>
            </a:pPr>
            <a:r>
              <a:rPr lang="es-ES" altLang="es-ES" sz="2800" dirty="0" smtClean="0"/>
              <a:t>CAD Alcalá la </a:t>
            </a:r>
            <a:r>
              <a:rPr lang="es-ES" altLang="es-ES" sz="2800" dirty="0" smtClean="0"/>
              <a:t>Real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es-ES" altLang="es-ES" sz="2800" dirty="0" smtClean="0"/>
          </a:p>
          <a:p>
            <a:pPr marL="533400" indent="-533400" eaLnBrk="1" hangingPunct="1">
              <a:lnSpc>
                <a:spcPct val="80000"/>
              </a:lnSpc>
            </a:pPr>
            <a:r>
              <a:rPr lang="es-ES" altLang="es-ES" sz="2800" dirty="0" smtClean="0"/>
              <a:t>CAD </a:t>
            </a:r>
            <a:r>
              <a:rPr lang="es-ES" altLang="es-ES" sz="2800" dirty="0" err="1" smtClean="0"/>
              <a:t>Arjona</a:t>
            </a:r>
            <a:endParaRPr lang="es-ES" altLang="es-ES" sz="2800" dirty="0" smtClean="0"/>
          </a:p>
          <a:p>
            <a:pPr marL="533400" indent="-533400" eaLnBrk="1" hangingPunct="1">
              <a:lnSpc>
                <a:spcPct val="80000"/>
              </a:lnSpc>
            </a:pPr>
            <a:endParaRPr lang="es-ES" altLang="es-ES" sz="2800" dirty="0" smtClean="0"/>
          </a:p>
          <a:p>
            <a:pPr marL="533400" indent="-533400" eaLnBrk="1" hangingPunct="1">
              <a:lnSpc>
                <a:spcPct val="80000"/>
              </a:lnSpc>
            </a:pPr>
            <a:r>
              <a:rPr lang="es-ES" altLang="es-ES" sz="2800" dirty="0" smtClean="0"/>
              <a:t>CAD Jaén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es-ES" altLang="es-ES" sz="2800" dirty="0" smtClean="0"/>
          </a:p>
          <a:p>
            <a:pPr marL="533400" indent="-533400" eaLnBrk="1" hangingPunct="1">
              <a:lnSpc>
                <a:spcPct val="80000"/>
              </a:lnSpc>
            </a:pPr>
            <a:r>
              <a:rPr lang="es-ES" altLang="es-ES" sz="2800" dirty="0" smtClean="0"/>
              <a:t>CAD </a:t>
            </a:r>
            <a:r>
              <a:rPr lang="es-ES" altLang="es-ES" sz="2800" dirty="0" smtClean="0"/>
              <a:t>Mancha </a:t>
            </a:r>
            <a:r>
              <a:rPr lang="es-ES" altLang="es-ES" sz="2800" dirty="0" smtClean="0"/>
              <a:t>Real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es-ES" altLang="es-ES" sz="2800" dirty="0" smtClean="0"/>
          </a:p>
          <a:p>
            <a:pPr marL="533400" indent="-533400" eaLnBrk="1" hangingPunct="1">
              <a:lnSpc>
                <a:spcPct val="80000"/>
              </a:lnSpc>
            </a:pPr>
            <a:r>
              <a:rPr lang="es-ES" altLang="es-ES" sz="2800" dirty="0" smtClean="0"/>
              <a:t>CAD Martos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es-ES" altLang="es-ES" sz="2600" dirty="0" smtClean="0"/>
          </a:p>
          <a:p>
            <a:pPr marL="533400" indent="-533400" eaLnBrk="1" hangingPunct="1">
              <a:lnSpc>
                <a:spcPct val="80000"/>
              </a:lnSpc>
              <a:buNone/>
            </a:pPr>
            <a:endParaRPr lang="es-ES" altLang="es-ES" sz="2600" dirty="0" smtClean="0"/>
          </a:p>
          <a:p>
            <a:pPr marL="533400" indent="-533400" eaLnBrk="1" hangingPunct="1">
              <a:lnSpc>
                <a:spcPct val="80000"/>
              </a:lnSpc>
            </a:pPr>
            <a:endParaRPr lang="es-ES" altLang="es-ES" sz="2600" dirty="0" smtClean="0"/>
          </a:p>
          <a:p>
            <a:pPr marL="533400" indent="-533400" eaLnBrk="1" hangingPunct="1">
              <a:lnSpc>
                <a:spcPct val="80000"/>
              </a:lnSpc>
            </a:pPr>
            <a:endParaRPr lang="es-ES" altLang="es-ES" sz="2600" dirty="0" smtClean="0"/>
          </a:p>
        </p:txBody>
      </p:sp>
      <p:sp>
        <p:nvSpPr>
          <p:cNvPr id="25602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 altLang="en-US" smtClean="0"/>
              <a:t>Lola de los Riscos. CPD Jaén.</a:t>
            </a:r>
          </a:p>
        </p:txBody>
      </p:sp>
      <p:pic>
        <p:nvPicPr>
          <p:cNvPr id="5" name="Picture 6" descr="Resultado de imagen de logo ciudades ante las drog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260648"/>
            <a:ext cx="1752129" cy="1440160"/>
          </a:xfrm>
          <a:prstGeom prst="rect">
            <a:avLst/>
          </a:prstGeom>
          <a:noFill/>
        </p:spPr>
      </p:pic>
      <p:pic>
        <p:nvPicPr>
          <p:cNvPr id="6" name="Picture 2" descr="C:\Users\BSDR0005\AppData\Local\Microsoft\Windows\Temporary Internet Files\Content.Outlook\CVB0Q3KT\descarg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1512168" cy="1296144"/>
          </a:xfrm>
          <a:prstGeom prst="rect">
            <a:avLst/>
          </a:prstGeom>
          <a:noFill/>
        </p:spPr>
      </p:pic>
      <p:pic>
        <p:nvPicPr>
          <p:cNvPr id="7" name="Picture 2" descr="Resultado de imagen de logo junta andaluci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5373216"/>
            <a:ext cx="1368152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altLang="es-ES" dirty="0" smtClean="0"/>
              <a:t>Zona Jaén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772816"/>
            <a:ext cx="7355160" cy="4358109"/>
          </a:xfrm>
        </p:spPr>
        <p:txBody>
          <a:bodyPr>
            <a:normAutofit/>
          </a:bodyPr>
          <a:lstStyle/>
          <a:p>
            <a:pPr marL="533400" indent="-533400" eaLnBrk="1" hangingPunct="1">
              <a:lnSpc>
                <a:spcPct val="80000"/>
              </a:lnSpc>
            </a:pPr>
            <a:r>
              <a:rPr lang="es-ES" altLang="es-ES" sz="2800" dirty="0" smtClean="0"/>
              <a:t>CAD </a:t>
            </a:r>
            <a:r>
              <a:rPr lang="es-ES" altLang="es-ES" sz="2800" dirty="0" smtClean="0"/>
              <a:t>Torredelcampo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es-ES" altLang="es-ES" sz="2800" dirty="0" smtClean="0"/>
          </a:p>
          <a:p>
            <a:pPr marL="533400" indent="-533400" eaLnBrk="1" hangingPunct="1">
              <a:lnSpc>
                <a:spcPct val="80000"/>
              </a:lnSpc>
            </a:pPr>
            <a:r>
              <a:rPr lang="es-ES" altLang="es-ES" sz="2800" dirty="0" smtClean="0"/>
              <a:t>CAD Torredonjimeno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es-ES" altLang="es-ES" sz="2800" dirty="0" smtClean="0"/>
          </a:p>
          <a:p>
            <a:pPr marL="533400" indent="-533400" eaLnBrk="1" hangingPunct="1">
              <a:lnSpc>
                <a:spcPct val="80000"/>
              </a:lnSpc>
            </a:pPr>
            <a:r>
              <a:rPr lang="es-ES" altLang="es-ES" sz="2800" dirty="0" smtClean="0"/>
              <a:t>CAD </a:t>
            </a:r>
            <a:r>
              <a:rPr lang="es-ES" altLang="es-ES" sz="2800" dirty="0" err="1" smtClean="0"/>
              <a:t>Villargordo</a:t>
            </a:r>
            <a:r>
              <a:rPr lang="es-ES" altLang="es-ES" sz="2800" dirty="0" smtClean="0"/>
              <a:t>/ </a:t>
            </a:r>
            <a:r>
              <a:rPr lang="es-ES" altLang="es-ES" sz="2800" dirty="0" smtClean="0"/>
              <a:t>Villatorres</a:t>
            </a:r>
          </a:p>
          <a:p>
            <a:pPr marL="533400" indent="-533400" eaLnBrk="1" hangingPunct="1">
              <a:lnSpc>
                <a:spcPct val="80000"/>
              </a:lnSpc>
            </a:pPr>
            <a:endParaRPr lang="es-ES" altLang="es-ES" sz="2800" dirty="0" smtClean="0"/>
          </a:p>
          <a:p>
            <a:pPr marL="533400" indent="-533400" eaLnBrk="1" hangingPunct="1">
              <a:lnSpc>
                <a:spcPct val="80000"/>
              </a:lnSpc>
            </a:pPr>
            <a:r>
              <a:rPr lang="es-ES" altLang="es-ES" sz="2800" dirty="0" smtClean="0"/>
              <a:t>Centro </a:t>
            </a:r>
            <a:r>
              <a:rPr lang="es-ES" altLang="es-ES" sz="2800" dirty="0" smtClean="0"/>
              <a:t>Provincial Drogodependencias de Jaén</a:t>
            </a:r>
          </a:p>
          <a:p>
            <a:pPr marL="533400" indent="-533400" eaLnBrk="1" hangingPunct="1">
              <a:lnSpc>
                <a:spcPct val="80000"/>
              </a:lnSpc>
              <a:buNone/>
            </a:pPr>
            <a:r>
              <a:rPr lang="es-ES" altLang="es-ES" sz="2800" dirty="0" smtClean="0"/>
              <a:t>      S</a:t>
            </a:r>
            <a:r>
              <a:rPr lang="es-ES" altLang="es-ES" sz="2800" dirty="0" smtClean="0"/>
              <a:t>. Prevención: Lola de los Riscos</a:t>
            </a:r>
          </a:p>
          <a:p>
            <a:pPr marL="533400" indent="-533400" eaLnBrk="1" hangingPunct="1">
              <a:lnSpc>
                <a:spcPct val="80000"/>
              </a:lnSpc>
              <a:buNone/>
            </a:pPr>
            <a:r>
              <a:rPr lang="es-ES" altLang="es-ES" sz="2800" dirty="0" smtClean="0"/>
              <a:t>       </a:t>
            </a:r>
            <a:r>
              <a:rPr lang="es-ES" altLang="es-ES" sz="2800" dirty="0" err="1" smtClean="0"/>
              <a:t>Tlf</a:t>
            </a:r>
            <a:r>
              <a:rPr lang="es-ES" altLang="es-ES" sz="2800" dirty="0" smtClean="0"/>
              <a:t>: 953 </a:t>
            </a:r>
            <a:r>
              <a:rPr lang="es-ES" altLang="es-ES" sz="2800" dirty="0" smtClean="0"/>
              <a:t>248 108/109</a:t>
            </a:r>
          </a:p>
          <a:p>
            <a:pPr marL="533400" indent="-533400" eaLnBrk="1" hangingPunct="1">
              <a:lnSpc>
                <a:spcPct val="80000"/>
              </a:lnSpc>
              <a:buNone/>
            </a:pPr>
            <a:r>
              <a:rPr lang="es-ES" altLang="es-ES" sz="2800" dirty="0" smtClean="0"/>
              <a:t>       driscos.cpd@dipujaen.es</a:t>
            </a:r>
            <a:endParaRPr lang="es-ES" altLang="es-ES" sz="2800" dirty="0" smtClean="0"/>
          </a:p>
          <a:p>
            <a:pPr marL="533400" indent="-533400" eaLnBrk="1" hangingPunct="1">
              <a:lnSpc>
                <a:spcPct val="80000"/>
              </a:lnSpc>
              <a:buNone/>
            </a:pPr>
            <a:endParaRPr lang="es-ES" altLang="es-ES" sz="2800" dirty="0" smtClean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n-US" smtClean="0"/>
              <a:t>Lola de los Riscos. CPD Jaén.</a:t>
            </a:r>
            <a:endParaRPr lang="es-ES" altLang="en-US"/>
          </a:p>
        </p:txBody>
      </p:sp>
      <p:pic>
        <p:nvPicPr>
          <p:cNvPr id="5" name="Picture 6" descr="Resultado de imagen de logo ciudades ante las drog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548680"/>
            <a:ext cx="1800200" cy="1368152"/>
          </a:xfrm>
          <a:prstGeom prst="rect">
            <a:avLst/>
          </a:prstGeom>
          <a:noFill/>
        </p:spPr>
      </p:pic>
      <p:pic>
        <p:nvPicPr>
          <p:cNvPr id="6" name="Picture 2" descr="C:\Users\BSDR0005\AppData\Local\Microsoft\Windows\Temporary Internet Files\Content.Outlook\CVB0Q3KT\descarg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1512168" cy="1296144"/>
          </a:xfrm>
          <a:prstGeom prst="rect">
            <a:avLst/>
          </a:prstGeom>
          <a:noFill/>
        </p:spPr>
      </p:pic>
      <p:pic>
        <p:nvPicPr>
          <p:cNvPr id="7" name="Picture 2" descr="Resultado de imagen de logo junta andaluci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5373216"/>
            <a:ext cx="1512168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" altLang="es-ES" dirty="0" smtClean="0"/>
              <a:t>Zona Andújar/ Linares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1556792"/>
            <a:ext cx="6552728" cy="4574133"/>
          </a:xfrm>
        </p:spPr>
        <p:txBody>
          <a:bodyPr>
            <a:noAutofit/>
          </a:bodyPr>
          <a:lstStyle/>
          <a:p>
            <a:pPr marL="609600" indent="-609600" eaLnBrk="1" hangingPunct="1">
              <a:lnSpc>
                <a:spcPct val="80000"/>
              </a:lnSpc>
            </a:pPr>
            <a:r>
              <a:rPr lang="es-ES" altLang="es-ES" sz="2800" dirty="0" smtClean="0"/>
              <a:t>CAD La </a:t>
            </a:r>
            <a:r>
              <a:rPr lang="es-ES" altLang="es-ES" sz="2800" dirty="0" smtClean="0"/>
              <a:t>Carolina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es-ES" altLang="es-ES" sz="2800" dirty="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es-ES" altLang="es-ES" sz="2800" dirty="0" smtClean="0"/>
              <a:t>CAD Porcuna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es-ES" altLang="es-ES" sz="2800" dirty="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es-ES" altLang="es-ES" sz="2800" dirty="0" smtClean="0"/>
              <a:t>CAD Bailén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es-ES" altLang="es-ES" sz="2800" dirty="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es-ES" altLang="es-ES" sz="2800" dirty="0" smtClean="0"/>
              <a:t>CAD Andújar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es-ES" altLang="es-ES" sz="2800" dirty="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es-ES" altLang="es-ES" sz="2800" dirty="0" smtClean="0"/>
              <a:t>CAD Linares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es-ES" altLang="es-ES" sz="2800" dirty="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es-ES" altLang="es-ES" sz="2800" dirty="0" smtClean="0"/>
              <a:t>CAD Navas de San Juan</a:t>
            </a:r>
            <a:endParaRPr lang="es-ES" altLang="es-ES" sz="2800" dirty="0" smtClean="0"/>
          </a:p>
        </p:txBody>
      </p:sp>
      <p:sp>
        <p:nvSpPr>
          <p:cNvPr id="26626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 altLang="en-US" smtClean="0"/>
              <a:t>Lola de los Riscos. CPD Jaén.</a:t>
            </a:r>
          </a:p>
        </p:txBody>
      </p:sp>
      <p:pic>
        <p:nvPicPr>
          <p:cNvPr id="5" name="Picture 6" descr="Resultado de imagen de logo ciudades ante las drog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1412776"/>
            <a:ext cx="2016225" cy="1584176"/>
          </a:xfrm>
          <a:prstGeom prst="rect">
            <a:avLst/>
          </a:prstGeom>
          <a:noFill/>
        </p:spPr>
      </p:pic>
      <p:pic>
        <p:nvPicPr>
          <p:cNvPr id="6" name="Picture 2" descr="C:\Users\BSDR0005\AppData\Local\Microsoft\Windows\Temporary Internet Files\Content.Outlook\CVB0Q3KT\descarg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8640"/>
            <a:ext cx="1512168" cy="1152128"/>
          </a:xfrm>
          <a:prstGeom prst="rect">
            <a:avLst/>
          </a:prstGeom>
          <a:noFill/>
        </p:spPr>
      </p:pic>
      <p:pic>
        <p:nvPicPr>
          <p:cNvPr id="7" name="Picture 2" descr="Resultado de imagen de logo junta andaluci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5373216"/>
            <a:ext cx="1512168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altLang="es-ES" dirty="0" smtClean="0"/>
              <a:t>Zona Andújar/ Linares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es-ES" altLang="es-ES" sz="2800" dirty="0" smtClean="0"/>
              <a:t>Centro Comarcal Drogodependencias de Andújar</a:t>
            </a:r>
            <a:r>
              <a:rPr lang="es-ES" altLang="es-ES" sz="3200" dirty="0" smtClean="0"/>
              <a:t>.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es-ES" altLang="es-ES" sz="3200" dirty="0" smtClean="0"/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es-ES" altLang="es-ES" sz="2400" dirty="0" smtClean="0"/>
              <a:t>       </a:t>
            </a:r>
            <a:r>
              <a:rPr lang="es-ES" altLang="es-ES" sz="2400" dirty="0" err="1" smtClean="0"/>
              <a:t>Coord</a:t>
            </a:r>
            <a:r>
              <a:rPr lang="es-ES" altLang="es-ES" sz="2400" dirty="0" smtClean="0"/>
              <a:t>: Diego Remior. </a:t>
            </a:r>
            <a:r>
              <a:rPr lang="es-ES" sz="2400" dirty="0" err="1" smtClean="0"/>
              <a:t>Tlf.</a:t>
            </a:r>
            <a:r>
              <a:rPr lang="es-ES" sz="2400" dirty="0" smtClean="0"/>
              <a:t> 953 512 883</a:t>
            </a:r>
            <a:endParaRPr lang="es-ES" altLang="es-ES" sz="2400" dirty="0" smtClean="0"/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endParaRPr lang="es-ES" altLang="es-ES" sz="3200" dirty="0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es-ES" altLang="es-ES" sz="2800" dirty="0" smtClean="0"/>
              <a:t>Centro Comarcal Drogodependencias de Linares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es-ES" altLang="es-ES" sz="3200" dirty="0" smtClean="0"/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es-ES" altLang="es-ES" sz="2400" dirty="0" smtClean="0"/>
              <a:t>       </a:t>
            </a:r>
            <a:r>
              <a:rPr lang="es-ES" altLang="es-ES" sz="2400" dirty="0" err="1" smtClean="0"/>
              <a:t>Coord</a:t>
            </a:r>
            <a:r>
              <a:rPr lang="es-ES" altLang="es-ES" sz="2400" dirty="0" smtClean="0"/>
              <a:t>: Ginés Cano. </a:t>
            </a:r>
            <a:r>
              <a:rPr lang="es-ES" sz="2400" dirty="0" err="1" smtClean="0"/>
              <a:t>Tlf.</a:t>
            </a:r>
            <a:r>
              <a:rPr lang="es-ES" sz="2400" dirty="0" smtClean="0"/>
              <a:t> 953 695 918</a:t>
            </a:r>
            <a:endParaRPr lang="es-ES" altLang="es-ES" sz="2400" dirty="0" smtClean="0"/>
          </a:p>
          <a:p>
            <a:pPr marL="609600" indent="-609600" eaLnBrk="1" hangingPunct="1">
              <a:lnSpc>
                <a:spcPct val="80000"/>
              </a:lnSpc>
            </a:pPr>
            <a:endParaRPr lang="es-ES" altLang="es-ES" sz="3200" dirty="0" smtClean="0"/>
          </a:p>
          <a:p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s-ES" altLang="en-US" smtClean="0"/>
              <a:t>Lola de los Riscos. CPD Jaén.</a:t>
            </a:r>
            <a:endParaRPr lang="es-ES" altLang="en-US"/>
          </a:p>
        </p:txBody>
      </p:sp>
      <p:pic>
        <p:nvPicPr>
          <p:cNvPr id="6" name="Picture 2" descr="C:\Users\BSDR0005\AppData\Local\Microsoft\Windows\Temporary Internet Files\Content.Outlook\CVB0Q3KT\descarg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1512168" cy="1296144"/>
          </a:xfrm>
          <a:prstGeom prst="rect">
            <a:avLst/>
          </a:prstGeom>
          <a:noFill/>
        </p:spPr>
      </p:pic>
      <p:pic>
        <p:nvPicPr>
          <p:cNvPr id="7" name="Picture 2" descr="Resultado de imagen de logo junta andaluc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5373216"/>
            <a:ext cx="1728192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s-ES" altLang="es-ES" smtClean="0"/>
              <a:t>Zona Orcera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772816"/>
            <a:ext cx="7488237" cy="4253334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endParaRPr lang="es-ES" altLang="es-ES" sz="2800" dirty="0" smtClean="0"/>
          </a:p>
          <a:p>
            <a:pPr eaLnBrk="1" hangingPunct="1">
              <a:lnSpc>
                <a:spcPct val="90000"/>
              </a:lnSpc>
            </a:pPr>
            <a:r>
              <a:rPr lang="es-ES" altLang="es-ES" sz="2800" dirty="0" smtClean="0"/>
              <a:t>CAD </a:t>
            </a:r>
            <a:r>
              <a:rPr lang="es-ES" altLang="es-ES" sz="2800" dirty="0" err="1" smtClean="0"/>
              <a:t>Beas</a:t>
            </a:r>
            <a:r>
              <a:rPr lang="es-ES" altLang="es-ES" sz="2800" dirty="0" smtClean="0"/>
              <a:t> de </a:t>
            </a:r>
            <a:r>
              <a:rPr lang="es-ES" altLang="es-ES" sz="2800" dirty="0" smtClean="0"/>
              <a:t>Segura</a:t>
            </a:r>
          </a:p>
          <a:p>
            <a:pPr eaLnBrk="1" hangingPunct="1">
              <a:lnSpc>
                <a:spcPct val="90000"/>
              </a:lnSpc>
            </a:pPr>
            <a:endParaRPr lang="es-ES" altLang="es-ES" sz="2800" dirty="0" smtClean="0"/>
          </a:p>
          <a:p>
            <a:pPr eaLnBrk="1" hangingPunct="1">
              <a:lnSpc>
                <a:spcPct val="90000"/>
              </a:lnSpc>
            </a:pPr>
            <a:r>
              <a:rPr lang="es-ES" altLang="es-ES" sz="2800" dirty="0" smtClean="0"/>
              <a:t>CAD Pozo Alcón</a:t>
            </a:r>
          </a:p>
          <a:p>
            <a:pPr eaLnBrk="1" hangingPunct="1">
              <a:lnSpc>
                <a:spcPct val="90000"/>
              </a:lnSpc>
              <a:buNone/>
            </a:pPr>
            <a:endParaRPr lang="es-ES" altLang="es-ES" sz="2800" dirty="0" smtClean="0"/>
          </a:p>
          <a:p>
            <a:pPr eaLnBrk="1" hangingPunct="1">
              <a:lnSpc>
                <a:spcPct val="90000"/>
              </a:lnSpc>
            </a:pPr>
            <a:r>
              <a:rPr lang="es-ES" altLang="es-ES" sz="2800" dirty="0" smtClean="0"/>
              <a:t>Centro Comarcal de Drogodependencias de Úbeda/Villacarrillo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s-ES" altLang="es-ES" sz="2400" dirty="0" smtClean="0"/>
              <a:t>    </a:t>
            </a:r>
            <a:r>
              <a:rPr lang="es-ES" altLang="es-ES" sz="2400" dirty="0" err="1" smtClean="0"/>
              <a:t>Coord</a:t>
            </a:r>
            <a:r>
              <a:rPr lang="es-ES" altLang="es-ES" sz="2400" dirty="0" smtClean="0"/>
              <a:t>: Emilio </a:t>
            </a:r>
            <a:r>
              <a:rPr lang="es-ES" altLang="es-ES" sz="2400" dirty="0" err="1" smtClean="0"/>
              <a:t>Montanet</a:t>
            </a:r>
            <a:r>
              <a:rPr lang="es-ES" altLang="es-ES" sz="2400" dirty="0" smtClean="0"/>
              <a:t>. </a:t>
            </a:r>
            <a:r>
              <a:rPr lang="es-ES" altLang="es-ES" sz="2400" dirty="0" err="1" smtClean="0"/>
              <a:t>Tlf</a:t>
            </a:r>
            <a:r>
              <a:rPr lang="es-ES" altLang="es-ES" sz="2400" dirty="0" smtClean="0"/>
              <a:t>: 953 79 21 19</a:t>
            </a:r>
          </a:p>
        </p:txBody>
      </p:sp>
      <p:sp>
        <p:nvSpPr>
          <p:cNvPr id="2765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 altLang="en-US" smtClean="0"/>
              <a:t>Lola de los Riscos. CPD Jaén.</a:t>
            </a:r>
          </a:p>
        </p:txBody>
      </p:sp>
      <p:pic>
        <p:nvPicPr>
          <p:cNvPr id="5" name="Picture 6" descr="Resultado de imagen de logo ciudades ante las drog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548680"/>
            <a:ext cx="1824137" cy="1584176"/>
          </a:xfrm>
          <a:prstGeom prst="rect">
            <a:avLst/>
          </a:prstGeom>
          <a:noFill/>
        </p:spPr>
      </p:pic>
      <p:pic>
        <p:nvPicPr>
          <p:cNvPr id="6" name="Picture 2" descr="C:\Users\BSDR0005\AppData\Local\Microsoft\Windows\Temporary Internet Files\Content.Outlook\CVB0Q3KT\descarga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16632"/>
            <a:ext cx="1512168" cy="1296144"/>
          </a:xfrm>
          <a:prstGeom prst="rect">
            <a:avLst/>
          </a:prstGeom>
          <a:noFill/>
        </p:spPr>
      </p:pic>
      <p:pic>
        <p:nvPicPr>
          <p:cNvPr id="7" name="Picture 2" descr="Resultado de imagen de logo junta andaluci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5373216"/>
            <a:ext cx="1368152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altLang="es-ES" dirty="0" smtClean="0">
                <a:solidFill>
                  <a:srgbClr val="00B050"/>
                </a:solidFill>
              </a:rPr>
              <a:t/>
            </a:r>
            <a:br>
              <a:rPr lang="es-ES" altLang="es-ES" dirty="0" smtClean="0">
                <a:solidFill>
                  <a:srgbClr val="00B050"/>
                </a:solidFill>
              </a:rPr>
            </a:br>
            <a:r>
              <a:rPr lang="es-ES" altLang="es-ES" dirty="0" smtClean="0">
                <a:solidFill>
                  <a:srgbClr val="00B050"/>
                </a:solidFill>
              </a:rPr>
              <a:t>Creciendo </a:t>
            </a:r>
            <a:r>
              <a:rPr lang="es-ES" altLang="es-ES" dirty="0" smtClean="0">
                <a:solidFill>
                  <a:srgbClr val="00B050"/>
                </a:solidFill>
              </a:rPr>
              <a:t>en </a:t>
            </a:r>
            <a:r>
              <a:rPr lang="es-ES" altLang="es-ES" dirty="0" smtClean="0">
                <a:solidFill>
                  <a:srgbClr val="00B050"/>
                </a:solidFill>
              </a:rPr>
              <a:t>Salud</a:t>
            </a:r>
            <a:r>
              <a:rPr lang="es-ES" altLang="es-ES" dirty="0" smtClean="0"/>
              <a:t/>
            </a:r>
            <a:br>
              <a:rPr lang="es-ES" altLang="es-ES" dirty="0" smtClean="0"/>
            </a:br>
            <a:r>
              <a:rPr lang="es-ES" altLang="es-ES" dirty="0" smtClean="0"/>
              <a:t>P</a:t>
            </a:r>
            <a:r>
              <a:rPr lang="es-ES" altLang="es-ES" dirty="0" smtClean="0"/>
              <a:t>revención Adicciones</a:t>
            </a:r>
            <a:br>
              <a:rPr lang="es-ES" altLang="es-ES" dirty="0" smtClean="0"/>
            </a:br>
            <a:r>
              <a:rPr lang="es-ES" altLang="es-ES" dirty="0" smtClean="0"/>
              <a:t> ¿Por qué?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060848"/>
            <a:ext cx="7920880" cy="4309939"/>
          </a:xfrm>
        </p:spPr>
        <p:txBody>
          <a:bodyPr/>
          <a:lstStyle/>
          <a:p>
            <a:r>
              <a:rPr lang="es-ES" dirty="0" smtClean="0"/>
              <a:t>Omnipresencia del alcohol y otras drogas…</a:t>
            </a:r>
          </a:p>
          <a:p>
            <a:r>
              <a:rPr lang="es-ES" dirty="0" smtClean="0"/>
              <a:t>Consumo relacional y recreativo</a:t>
            </a:r>
          </a:p>
          <a:p>
            <a:r>
              <a:rPr lang="es-ES" dirty="0" smtClean="0"/>
              <a:t>Significación positiva, diversión, desinhibición, gratificación</a:t>
            </a:r>
          </a:p>
          <a:p>
            <a:r>
              <a:rPr lang="es-ES" dirty="0" smtClean="0"/>
              <a:t>La experimentación como manera de gestionar aprendizajes</a:t>
            </a:r>
          </a:p>
          <a:p>
            <a:r>
              <a:rPr lang="es-ES" dirty="0" smtClean="0"/>
              <a:t>Baja percepción de riesgos</a:t>
            </a:r>
            <a:endParaRPr lang="es-ES" dirty="0"/>
          </a:p>
        </p:txBody>
      </p:sp>
      <p:pic>
        <p:nvPicPr>
          <p:cNvPr id="4" name="Picture 6" descr="Resultado de imagen de logo ciudades ante las drog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188640"/>
            <a:ext cx="1536105" cy="1395536"/>
          </a:xfrm>
          <a:prstGeom prst="rect">
            <a:avLst/>
          </a:prstGeom>
          <a:noFill/>
        </p:spPr>
      </p:pic>
      <p:pic>
        <p:nvPicPr>
          <p:cNvPr id="5" name="Picture 2" descr="Resultado de imagen de logo junta andaluc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288" y="5373216"/>
            <a:ext cx="1368152" cy="1080120"/>
          </a:xfrm>
          <a:prstGeom prst="rect">
            <a:avLst/>
          </a:prstGeom>
          <a:noFill/>
        </p:spPr>
      </p:pic>
      <p:pic>
        <p:nvPicPr>
          <p:cNvPr id="6" name="Picture 2" descr="C:\Users\BSDR0005\AppData\Local\Microsoft\Windows\Temporary Internet Files\Content.Outlook\CVB0Q3KT\descarg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88640"/>
            <a:ext cx="1512168" cy="1296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altLang="es-ES" dirty="0" smtClean="0">
                <a:solidFill>
                  <a:srgbClr val="00B050"/>
                </a:solidFill>
              </a:rPr>
              <a:t/>
            </a:r>
            <a:br>
              <a:rPr lang="es-ES" altLang="es-ES" dirty="0" smtClean="0">
                <a:solidFill>
                  <a:srgbClr val="00B050"/>
                </a:solidFill>
              </a:rPr>
            </a:br>
            <a:r>
              <a:rPr lang="es-ES" altLang="es-ES" dirty="0" smtClean="0">
                <a:solidFill>
                  <a:srgbClr val="00B050"/>
                </a:solidFill>
              </a:rPr>
              <a:t>Creciendo </a:t>
            </a:r>
            <a:r>
              <a:rPr lang="es-ES" altLang="es-ES" dirty="0" smtClean="0">
                <a:solidFill>
                  <a:srgbClr val="00B050"/>
                </a:solidFill>
              </a:rPr>
              <a:t>en </a:t>
            </a:r>
            <a:r>
              <a:rPr lang="es-ES" altLang="es-ES" dirty="0" smtClean="0">
                <a:solidFill>
                  <a:srgbClr val="00B050"/>
                </a:solidFill>
              </a:rPr>
              <a:t>Salud</a:t>
            </a:r>
            <a:r>
              <a:rPr lang="es-ES" altLang="es-ES" dirty="0" smtClean="0"/>
              <a:t/>
            </a:r>
            <a:br>
              <a:rPr lang="es-ES" altLang="es-ES" dirty="0" smtClean="0"/>
            </a:br>
            <a:r>
              <a:rPr lang="es-ES" altLang="es-ES" dirty="0" smtClean="0"/>
              <a:t>P</a:t>
            </a:r>
            <a:r>
              <a:rPr lang="es-ES" altLang="es-ES" dirty="0" smtClean="0"/>
              <a:t>revención Adicciones</a:t>
            </a:r>
            <a:br>
              <a:rPr lang="es-ES" altLang="es-ES" dirty="0" smtClean="0"/>
            </a:br>
            <a:r>
              <a:rPr lang="es-ES" altLang="es-ES" dirty="0" smtClean="0"/>
              <a:t> ¿Por qué?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420888"/>
            <a:ext cx="7920880" cy="3949899"/>
          </a:xfrm>
        </p:spPr>
        <p:txBody>
          <a:bodyPr>
            <a:normAutofit lnSpcReduction="10000"/>
          </a:bodyPr>
          <a:lstStyle/>
          <a:p>
            <a:r>
              <a:rPr lang="es-ES" sz="2800" dirty="0" smtClean="0"/>
              <a:t>La escuela es un espacio idóneo para el desarrollo personal, el bienestar y la salud</a:t>
            </a:r>
          </a:p>
          <a:p>
            <a:r>
              <a:rPr lang="es-ES" sz="2800" dirty="0" smtClean="0"/>
              <a:t>En la escuela se aprende a sentir, pensar y actuar </a:t>
            </a:r>
          </a:p>
          <a:p>
            <a:r>
              <a:rPr lang="es-ES" sz="2800" dirty="0" smtClean="0"/>
              <a:t>En la escuela se completa el desarrolla socio- emocional</a:t>
            </a:r>
          </a:p>
          <a:p>
            <a:r>
              <a:rPr lang="es-ES" sz="2800" dirty="0" smtClean="0"/>
              <a:t>La </a:t>
            </a:r>
            <a:r>
              <a:rPr lang="es-ES" sz="2800" dirty="0" err="1" smtClean="0"/>
              <a:t>preadolescencia</a:t>
            </a:r>
            <a:r>
              <a:rPr lang="es-ES" sz="2800" dirty="0" smtClean="0"/>
              <a:t> es una etapa evolutiva determinante</a:t>
            </a:r>
          </a:p>
          <a:p>
            <a:r>
              <a:rPr lang="es-ES" sz="2800" dirty="0" smtClean="0"/>
              <a:t>El consumo precoz puede ser el síntoma de otras dificultades </a:t>
            </a:r>
            <a:endParaRPr lang="es-ES" sz="2800" dirty="0"/>
          </a:p>
        </p:txBody>
      </p:sp>
      <p:pic>
        <p:nvPicPr>
          <p:cNvPr id="4" name="Picture 6" descr="Resultado de imagen de logo ciudades ante las drog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304" y="188640"/>
            <a:ext cx="1536105" cy="1395536"/>
          </a:xfrm>
          <a:prstGeom prst="rect">
            <a:avLst/>
          </a:prstGeom>
          <a:noFill/>
        </p:spPr>
      </p:pic>
      <p:pic>
        <p:nvPicPr>
          <p:cNvPr id="5" name="Picture 2" descr="Resultado de imagen de logo junta andaluc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0352" y="5805264"/>
            <a:ext cx="1152128" cy="792088"/>
          </a:xfrm>
          <a:prstGeom prst="rect">
            <a:avLst/>
          </a:prstGeom>
          <a:noFill/>
        </p:spPr>
      </p:pic>
      <p:pic>
        <p:nvPicPr>
          <p:cNvPr id="6" name="Picture 2" descr="C:\Users\BSDR0005\AppData\Local\Microsoft\Windows\Temporary Internet Files\Content.Outlook\CVB0Q3KT\descarg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188640"/>
            <a:ext cx="1512168" cy="12961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 altLang="en-US" smtClean="0"/>
              <a:t>Lola de los Riscos. CPD Jaén.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19672" y="333375"/>
            <a:ext cx="6264696" cy="1084263"/>
          </a:xfrm>
        </p:spPr>
        <p:txBody>
          <a:bodyPr>
            <a:normAutofit/>
          </a:bodyPr>
          <a:lstStyle/>
          <a:p>
            <a:pPr eaLnBrk="1" hangingPunct="1"/>
            <a:r>
              <a:rPr lang="es-ES" altLang="es-ES" sz="3400" dirty="0" smtClean="0"/>
              <a:t>EDUCACIÓN PRIMARIA. 5º Y 6º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412777"/>
            <a:ext cx="3671888" cy="4670524"/>
          </a:xfrm>
        </p:spPr>
        <p:txBody>
          <a:bodyPr>
            <a:normAutofit lnSpcReduction="10000"/>
          </a:bodyPr>
          <a:lstStyle/>
          <a:p>
            <a:pPr algn="ctr" eaLnBrk="1" hangingPunct="1">
              <a:buFont typeface="Wingdings" pitchFamily="2" charset="2"/>
              <a:buNone/>
            </a:pPr>
            <a:r>
              <a:rPr lang="es-ES" altLang="es-ES" sz="4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DINO</a:t>
            </a:r>
          </a:p>
          <a:p>
            <a:pPr algn="ctr" eaLnBrk="1" hangingPunct="1">
              <a:buFont typeface="Wingdings" pitchFamily="2" charset="2"/>
              <a:buNone/>
            </a:pPr>
            <a:endParaRPr lang="es-ES" altLang="es-ES" b="1" dirty="0" smtClean="0"/>
          </a:p>
          <a:p>
            <a:pPr algn="ctr" eaLnBrk="1" hangingPunct="1">
              <a:buFont typeface="Wingdings" pitchFamily="2" charset="2"/>
              <a:buNone/>
            </a:pPr>
            <a:r>
              <a:rPr lang="es-ES" altLang="es-ES" dirty="0" smtClean="0"/>
              <a:t>  </a:t>
            </a:r>
            <a:r>
              <a:rPr lang="es-ES" altLang="es-E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EDUCACIÓN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s-ES" altLang="es-E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EN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s-ES" altLang="es-E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VALORES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s-ES" altLang="es-E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s-ES" altLang="es-E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PREVENCIÓN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s-ES" altLang="es-E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ADICCIONES</a:t>
            </a:r>
          </a:p>
        </p:txBody>
      </p:sp>
      <p:pic>
        <p:nvPicPr>
          <p:cNvPr id="1843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700808"/>
            <a:ext cx="2881313" cy="4169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5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229600" cy="34605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s-ES" altLang="es-ES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DINO</a:t>
            </a:r>
          </a:p>
        </p:txBody>
      </p:sp>
      <p:sp>
        <p:nvSpPr>
          <p:cNvPr id="19458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 altLang="en-US" smtClean="0"/>
              <a:t>Lola de los Riscos. CPD Jaén.</a:t>
            </a:r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836712"/>
            <a:ext cx="8784976" cy="5401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rganization Chart 7"/>
          <p:cNvGraphicFramePr>
            <a:graphicFrameLocks/>
          </p:cNvGraphicFramePr>
          <p:nvPr>
            <p:ph type="dgm" idx="1"/>
          </p:nvPr>
        </p:nvGraphicFramePr>
        <p:xfrm>
          <a:off x="467544" y="476672"/>
          <a:ext cx="8208963" cy="5688632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sp>
        <p:nvSpPr>
          <p:cNvPr id="103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 altLang="en-US" smtClean="0"/>
              <a:t>Lola de los Riscos. CPD Jaén.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>
            <a:noAutofit/>
          </a:bodyPr>
          <a:lstStyle/>
          <a:p>
            <a:pPr algn="ctr" eaLnBrk="1" hangingPunct="1"/>
            <a:r>
              <a:rPr lang="es-ES" altLang="es-E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DINO</a:t>
            </a:r>
          </a:p>
        </p:txBody>
      </p:sp>
      <p:graphicFrame>
        <p:nvGraphicFramePr>
          <p:cNvPr id="33896" name="Group 104"/>
          <p:cNvGraphicFramePr>
            <a:graphicFrameLocks noGrp="1"/>
          </p:cNvGraphicFramePr>
          <p:nvPr>
            <p:ph type="tbl" idx="1"/>
          </p:nvPr>
        </p:nvGraphicFramePr>
        <p:xfrm>
          <a:off x="611560" y="1124744"/>
          <a:ext cx="8075935" cy="5436120"/>
        </p:xfrm>
        <a:graphic>
          <a:graphicData uri="http://schemas.openxmlformats.org/drawingml/2006/table">
            <a:tbl>
              <a:tblPr/>
              <a:tblGrid>
                <a:gridCol w="1870809"/>
                <a:gridCol w="1585575"/>
                <a:gridCol w="4619551"/>
              </a:tblGrid>
              <a:tr h="86409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núcleo temático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áreas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Arial" panose="020B0604020202020204" pitchFamily="34" charset="0"/>
                        </a:rPr>
                        <a:t>actividades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12132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1. autoestima, HH SS, toma decisiones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Conocimiento del medio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95300" indent="-4953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63588" indent="-4191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52513" indent="-3810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66838" indent="-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4338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41538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8738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5938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13138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AutoNum type="arabicPeriod"/>
                        <a:tabLst/>
                      </a:pPr>
                      <a:r>
                        <a:rPr kumimoji="0" lang="es-ES" alt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Tú vales mucho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AutoNum type="arabicPeriod"/>
                        <a:tabLst/>
                      </a:pPr>
                      <a:r>
                        <a:rPr kumimoji="0" lang="es-ES" alt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Cambia el “chip”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AutoNum type="arabicPeriod"/>
                        <a:tabLst/>
                      </a:pPr>
                      <a:r>
                        <a:rPr kumimoji="0" lang="es-ES" alt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Y tú ¿de qué vas ?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AutoNum type="arabicPeriod"/>
                        <a:tabLst/>
                      </a:pPr>
                      <a:r>
                        <a:rPr kumimoji="0" lang="es-ES" alt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En busca de la solución perdida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8386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2. Uso y abuso de sustancias</a:t>
                      </a:r>
                    </a:p>
                  </a:txBody>
                  <a:tcPr marT="45726" marB="4572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Conocimiento del medio.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Lengua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E. artística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95300" indent="-4953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63588" indent="-4191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52513" indent="-3810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66838" indent="-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4338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41538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8738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5938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13138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AutoNum type="arabicPeriod"/>
                        <a:tabLst/>
                      </a:pPr>
                      <a:r>
                        <a:rPr kumimoji="0" lang="es-ES" alt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Si uno abusa, el cuerpo acusa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AutoNum type="arabicPeriod"/>
                        <a:tabLst/>
                      </a:pPr>
                      <a:r>
                        <a:rPr kumimoji="0" lang="es-ES" alt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Medicamentos: haz un buen uso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AutoNum type="arabicPeriod"/>
                        <a:tabLst/>
                      </a:pPr>
                      <a:r>
                        <a:rPr kumimoji="0" lang="es-ES" alt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Esas </a:t>
                      </a:r>
                      <a:r>
                        <a:rPr kumimoji="0" lang="es-ES" altLang="es-E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sust</a:t>
                      </a:r>
                      <a:r>
                        <a:rPr kumimoji="0" lang="es-ES" alt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. llamadas drogas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AutoNum type="arabicPeriod"/>
                        <a:tabLst/>
                      </a:pPr>
                      <a:r>
                        <a:rPr kumimoji="0" lang="es-ES" alt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¿Cómo lo ves?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AutoNum type="arabicPeriod"/>
                        <a:tabLst/>
                      </a:pPr>
                      <a:r>
                        <a:rPr kumimoji="0" lang="es-ES" alt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Aprender con los cuentos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AutoNum type="arabicPeriod"/>
                        <a:tabLst/>
                      </a:pPr>
                      <a:r>
                        <a:rPr kumimoji="0" lang="es-ES" alt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Arriba la creatividad: juegos con el lenguaje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AutoNum type="arabicPeriod"/>
                        <a:tabLst/>
                      </a:pPr>
                      <a:r>
                        <a:rPr kumimoji="0" lang="es-ES" alt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El rey de la nariz colorada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AutoNum type="arabicPeriod"/>
                        <a:tabLst/>
                      </a:pPr>
                      <a:r>
                        <a:rPr kumimoji="0" lang="es-ES" altLang="es-E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Arriba la creatividad: carteles y eslóganes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482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525344"/>
            <a:ext cx="2895600" cy="196131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 altLang="en-US" dirty="0" smtClean="0"/>
              <a:t>Lola de los Riscos. CPD Jaén.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414337"/>
          </a:xfrm>
        </p:spPr>
        <p:txBody>
          <a:bodyPr>
            <a:noAutofit/>
          </a:bodyPr>
          <a:lstStyle/>
          <a:p>
            <a:pPr algn="ctr" eaLnBrk="1" hangingPunct="1"/>
            <a:r>
              <a:rPr lang="es-ES" altLang="es-ES" sz="4000" b="1" dirty="0" smtClean="0">
                <a:solidFill>
                  <a:schemeClr val="accent1"/>
                </a:solidFill>
              </a:rPr>
              <a:t>DINO</a:t>
            </a:r>
          </a:p>
        </p:txBody>
      </p:sp>
      <p:graphicFrame>
        <p:nvGraphicFramePr>
          <p:cNvPr id="35887" name="Group 47"/>
          <p:cNvGraphicFramePr>
            <a:graphicFrameLocks noGrp="1"/>
          </p:cNvGraphicFramePr>
          <p:nvPr>
            <p:ph type="tbl" idx="1"/>
          </p:nvPr>
        </p:nvGraphicFramePr>
        <p:xfrm>
          <a:off x="395535" y="960438"/>
          <a:ext cx="8352928" cy="5695751"/>
        </p:xfrm>
        <a:graphic>
          <a:graphicData uri="http://schemas.openxmlformats.org/drawingml/2006/table">
            <a:tbl>
              <a:tblPr/>
              <a:tblGrid>
                <a:gridCol w="2221812"/>
                <a:gridCol w="1639191"/>
                <a:gridCol w="4491925"/>
              </a:tblGrid>
              <a:tr h="8413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núcleo temático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áreas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actividades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20325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3. Tabaco, alcohol y salud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Conocimiento del medio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Matemáticas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Lengua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Ed. Art.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95300" indent="-4953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63588" indent="-4191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52513" indent="-3810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66838" indent="-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4338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41538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8738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5938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13138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AutoNum type="arabicPeriod"/>
                        <a:tabLst/>
                      </a:pPr>
                      <a:r>
                        <a:rPr kumimoji="0" lang="es-E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Alcohol y tabaco ¡qué mal rato!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AutoNum type="arabicPeriod"/>
                        <a:tabLst/>
                      </a:pPr>
                      <a:r>
                        <a:rPr kumimoji="0" lang="es-E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Un fumador artificial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AutoNum type="arabicPeriod"/>
                        <a:tabLst/>
                      </a:pPr>
                      <a:r>
                        <a:rPr kumimoji="0" lang="es-E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Dinero que se  quema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AutoNum type="arabicPeriod"/>
                        <a:tabLst/>
                      </a:pPr>
                      <a:r>
                        <a:rPr kumimoji="0" lang="es-E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Gracias, no fumo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AutoNum type="arabicPeriod"/>
                        <a:tabLst/>
                      </a:pPr>
                      <a:r>
                        <a:rPr kumimoji="0" lang="es-E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Comentario de imágenes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AutoNum type="arabicPeriod"/>
                        <a:tabLst/>
                      </a:pPr>
                      <a:r>
                        <a:rPr kumimoji="0" lang="es-E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Simulación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AutoNum type="arabicPeriod"/>
                        <a:tabLst/>
                      </a:pPr>
                      <a:r>
                        <a:rPr kumimoji="0" lang="es-E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Aprender con las canciones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4. Causas y situaciones ….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Lengua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Conocimiento del medio.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Matemáticas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s-ES" alt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E. artística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95300" indent="-4953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63588" indent="-4191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52513" indent="-3810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66838" indent="-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4338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41538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8738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5938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13138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AutoNum type="arabicPeriod"/>
                        <a:tabLst/>
                      </a:pPr>
                      <a:r>
                        <a:rPr kumimoji="0" lang="es-E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Mitos y más mitos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AutoNum type="arabicPeriod"/>
                        <a:tabLst/>
                      </a:pPr>
                      <a:r>
                        <a:rPr kumimoji="0" lang="es-E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¿Sobre el vino, el refranero dice algo verdadero?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AutoNum type="arabicPeriod"/>
                        <a:tabLst/>
                      </a:pPr>
                      <a:r>
                        <a:rPr kumimoji="0" lang="es-E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Arriba la creatividad: creación de refranes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AutoNum type="arabicPeriod"/>
                        <a:tabLst/>
                      </a:pPr>
                      <a:r>
                        <a:rPr kumimoji="0" lang="es-E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Si quieres saber: pregunta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AutoNum type="arabicPeriod"/>
                        <a:tabLst/>
                      </a:pPr>
                      <a:r>
                        <a:rPr kumimoji="0" lang="es-E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¿Es verdadera la felicidad que anuncia la publicidad?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AutoNum type="arabicPeriod"/>
                        <a:tabLst/>
                      </a:pPr>
                      <a:r>
                        <a:rPr kumimoji="0" lang="es-E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Arriba la creatividad: creación anuncios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630237"/>
          </a:xfrm>
        </p:spPr>
        <p:txBody>
          <a:bodyPr>
            <a:noAutofit/>
          </a:bodyPr>
          <a:lstStyle/>
          <a:p>
            <a:pPr algn="ctr" eaLnBrk="1" hangingPunct="1"/>
            <a:r>
              <a:rPr lang="es-ES" altLang="es-ES" sz="4000" b="1" dirty="0" smtClean="0">
                <a:solidFill>
                  <a:schemeClr val="accent1"/>
                </a:solidFill>
              </a:rPr>
              <a:t>DINO</a:t>
            </a:r>
          </a:p>
        </p:txBody>
      </p:sp>
      <p:graphicFrame>
        <p:nvGraphicFramePr>
          <p:cNvPr id="37925" name="Group 37"/>
          <p:cNvGraphicFramePr>
            <a:graphicFrameLocks noGrp="1"/>
          </p:cNvGraphicFramePr>
          <p:nvPr>
            <p:ph type="tbl" idx="1"/>
          </p:nvPr>
        </p:nvGraphicFramePr>
        <p:xfrm>
          <a:off x="611188" y="1412875"/>
          <a:ext cx="7993062" cy="3779838"/>
        </p:xfrm>
        <a:graphic>
          <a:graphicData uri="http://schemas.openxmlformats.org/drawingml/2006/table">
            <a:tbl>
              <a:tblPr/>
              <a:tblGrid>
                <a:gridCol w="2125662"/>
                <a:gridCol w="1568450"/>
                <a:gridCol w="4298950"/>
              </a:tblGrid>
              <a:tr h="82302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núcleo temático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áreas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actividades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295680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5. Hábitos que contribuyen a una vida sana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34448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6715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023938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341438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17986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2558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27130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170238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Conocimiento del medio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Ed. física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s-ES" alt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Lengua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s-ES" altLang="es-E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495300" indent="-4953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6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63588" indent="-4191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60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052513" indent="-3810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366838" indent="-342900"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1684338" indent="-34290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141538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598738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055938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513138" indent="-3429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AutoNum type="arabicPeriod"/>
                        <a:tabLst/>
                      </a:pPr>
                      <a:r>
                        <a:rPr kumimoji="0" lang="es-E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¡A tu salud!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AutoNum type="arabicPeriod"/>
                        <a:tabLst/>
                      </a:pPr>
                      <a:r>
                        <a:rPr kumimoji="0" lang="es-E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Chef por un día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AutoNum type="arabicPeriod"/>
                        <a:tabLst/>
                      </a:pPr>
                      <a:r>
                        <a:rPr kumimoji="0" lang="es-E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La </a:t>
                      </a:r>
                      <a:r>
                        <a:rPr kumimoji="0" lang="es-ES" altLang="es-E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coctelería</a:t>
                      </a:r>
                      <a:endParaRPr kumimoji="0" lang="es-ES" alt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AutoNum type="arabicPeriod"/>
                        <a:tabLst/>
                      </a:pPr>
                      <a:r>
                        <a:rPr kumimoji="0" lang="es-E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¿Aburrido yo? No, gracias!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AutoNum type="arabicPeriod"/>
                        <a:tabLst/>
                      </a:pPr>
                      <a:r>
                        <a:rPr kumimoji="0" lang="es-E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¿qué dirías?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AutoNum type="arabicPeriod"/>
                        <a:tabLst/>
                      </a:pPr>
                      <a:r>
                        <a:rPr kumimoji="0" lang="es-E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Doña Salud también se entrena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AutoNum type="arabicPeriod"/>
                        <a:tabLst/>
                      </a:pPr>
                      <a:r>
                        <a:rPr kumimoji="0" lang="es-E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Arriba la creatividad: creación de cómics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AutoNum type="arabicPeriod"/>
                        <a:tabLst/>
                      </a:pPr>
                      <a:r>
                        <a:rPr kumimoji="0" lang="es-ES" alt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Campaña publicitaria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65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es-ES" alt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30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s-ES" altLang="en-US" smtClean="0"/>
              <a:t>Lola de los Riscos. CPD Jaén.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</TotalTime>
  <Words>745</Words>
  <Application>Microsoft Office PowerPoint</Application>
  <PresentationFormat>Presentación en pantalla (4:3)</PresentationFormat>
  <Paragraphs>205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Tema de Office</vt:lpstr>
      <vt:lpstr>JORNADA CEP Creciendo en Salud </vt:lpstr>
      <vt:lpstr> Creciendo en Salud Prevención Adicciones  ¿Por qué? </vt:lpstr>
      <vt:lpstr> Creciendo en Salud Prevención Adicciones  ¿Por qué? </vt:lpstr>
      <vt:lpstr>EDUCACIÓN PRIMARIA. 5º Y 6º</vt:lpstr>
      <vt:lpstr>DINO</vt:lpstr>
      <vt:lpstr>Diapositiva 6</vt:lpstr>
      <vt:lpstr>DINO</vt:lpstr>
      <vt:lpstr>DINO</vt:lpstr>
      <vt:lpstr>DINO</vt:lpstr>
      <vt:lpstr>Diapositiva 10</vt:lpstr>
      <vt:lpstr>Respuestas y Recursos locales para la coordinación con los programas de Hábitos de vida saludable</vt:lpstr>
      <vt:lpstr> Zona Úbeda</vt:lpstr>
      <vt:lpstr>Zona Jaén</vt:lpstr>
      <vt:lpstr>Zona Jaén</vt:lpstr>
      <vt:lpstr>Zona Andújar/ Linares</vt:lpstr>
      <vt:lpstr>Zona Andújar/ Linares</vt:lpstr>
      <vt:lpstr>Zona Orcera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BSDR0005</dc:creator>
  <cp:lastModifiedBy>BSDR0005</cp:lastModifiedBy>
  <cp:revision>28</cp:revision>
  <dcterms:created xsi:type="dcterms:W3CDTF">2016-11-22T09:34:37Z</dcterms:created>
  <dcterms:modified xsi:type="dcterms:W3CDTF">2018-11-06T13:08:23Z</dcterms:modified>
</cp:coreProperties>
</file>