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0" r:id="rId2"/>
    <p:sldMasterId id="2147483649" r:id="rId3"/>
    <p:sldMasterId id="2147483650" r:id="rId4"/>
    <p:sldMasterId id="2147483651" r:id="rId5"/>
    <p:sldMasterId id="2147483652" r:id="rId6"/>
  </p:sldMasterIdLst>
  <p:notesMasterIdLst>
    <p:notesMasterId r:id="rId30"/>
  </p:notesMasterIdLst>
  <p:handoutMasterIdLst>
    <p:handoutMasterId r:id="rId31"/>
  </p:handoutMasterIdLst>
  <p:sldIdLst>
    <p:sldId id="256" r:id="rId7"/>
    <p:sldId id="388" r:id="rId8"/>
    <p:sldId id="395" r:id="rId9"/>
    <p:sldId id="422" r:id="rId10"/>
    <p:sldId id="431" r:id="rId11"/>
    <p:sldId id="421" r:id="rId12"/>
    <p:sldId id="405" r:id="rId13"/>
    <p:sldId id="430" r:id="rId14"/>
    <p:sldId id="406" r:id="rId15"/>
    <p:sldId id="416" r:id="rId16"/>
    <p:sldId id="432" r:id="rId17"/>
    <p:sldId id="418" r:id="rId18"/>
    <p:sldId id="393" r:id="rId19"/>
    <p:sldId id="423" r:id="rId20"/>
    <p:sldId id="424" r:id="rId21"/>
    <p:sldId id="426" r:id="rId22"/>
    <p:sldId id="427" r:id="rId23"/>
    <p:sldId id="428" r:id="rId24"/>
    <p:sldId id="429" r:id="rId25"/>
    <p:sldId id="410" r:id="rId26"/>
    <p:sldId id="394" r:id="rId27"/>
    <p:sldId id="384" r:id="rId28"/>
    <p:sldId id="411" r:id="rId29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4AA3AC"/>
    <a:srgbClr val="FFFF66"/>
    <a:srgbClr val="BBE0E3"/>
    <a:srgbClr val="FFFFCC"/>
    <a:srgbClr val="99CDD3"/>
    <a:srgbClr val="3535A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20" autoAdjust="0"/>
  </p:normalViewPr>
  <p:slideViewPr>
    <p:cSldViewPr>
      <p:cViewPr varScale="1">
        <p:scale>
          <a:sx n="62" d="100"/>
          <a:sy n="62" d="100"/>
        </p:scale>
        <p:origin x="9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280" y="-101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3D21A8-FC53-4B0E-BB6D-E4E0F092B397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8113" tIns="49057" rIns="98113" bIns="49057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B644C19-5649-407D-A323-8291E844F5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209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13" tIns="49057" rIns="98113" bIns="49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547D5DB-949F-424B-A200-39FDB79883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66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0BF6D-5B1F-450A-9174-5DA7F8DAA06F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s-ES" b="1"/>
              <a:t>Involvement </a:t>
            </a:r>
            <a:endParaRPr lang="es-ES" altLang="es-ES"/>
          </a:p>
          <a:p>
            <a:r>
              <a:rPr lang="en-GB" altLang="es-ES"/>
              <a:t>Participation</a:t>
            </a:r>
            <a:endParaRPr lang="es-ES" altLang="es-ES"/>
          </a:p>
          <a:p>
            <a:r>
              <a:rPr lang="en-GB" altLang="es-ES"/>
              <a:t>Taking part</a:t>
            </a:r>
            <a:endParaRPr lang="es-ES" altLang="es-ES"/>
          </a:p>
          <a:p>
            <a:r>
              <a:rPr lang="en-GB" altLang="es-ES"/>
              <a:t>Interest</a:t>
            </a:r>
            <a:endParaRPr lang="es-ES" altLang="es-ES"/>
          </a:p>
          <a:p>
            <a:r>
              <a:rPr lang="en-GB" altLang="es-ES" b="1"/>
              <a:t>Related to</a:t>
            </a:r>
            <a:endParaRPr lang="es-ES" altLang="es-ES"/>
          </a:p>
          <a:p>
            <a:r>
              <a:rPr lang="en-GB" altLang="es-ES"/>
              <a:t>Connected to</a:t>
            </a:r>
            <a:endParaRPr lang="es-ES" altLang="es-ES"/>
          </a:p>
          <a:p>
            <a:r>
              <a:rPr lang="en-GB" altLang="es-ES"/>
              <a:t>Linked to</a:t>
            </a:r>
            <a:endParaRPr lang="es-ES" altLang="es-ES"/>
          </a:p>
          <a:p>
            <a:r>
              <a:rPr lang="en-GB" altLang="es-ES"/>
              <a:t>Associated with</a:t>
            </a:r>
            <a:endParaRPr lang="es-ES" altLang="es-ES"/>
          </a:p>
          <a:p>
            <a:pPr eaLnBrk="1" hangingPunct="1"/>
            <a:endParaRPr lang="es-ES" altLang="es-ES" b="1"/>
          </a:p>
        </p:txBody>
      </p:sp>
    </p:spTree>
    <p:extLst>
      <p:ext uri="{BB962C8B-B14F-4D97-AF65-F5344CB8AC3E}">
        <p14:creationId xmlns:p14="http://schemas.microsoft.com/office/powerpoint/2010/main" val="396737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49232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53173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1111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9327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199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C76C8-05DE-4A2B-B111-F5F964F4203E}" type="slidenum">
              <a:rPr lang="es-ES" altLang="es-ES"/>
              <a:pPr/>
              <a:t>23</a:t>
            </a:fld>
            <a:endParaRPr lang="es-ES" alt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s-ES" b="1"/>
              <a:t>Involvement </a:t>
            </a:r>
            <a:endParaRPr lang="es-ES" altLang="es-ES"/>
          </a:p>
          <a:p>
            <a:r>
              <a:rPr lang="en-GB" altLang="es-ES"/>
              <a:t>Participation</a:t>
            </a:r>
            <a:endParaRPr lang="es-ES" altLang="es-ES"/>
          </a:p>
          <a:p>
            <a:r>
              <a:rPr lang="en-GB" altLang="es-ES"/>
              <a:t>Taking part</a:t>
            </a:r>
            <a:endParaRPr lang="es-ES" altLang="es-ES"/>
          </a:p>
          <a:p>
            <a:r>
              <a:rPr lang="en-GB" altLang="es-ES"/>
              <a:t>Interest</a:t>
            </a:r>
            <a:endParaRPr lang="es-ES" altLang="es-ES"/>
          </a:p>
          <a:p>
            <a:r>
              <a:rPr lang="en-GB" altLang="es-ES" b="1"/>
              <a:t>Related to</a:t>
            </a:r>
            <a:endParaRPr lang="es-ES" altLang="es-ES"/>
          </a:p>
          <a:p>
            <a:r>
              <a:rPr lang="en-GB" altLang="es-ES"/>
              <a:t>Connected to</a:t>
            </a:r>
            <a:endParaRPr lang="es-ES" altLang="es-ES"/>
          </a:p>
          <a:p>
            <a:r>
              <a:rPr lang="en-GB" altLang="es-ES"/>
              <a:t>Linked to</a:t>
            </a:r>
            <a:endParaRPr lang="es-ES" altLang="es-ES"/>
          </a:p>
          <a:p>
            <a:r>
              <a:rPr lang="en-GB" altLang="es-ES"/>
              <a:t>Associated with</a:t>
            </a:r>
            <a:endParaRPr lang="es-ES" altLang="es-ES"/>
          </a:p>
          <a:p>
            <a:pPr eaLnBrk="1" hangingPunct="1"/>
            <a:endParaRPr lang="es-ES" altLang="es-ES" b="1"/>
          </a:p>
        </p:txBody>
      </p:sp>
    </p:spTree>
    <p:extLst>
      <p:ext uri="{BB962C8B-B14F-4D97-AF65-F5344CB8AC3E}">
        <p14:creationId xmlns:p14="http://schemas.microsoft.com/office/powerpoint/2010/main" val="2938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6311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954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0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4183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3083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5751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049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3612-08D2-4C36-ADE7-3D4D228406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869F-C2C8-44E3-9623-DA38F7517A6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CC0D-6C0A-4C03-A597-D23B243C42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5416" y="1066801"/>
            <a:ext cx="7183315" cy="7334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25416" y="1905000"/>
            <a:ext cx="7675685" cy="4448175"/>
          </a:xfrm>
        </p:spPr>
        <p:txBody>
          <a:bodyPr/>
          <a:lstStyle/>
          <a:p>
            <a:pPr lvl="0"/>
            <a:endParaRPr lang="es-ES" noProof="0" dirty="0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E7AD-E2E7-4777-B003-DFDFE0DFABDE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E53D-D798-4587-A144-0CFFDFF84A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8527-6EE0-4359-86B9-107807AE94FD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CCB9-CCF4-466D-B56A-A7D1D7576D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A52B-B417-4069-B71A-DD983802FC95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4848-7DDD-416E-A31C-0D98AAEA1A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1278-6D08-425B-8E19-EBEC23CC6025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6352-8E75-4CA5-AECF-0BEB18403D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1F0D-454C-4D68-BA69-ACBD17B22D32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F663-C2EE-4075-8902-A0ECA76D88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DEA0-36F0-4BE3-80D5-4E97960DB15E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A2CB-B724-4870-AB7E-795C17937C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9135-8F94-4BD8-B2AE-ABB8FB37B22D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8BF0-B71B-4FE2-8286-FDB9535EE2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4FD4-5CE2-4DD0-94D6-9F048A344C50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6C5A-0A99-4902-B4B3-05535D61AA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6C35-ED1B-422C-A2FC-D89CC3FAEC06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5C80-87E2-479B-8892-212EB6AF74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CEC9-FD18-499D-B761-403CC689D23C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6C93-6BD3-4690-9ACA-25552C309D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FE65-E4AC-4CDD-A370-93B32952C9E5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CA9D-5EC3-45E3-A742-3D8F2B706F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EBE1-AD00-4857-8910-6E88A9587F7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280C-320B-4F4E-852A-16E588B3A4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9C09-6ED2-4387-8EF7-9358256526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AE6B-F9F0-4B07-9E98-1F068CE293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7C44-005F-4792-BC16-74522696EE3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AAC7-8CC1-4B9C-84A5-BF384D1079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F81E-FA82-4DC8-9D4A-2AB5820AE5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B5AC-C949-4CA1-8AB4-7F87CE63151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DDA7-836F-4A98-A955-9B02E583728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5DFC-F4F7-4BE1-A89F-B51AB912AB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CC0E-0CAD-474D-A933-72A9D641F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9F0F-A5F4-480B-B02D-BB32D10A6A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6941-5006-4898-AA84-9F2B9701A8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666A-8B0A-4B2F-9E13-3DBE194ECC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9C92-4C90-4FFF-B330-9696E4CFEE5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29F4-CFEF-4FC5-90B0-3B8DBF826E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2952-E1D1-469D-A41B-B5874B952A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9FC4-33B0-4179-82A1-7092A10974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981D-F41C-40A8-8A2A-993595CE77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1C31-36F0-4BE2-9C49-71973D1F45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DFAE-5FE0-4993-8A5B-C1DCBF89877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CFA8-E5FF-4B95-9566-5C86C10C39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21D8-A2D3-4239-B970-8EE5E2640A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3AFB-4237-4C5E-A2E4-08ACFF5E8C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32F4-F249-43FB-9378-E542ABB227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A840-216E-40B1-8012-98499F2571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92F4-8DCC-4F58-9C2A-992222AAD5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CA9B-43A5-4DBE-9954-E90266C8A6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527A-1873-4E87-97FC-5D5328E678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E21D-16DB-4837-B1AD-353194145A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682B-331D-49B1-B1DC-3419509AC7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2B0D-3244-4106-9BF1-CB227DCBE0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B4DE-7FF4-49A0-BEA0-1F84F4B19A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59E6-F1FF-40D6-B24C-82CE3F19C7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98D4-2138-4F2C-AB36-1AF55DF62D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622D-4202-4D8D-9DC6-41FDBFECE3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D997-A9C6-4EF1-843A-76812912F02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1997-6B7C-45EA-994D-F488FD0B4A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72BF-C137-440C-9058-1E466D7AEA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2E46-46DF-417E-9EFD-48E6E54B17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08DD-D6F5-4C92-82C3-21E7F94E94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771E-CDAA-41E2-9521-FA4CE3AB34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5D49-6A23-45F7-9A84-ADB6118CD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97A8-67CE-43C4-AC84-4A6ED51D5B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39E9-9A23-477E-8343-BE72359F15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3399-BB83-4EFF-ABD8-1932651916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B35B-E12A-44F8-B71A-46656C7410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9C36-E24B-479B-961F-CC15E91542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CC38-8958-491A-B6A0-FE5AA76F84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4AA925D-B944-4853-956F-D5911DBFFC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5" cstate="print"/>
          <a:srcRect b="27255"/>
          <a:stretch>
            <a:fillRect/>
          </a:stretch>
        </p:blipFill>
        <p:spPr bwMode="auto">
          <a:xfrm>
            <a:off x="8388350" y="623728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423" r:id="rId2"/>
    <p:sldLayoutId id="2147484424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425" r:id="rId9"/>
    <p:sldLayoutId id="2147484366" r:id="rId10"/>
    <p:sldLayoutId id="2147484367" r:id="rId11"/>
    <p:sldLayoutId id="2147484426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47E2E-4B1F-42F6-B87D-CF8A3A0636D7}" type="datetimeFigureOut">
              <a:rPr lang="es-ES"/>
              <a:pPr>
                <a:defRPr/>
              </a:pPr>
              <a:t>26/11/2020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D8612A-A3D2-4E4F-85AE-774E496A8F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FEF323-BC0A-417F-80FE-CC937ECB54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93F3499-6EA3-4846-8A4F-C7E2995352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A41E5AF-4E1F-492C-A3E2-E831D3077C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13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002530B-10BC-44B4-B7DA-511DC2361E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3399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sz="16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>
            <a:lum bright="88000" contrast="-80000"/>
          </a:blip>
          <a:srcRect l="-14638" t="-10359" r="-24989" b="22148"/>
          <a:stretch>
            <a:fillRect/>
          </a:stretch>
        </p:blipFill>
        <p:spPr bwMode="auto">
          <a:xfrm>
            <a:off x="1187450" y="1773238"/>
            <a:ext cx="7345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11413" y="981075"/>
            <a:ext cx="6264275" cy="4763"/>
          </a:xfrm>
          <a:prstGeom prst="line">
            <a:avLst/>
          </a:prstGeom>
          <a:noFill/>
          <a:ln w="19050">
            <a:solidFill>
              <a:srgbClr val="47618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.E.S.T.%20promo%20final(1).mp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uma.es/fes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/info/12920/el-centro-estudios-social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hyperlink" Target="mailto:decanato@trabajo.uma.es" TargetMode="External"/><Relationship Id="rId4" Type="http://schemas.openxmlformats.org/officeDocument/2006/relationships/hyperlink" Target="http://www.uma.es/fes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.es/fe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c66eb713-3231-4239-bf5a-5ddf4c85450d.pdf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hyperlink" Target="http://www.fest.uma.es/repository/fileDownloader?rfname=eca607d8-1b5b-47a2-aec5-ba85b23c0c99.pdf" TargetMode="External"/><Relationship Id="rId4" Type="http://schemas.openxmlformats.org/officeDocument/2006/relationships/hyperlink" Target="http://www.fest.uma.es/repository/fileDownloader?rfname=dff26451-22ba-4b98-b808-bbc7810bc11c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.uma.es/repository/fileDownloader?rfname=eca607d8-1b5b-47a2-aec5-ba85b23c0c9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424862" cy="1470025"/>
          </a:xfrm>
        </p:spPr>
        <p:txBody>
          <a:bodyPr/>
          <a:lstStyle/>
          <a:p>
            <a:r>
              <a:rPr lang="es-ES" altLang="es-ES" sz="3200" b="1"/>
              <a:t>DESTINO UMA</a:t>
            </a:r>
            <a:br>
              <a:rPr lang="es-ES" altLang="es-ES" sz="3200" b="1"/>
            </a:br>
            <a:br>
              <a:rPr lang="es-ES" altLang="es-ES" sz="3200" b="1"/>
            </a:br>
            <a:r>
              <a:rPr lang="es-ES" altLang="es-ES" sz="3200" b="1"/>
              <a:t>FEST</a:t>
            </a:r>
            <a:endParaRPr lang="es-ES" altLang="es-E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13175"/>
            <a:ext cx="6400800" cy="19192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s-ES" dirty="0" err="1">
                <a:hlinkClick r:id="rId3" action="ppaction://hlinkfile"/>
              </a:rPr>
              <a:t>Facultad</a:t>
            </a:r>
            <a:r>
              <a:rPr lang="en-US" altLang="es-ES" dirty="0">
                <a:hlinkClick r:id="rId3" action="ppaction://hlinkfile"/>
              </a:rPr>
              <a:t> de </a:t>
            </a:r>
            <a:r>
              <a:rPr lang="en-US" altLang="es-ES" dirty="0" err="1">
                <a:hlinkClick r:id="rId3" action="ppaction://hlinkfile"/>
              </a:rPr>
              <a:t>Estudios</a:t>
            </a:r>
            <a:r>
              <a:rPr lang="en-US" altLang="es-ES" dirty="0">
                <a:hlinkClick r:id="rId3" action="ppaction://hlinkfile"/>
              </a:rPr>
              <a:t> </a:t>
            </a:r>
            <a:r>
              <a:rPr lang="en-US" altLang="es-ES" dirty="0" err="1">
                <a:hlinkClick r:id="rId3" action="ppaction://hlinkfile"/>
              </a:rPr>
              <a:t>Sociales</a:t>
            </a:r>
            <a:r>
              <a:rPr lang="en-US" altLang="es-ES" dirty="0">
                <a:hlinkClick r:id="rId3" action="ppaction://hlinkfile"/>
              </a:rPr>
              <a:t> y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 dirty="0">
                <a:hlinkClick r:id="rId3" action="ppaction://hlinkfile"/>
              </a:rPr>
              <a:t> del </a:t>
            </a:r>
            <a:r>
              <a:rPr lang="en-US" altLang="es-ES" dirty="0" err="1">
                <a:hlinkClick r:id="rId3" action="ppaction://hlinkfile"/>
              </a:rPr>
              <a:t>Trabajo</a:t>
            </a:r>
            <a:endParaRPr lang="en-US" altLang="es-ES" dirty="0"/>
          </a:p>
          <a:p>
            <a:pPr eaLnBrk="1" hangingPunct="1">
              <a:spcAft>
                <a:spcPct val="0"/>
              </a:spcAft>
            </a:pPr>
            <a:r>
              <a:rPr lang="en-US" altLang="es-ES" dirty="0">
                <a:hlinkClick r:id="rId4"/>
              </a:rPr>
              <a:t>http://www.uma.es/fest/</a:t>
            </a:r>
            <a:endParaRPr lang="en-US" altLang="es-ES" dirty="0"/>
          </a:p>
          <a:p>
            <a:pPr eaLnBrk="1" hangingPunct="1">
              <a:spcAft>
                <a:spcPct val="0"/>
              </a:spcAft>
            </a:pPr>
            <a:r>
              <a:rPr lang="en-US" altLang="es-ES" dirty="0"/>
              <a:t>UNIVERSIDAD DE MÁLAGA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 dirty="0"/>
              <a:t>www.uma.es </a:t>
            </a:r>
          </a:p>
        </p:txBody>
      </p:sp>
      <p:pic>
        <p:nvPicPr>
          <p:cNvPr id="11268" name="5 Imagen" descr="cordob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7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611188" y="1125538"/>
            <a:ext cx="30241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n 1" descr="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5394325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993062" cy="4933950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Estudios de</a:t>
            </a: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Asia Oriental (Mención Corea)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Artes</a:t>
            </a:r>
          </a:p>
          <a:p>
            <a:pPr lvl="1">
              <a:defRPr/>
            </a:pPr>
            <a:r>
              <a:rPr lang="es-ES_tradnl" dirty="0"/>
              <a:t>Bachillerato en Humanidades y Ciencias Sociales</a:t>
            </a:r>
          </a:p>
          <a:p>
            <a:pPr lvl="1">
              <a:defRPr/>
            </a:pPr>
            <a:r>
              <a:rPr lang="es-ES_tradnl" dirty="0"/>
              <a:t>Nota de </a:t>
            </a:r>
            <a:r>
              <a:rPr lang="es-ES_tradnl"/>
              <a:t>corte 2020: 9,238</a:t>
            </a:r>
            <a:endParaRPr lang="es-ES" dirty="0"/>
          </a:p>
          <a:p>
            <a:pPr>
              <a:defRPr/>
            </a:pPr>
            <a:r>
              <a:rPr lang="es-ES" sz="2400" dirty="0"/>
              <a:t>Competencias:</a:t>
            </a:r>
          </a:p>
          <a:p>
            <a:pPr>
              <a:defRPr/>
            </a:pPr>
            <a:r>
              <a:rPr lang="es-ES" sz="1800" dirty="0"/>
              <a:t>Asia Oriental como área geopolítica influyente en el nuevo contexto de economía globalizada.</a:t>
            </a:r>
          </a:p>
          <a:p>
            <a:pPr>
              <a:defRPr/>
            </a:pPr>
            <a:r>
              <a:rPr lang="es-ES" sz="1800" dirty="0"/>
              <a:t>Historia, Geografía, Literatura, Filosofía, Idiomas y Economía de Asia.</a:t>
            </a:r>
          </a:p>
          <a:p>
            <a:pPr>
              <a:defRPr/>
            </a:pPr>
            <a:r>
              <a:rPr lang="es-ES" sz="1800" dirty="0"/>
              <a:t>Relaciones interculturales, acercamiento entre pueblos y sistemas sociales.</a:t>
            </a:r>
            <a:endParaRPr lang="en-US" sz="1800" dirty="0"/>
          </a:p>
          <a:p>
            <a:pPr>
              <a:defRPr/>
            </a:pPr>
            <a:endParaRPr lang="es-ES" sz="2400" b="1" dirty="0"/>
          </a:p>
          <a:p>
            <a:pPr lvl="1">
              <a:defRPr/>
            </a:pPr>
            <a:endParaRPr lang="es-ES" dirty="0"/>
          </a:p>
          <a:p>
            <a:pPr lvl="2">
              <a:defRPr/>
            </a:pPr>
            <a:endParaRPr lang="es-ES" sz="1600" dirty="0"/>
          </a:p>
          <a:p>
            <a:pPr lvl="3">
              <a:defRPr/>
            </a:pPr>
            <a:endParaRPr lang="en-US" sz="1800" dirty="0">
              <a:latin typeface="+mn-lt"/>
            </a:endParaRPr>
          </a:p>
          <a:p>
            <a:pPr lvl="2">
              <a:defRPr/>
            </a:pPr>
            <a:endParaRPr lang="en-US" dirty="0"/>
          </a:p>
          <a:p>
            <a:pPr lvl="3">
              <a:defRPr/>
            </a:pPr>
            <a:endParaRPr lang="en-US" sz="1800" dirty="0">
              <a:latin typeface="+mn-lt"/>
            </a:endParaRPr>
          </a:p>
          <a:p>
            <a:pPr lvl="1">
              <a:defRPr/>
            </a:pPr>
            <a:endParaRPr lang="en-US" dirty="0"/>
          </a:p>
          <a:p>
            <a:pPr lvl="3"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274638"/>
            <a:ext cx="8229600" cy="993775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20486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450"/>
            <a:ext cx="2227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10287248" cy="691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454275"/>
            <a:ext cx="8964612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400" b="1">
              <a:cs typeface="Times New Roman" pitchFamily="18" charset="0"/>
            </a:endParaRPr>
          </a:p>
          <a:p>
            <a:r>
              <a:rPr lang="es-ES" altLang="es-ES" sz="2400" b="1"/>
              <a:t>Consultor/a</a:t>
            </a:r>
            <a:r>
              <a:rPr lang="es-ES" altLang="es-ES" sz="2400"/>
              <a:t> para empresas que deseen instalarse o ya estén instaladas en Corea.</a:t>
            </a:r>
          </a:p>
          <a:p>
            <a:r>
              <a:rPr lang="es-ES" altLang="es-ES" sz="2400" b="1"/>
              <a:t>Analista</a:t>
            </a:r>
            <a:r>
              <a:rPr lang="es-ES" altLang="es-ES" sz="2400"/>
              <a:t> para empresas o instituciones sobre la situación de Corea.</a:t>
            </a:r>
          </a:p>
          <a:p>
            <a:r>
              <a:rPr lang="es-ES" altLang="es-ES" sz="2400" b="1"/>
              <a:t>Promotor/a para la integración social </a:t>
            </a:r>
            <a:r>
              <a:rPr lang="es-ES" altLang="es-ES" sz="2400"/>
              <a:t>entre Corea y la UE, España y Andalucía.</a:t>
            </a:r>
          </a:p>
          <a:p>
            <a:r>
              <a:rPr lang="es-ES" altLang="es-ES" sz="2400" b="1"/>
              <a:t>Docencia e investigación </a:t>
            </a:r>
            <a:r>
              <a:rPr lang="es-ES" altLang="es-ES" sz="2400"/>
              <a:t>en el ámbito de los estudios coreanos y humanísticos.</a:t>
            </a:r>
            <a:endParaRPr lang="en-US" altLang="es-ES" sz="240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400"/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40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400"/>
          </a:p>
        </p:txBody>
      </p:sp>
      <p:sp>
        <p:nvSpPr>
          <p:cNvPr id="2" name="1 Rectángulo"/>
          <p:cNvSpPr/>
          <p:nvPr/>
        </p:nvSpPr>
        <p:spPr>
          <a:xfrm>
            <a:off x="2430463" y="1365250"/>
            <a:ext cx="55260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b="1" dirty="0">
                <a:latin typeface="+mn-lt"/>
                <a:hlinkClick r:id="rId3"/>
              </a:rPr>
              <a:t>Grado en Estudios de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  <a:hlinkClick r:id="rId3"/>
              </a:rPr>
              <a:t>Asia Oriental (Mención Corea)</a:t>
            </a:r>
            <a:r>
              <a:rPr lang="es-ES" sz="2400" b="1" dirty="0"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9509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22536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2195513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340768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Aulas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Todas están equipadas con ordenador, cañón de proyección,  audio-vídeo y conexión a Internet.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Todas las aulas están adaptadas para el acceso y uso de personas con movilidad reducida.</a:t>
            </a:r>
            <a:endParaRPr lang="es-ES" altLang="es-ES" sz="2300" dirty="0">
              <a:latin typeface="Book Antiqua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</a:pPr>
            <a:endParaRPr lang="es-ES" altLang="es-ES" sz="2300" dirty="0">
              <a:latin typeface="Book Antiqua" pitchFamily="18" charset="0"/>
            </a:endParaRP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aula-fest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143250" cy="2095501"/>
          </a:xfrm>
          <a:prstGeom prst="rect">
            <a:avLst/>
          </a:prstGeom>
          <a:noFill/>
        </p:spPr>
      </p:pic>
      <p:pic>
        <p:nvPicPr>
          <p:cNvPr id="13316" name="Picture 4" descr="aula-fest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3143250" cy="2095501"/>
          </a:xfrm>
          <a:prstGeom prst="rect">
            <a:avLst/>
          </a:prstGeom>
          <a:noFill/>
        </p:spPr>
      </p:pic>
      <p:pic>
        <p:nvPicPr>
          <p:cNvPr id="13320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340768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Biblioteca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Se encuentra en la planta baja. Cuenta con 469 puestos de lectura que incluyen salas de lectura, salas de trabajo en grupo y hemeroteca, distribuidos en tres plantas.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2050" name="Picture 2" descr="http://www.uma.es/media/tinyimages/img/image_507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17032"/>
            <a:ext cx="3143250" cy="2095501"/>
          </a:xfrm>
          <a:prstGeom prst="rect">
            <a:avLst/>
          </a:prstGeom>
          <a:noFill/>
        </p:spPr>
      </p:pic>
      <p:pic>
        <p:nvPicPr>
          <p:cNvPr id="2052" name="Picture 4" descr="http://www.uma.es/media/tinyimages/img/image_507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17032"/>
            <a:ext cx="314325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556792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Aulas de informática.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 4 aulas con 60 ordenadores cada una.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Red WIFI instalada en todo el edificio.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09570" name="Picture 2" descr="http://www.uma.es/media/fotos/image_1512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3861048"/>
            <a:ext cx="3456381" cy="1728192"/>
          </a:xfrm>
          <a:prstGeom prst="rect">
            <a:avLst/>
          </a:prstGeom>
          <a:noFill/>
        </p:spPr>
      </p:pic>
      <p:pic>
        <p:nvPicPr>
          <p:cNvPr id="109572" name="Picture 4" descr="http://www.uma.es/media/fotos/image_1512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933056"/>
            <a:ext cx="3168349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Salón de Actos y Salón de Grados.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 Salón de Actos de 457 plazas de aforo (una parte de ellas adaptadas a personas zurdas) y dotado de medios audiovisuales.</a:t>
            </a:r>
          </a:p>
          <a:p>
            <a:pPr marL="342900" indent="-3429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r>
              <a:rPr lang="en-US" altLang="es-ES" sz="2300" dirty="0" err="1">
                <a:latin typeface="Book Antiqua" pitchFamily="18" charset="0"/>
              </a:rPr>
              <a:t>Salón</a:t>
            </a:r>
            <a:r>
              <a:rPr lang="en-US" altLang="es-ES" sz="2300" dirty="0">
                <a:latin typeface="Book Antiqua" pitchFamily="18" charset="0"/>
              </a:rPr>
              <a:t> de </a:t>
            </a:r>
            <a:r>
              <a:rPr lang="en-US" altLang="es-ES" sz="2300" dirty="0" err="1">
                <a:latin typeface="Book Antiqua" pitchFamily="18" charset="0"/>
              </a:rPr>
              <a:t>Grados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para</a:t>
            </a:r>
            <a:r>
              <a:rPr lang="en-US" altLang="es-ES" sz="2300" dirty="0">
                <a:latin typeface="Book Antiqua" pitchFamily="18" charset="0"/>
              </a:rPr>
              <a:t> 90 personas, </a:t>
            </a:r>
            <a:r>
              <a:rPr lang="en-US" altLang="es-ES" sz="2300" dirty="0" err="1">
                <a:latin typeface="Book Antiqua" pitchFamily="18" charset="0"/>
              </a:rPr>
              <a:t>donde</a:t>
            </a:r>
            <a:r>
              <a:rPr lang="en-US" altLang="es-ES" sz="2300" dirty="0">
                <a:latin typeface="Book Antiqua" pitchFamily="18" charset="0"/>
              </a:rPr>
              <a:t> se </a:t>
            </a:r>
            <a:r>
              <a:rPr lang="en-US" altLang="es-ES" sz="2300" dirty="0" err="1">
                <a:latin typeface="Book Antiqua" pitchFamily="18" charset="0"/>
              </a:rPr>
              <a:t>imparten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conferencias</a:t>
            </a:r>
            <a:r>
              <a:rPr lang="en-US" altLang="es-ES" sz="2300" dirty="0">
                <a:latin typeface="Book Antiqua" pitchFamily="18" charset="0"/>
              </a:rPr>
              <a:t> y </a:t>
            </a:r>
            <a:r>
              <a:rPr lang="en-US" altLang="es-ES" sz="2300" dirty="0" err="1">
                <a:latin typeface="Book Antiqua" pitchFamily="18" charset="0"/>
              </a:rPr>
              <a:t>actividades</a:t>
            </a:r>
            <a:r>
              <a:rPr lang="en-US" altLang="es-ES" sz="2300" dirty="0">
                <a:latin typeface="Book Antiqua" pitchFamily="18" charset="0"/>
              </a:rPr>
              <a:t> </a:t>
            </a:r>
            <a:r>
              <a:rPr lang="en-US" altLang="es-ES" sz="2300" dirty="0" err="1">
                <a:latin typeface="Book Antiqua" pitchFamily="18" charset="0"/>
              </a:rPr>
              <a:t>varias</a:t>
            </a:r>
            <a:r>
              <a:rPr lang="en-US" altLang="es-ES" sz="2300" dirty="0">
                <a:latin typeface="Book Antiqua" pitchFamily="18" charset="0"/>
              </a:rPr>
              <a:t>.</a:t>
            </a:r>
          </a:p>
          <a:p>
            <a:pPr marL="1143000" lvl="2" indent="-228600" algn="just"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3666" name="Picture 2" descr="http://www.uma.es/media/tinyimages/img/image_50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510" y="4509120"/>
            <a:ext cx="3579094" cy="2016224"/>
          </a:xfrm>
          <a:prstGeom prst="rect">
            <a:avLst/>
          </a:prstGeom>
          <a:noFill/>
        </p:spPr>
      </p:pic>
      <p:pic>
        <p:nvPicPr>
          <p:cNvPr id="113668" name="Picture 4" descr="http://www.uma.es/media/tinyimages/img/image_504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19"/>
            <a:ext cx="3528392" cy="19821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Sala comedor para estudiantes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Para el uso del alumnado, está situada en la planta 1 y consta de mesas, microondas, fregaderos y servicios .</a:t>
            </a: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5714" name="Picture 2" descr="http://www.uma.es/media/tinyimages/img/image_585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3429000"/>
            <a:ext cx="3968441" cy="2232248"/>
          </a:xfrm>
          <a:prstGeom prst="rect">
            <a:avLst/>
          </a:prstGeom>
          <a:noFill/>
        </p:spPr>
      </p:pic>
      <p:pic>
        <p:nvPicPr>
          <p:cNvPr id="115716" name="Picture 4" descr="http://www.uma.es/media/tinyimages/img/image_58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9671" y="3429000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>
                <a:hlinkClick r:id="rId3"/>
              </a:rPr>
              <a:t>INSTALACIONES DEL CENTRO</a:t>
            </a:r>
            <a:endParaRPr lang="en-US" altLang="es-ES" b="1"/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ctr">
              <a:spcBef>
                <a:spcPts val="575"/>
              </a:spcBef>
              <a:spcAft>
                <a:spcPts val="1150"/>
              </a:spcAft>
            </a:pPr>
            <a:r>
              <a:rPr lang="es-ES" altLang="es-ES" sz="2300" b="1" dirty="0">
                <a:latin typeface="Book Antiqua" pitchFamily="18" charset="0"/>
              </a:rPr>
              <a:t>Otros servicios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Conserjería.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Cafetería-restaurante.</a:t>
            </a:r>
            <a:endParaRPr lang="es-ES" altLang="es-ES" sz="2300" dirty="0">
              <a:latin typeface="Book Antiqua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dirty="0">
                <a:latin typeface="Book Antiqua" pitchFamily="18" charset="0"/>
              </a:rPr>
              <a:t>Servicio de reprografía.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dirty="0">
                <a:latin typeface="Book Antiqua" pitchFamily="18" charset="0"/>
              </a:rPr>
              <a:t>Aparcamiento subterráneo y de superficie para estudiantes.</a:t>
            </a:r>
            <a:endParaRPr lang="es-ES" altLang="es-ES" sz="2300" dirty="0">
              <a:latin typeface="Book Antiqua" pitchFamily="18" charset="0"/>
            </a:endParaRP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Pc\Dropbox\FEST\Fotos FEST\trabaj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78758" cy="1233592"/>
          </a:xfrm>
          <a:prstGeom prst="rect">
            <a:avLst/>
          </a:prstGeom>
          <a:noFill/>
        </p:spPr>
      </p:pic>
      <p:pic>
        <p:nvPicPr>
          <p:cNvPr id="117762" name="Picture 2" descr="http://www.uma.es/media/tinyimages/img/image_503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25144"/>
            <a:ext cx="76200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 dirty="0"/>
              <a:t>CÓMO LLEGAR</a:t>
            </a:r>
          </a:p>
        </p:txBody>
      </p:sp>
      <p:sp>
        <p:nvSpPr>
          <p:cNvPr id="24581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871296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300" b="1" dirty="0">
              <a:latin typeface="Book Antiqua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Autobús</a:t>
            </a:r>
            <a:r>
              <a:rPr lang="es-ES_tradnl" altLang="es-ES" sz="2300" dirty="0">
                <a:latin typeface="Book Antiqua" pitchFamily="18" charset="0"/>
              </a:rPr>
              <a:t>: Línea L (para en la puerta de la Facultad) y línea 23 (a unos 300 metros).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Metro</a:t>
            </a:r>
            <a:r>
              <a:rPr lang="es-ES_tradnl" altLang="es-ES" sz="2300" dirty="0">
                <a:latin typeface="Book Antiqua" pitchFamily="18" charset="0"/>
              </a:rPr>
              <a:t>:  Línea 1, primera parada (Andalucía </a:t>
            </a:r>
            <a:r>
              <a:rPr lang="es-ES_tradnl" altLang="es-ES" sz="2300" dirty="0" err="1">
                <a:latin typeface="Book Antiqua" pitchFamily="18" charset="0"/>
              </a:rPr>
              <a:t>Tech</a:t>
            </a:r>
            <a:r>
              <a:rPr lang="es-ES_tradnl" altLang="es-ES" sz="2300" dirty="0">
                <a:latin typeface="Book Antiqua" pitchFamily="18" charset="0"/>
              </a:rPr>
              <a:t>), a pocos metros de la Facultad.</a:t>
            </a:r>
            <a:endParaRPr lang="es-ES" altLang="es-ES" sz="2300" dirty="0">
              <a:latin typeface="Book Antiqua" pitchFamily="18" charset="0"/>
            </a:endParaRP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300" b="1" dirty="0">
                <a:latin typeface="Book Antiqua" pitchFamily="18" charset="0"/>
              </a:rPr>
              <a:t>Bicicleta</a:t>
            </a:r>
            <a:r>
              <a:rPr lang="es-ES" altLang="es-ES" sz="2300" dirty="0">
                <a:latin typeface="Book Antiqua" pitchFamily="18" charset="0"/>
              </a:rPr>
              <a:t>: varios carriles bici llegan hasta la Facultad desde distintos puntos de la ciudad.</a:t>
            </a:r>
          </a:p>
          <a:p>
            <a:pPr marL="285750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_tradnl" altLang="es-ES" sz="2300" b="1" dirty="0">
                <a:latin typeface="Book Antiqua" pitchFamily="18" charset="0"/>
              </a:rPr>
              <a:t>Automóvil</a:t>
            </a:r>
            <a:r>
              <a:rPr lang="es-ES_tradnl" altLang="es-ES" sz="2300" dirty="0">
                <a:latin typeface="Book Antiqua" pitchFamily="18" charset="0"/>
              </a:rPr>
              <a:t>: </a:t>
            </a:r>
            <a:r>
              <a:rPr lang="es-ES" altLang="es-ES" sz="2300" dirty="0">
                <a:latin typeface="Book Antiqua" pitchFamily="18" charset="0"/>
              </a:rPr>
              <a:t>Los accesos desde la autovía A357 se realizan por la salida de El Viso.</a:t>
            </a:r>
          </a:p>
        </p:txBody>
      </p:sp>
      <p:pic>
        <p:nvPicPr>
          <p:cNvPr id="24582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metro-tech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995620"/>
            <a:ext cx="2304256" cy="1731683"/>
          </a:xfrm>
          <a:prstGeom prst="rect">
            <a:avLst/>
          </a:prstGeom>
          <a:noFill/>
        </p:spPr>
      </p:pic>
      <p:pic>
        <p:nvPicPr>
          <p:cNvPr id="119812" name="Picture 4" descr="autobus-f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301208"/>
            <a:ext cx="3456384" cy="1234041"/>
          </a:xfrm>
          <a:prstGeom prst="rect">
            <a:avLst/>
          </a:prstGeom>
          <a:noFill/>
        </p:spPr>
      </p:pic>
      <p:pic>
        <p:nvPicPr>
          <p:cNvPr id="119814" name="Picture 6" descr="mapa-f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87824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7075" y="3167063"/>
            <a:ext cx="7993063" cy="4935537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/>
              <a:t>Grados</a:t>
            </a:r>
            <a:r>
              <a:rPr lang="en-US" sz="2800" dirty="0"/>
              <a:t> en FEST</a:t>
            </a:r>
          </a:p>
          <a:p>
            <a:pPr>
              <a:defRPr/>
            </a:pPr>
            <a:r>
              <a:rPr lang="en-US" sz="2800" dirty="0" err="1"/>
              <a:t>Características</a:t>
            </a:r>
            <a:r>
              <a:rPr lang="en-US" sz="2800" dirty="0"/>
              <a:t> de </a:t>
            </a:r>
            <a:r>
              <a:rPr lang="en-US" sz="2800" dirty="0" err="1"/>
              <a:t>las</a:t>
            </a:r>
            <a:r>
              <a:rPr lang="en-US" sz="2800" dirty="0"/>
              <a:t> Titulaciones </a:t>
            </a:r>
          </a:p>
          <a:p>
            <a:pPr>
              <a:defRPr/>
            </a:pPr>
            <a:r>
              <a:rPr lang="en-US" sz="2800" dirty="0" err="1"/>
              <a:t>Instalaciones</a:t>
            </a:r>
            <a:r>
              <a:rPr lang="en-US" sz="2800" dirty="0"/>
              <a:t> del </a:t>
            </a:r>
            <a:r>
              <a:rPr lang="en-US" sz="2800" dirty="0" err="1"/>
              <a:t>centro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Actividad</a:t>
            </a:r>
            <a:r>
              <a:rPr lang="en-US" sz="2800" dirty="0"/>
              <a:t> en FEST</a:t>
            </a:r>
          </a:p>
          <a:p>
            <a:pPr>
              <a:defRPr/>
            </a:pPr>
            <a:r>
              <a:rPr lang="en-US" sz="2800" dirty="0" err="1"/>
              <a:t>Página</a:t>
            </a:r>
            <a:r>
              <a:rPr lang="en-US" sz="2800" dirty="0"/>
              <a:t> web y </a:t>
            </a:r>
            <a:r>
              <a:rPr lang="en-US" sz="2800" dirty="0" err="1"/>
              <a:t>formas</a:t>
            </a:r>
            <a:r>
              <a:rPr lang="en-US" sz="2800" dirty="0"/>
              <a:t> de </a:t>
            </a:r>
            <a:r>
              <a:rPr lang="en-US" sz="2800" dirty="0" err="1"/>
              <a:t>contacto</a:t>
            </a:r>
            <a:endParaRPr lang="en-US" sz="2800" dirty="0"/>
          </a:p>
          <a:p>
            <a:pPr lvl="1">
              <a:defRPr/>
            </a:pPr>
            <a:endParaRPr lang="es-ES" sz="2000" dirty="0"/>
          </a:p>
          <a:p>
            <a:pPr lvl="2">
              <a:defRPr/>
            </a:pPr>
            <a:endParaRPr lang="es-ES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2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1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 dirty="0"/>
              <a:t>ESQUEMA</a:t>
            </a:r>
          </a:p>
        </p:txBody>
      </p:sp>
      <p:pic>
        <p:nvPicPr>
          <p:cNvPr id="12294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6227763" y="1484313"/>
            <a:ext cx="19446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8877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/>
              <a:t>ACTIVIDAD EN FEST</a:t>
            </a:r>
          </a:p>
        </p:txBody>
      </p:sp>
      <p:sp>
        <p:nvSpPr>
          <p:cNvPr id="25605" name="Rectangle 4"/>
          <p:cNvSpPr txBox="1">
            <a:spLocks noChangeArrowheads="1"/>
          </p:cNvSpPr>
          <p:nvPr/>
        </p:nvSpPr>
        <p:spPr bwMode="auto">
          <a:xfrm>
            <a:off x="323850" y="4110038"/>
            <a:ext cx="74295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800" b="1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800" dirty="0">
                <a:latin typeface="Book Antiqua" pitchFamily="18" charset="0"/>
              </a:rPr>
              <a:t>Conferencias, seminarios, talleres, visitas a empresas, etc. 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800" dirty="0">
                <a:latin typeface="Book Antiqua" pitchFamily="18" charset="0"/>
              </a:rPr>
              <a:t>Visitar: www.uma.es/fest</a:t>
            </a:r>
            <a:endParaRPr lang="en-US" altLang="es-ES" sz="2800" dirty="0">
              <a:latin typeface="Book Antiqua" pitchFamily="18" charset="0"/>
            </a:endParaRPr>
          </a:p>
        </p:txBody>
      </p:sp>
      <p:pic>
        <p:nvPicPr>
          <p:cNvPr id="25606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965700"/>
            <a:ext cx="25273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1471613"/>
            <a:ext cx="3784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9 Imagen" descr="envejecimiento activ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700" y="1157288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10 Imagen" descr="seminario_malaga_2012_carte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96975"/>
            <a:ext cx="15605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s-ES" b="1"/>
              <a:t>PÁGINA WEB Y  FORMAS DE CONTACTO</a:t>
            </a:r>
          </a:p>
        </p:txBody>
      </p:sp>
      <p:pic>
        <p:nvPicPr>
          <p:cNvPr id="26629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395288" y="404813"/>
            <a:ext cx="18161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4"/>
          <p:cNvSpPr txBox="1">
            <a:spLocks noChangeArrowheads="1"/>
          </p:cNvSpPr>
          <p:nvPr/>
        </p:nvSpPr>
        <p:spPr bwMode="auto">
          <a:xfrm>
            <a:off x="1246188" y="2022475"/>
            <a:ext cx="74295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7625" rIns="92075" bIns="47625"/>
          <a:lstStyle/>
          <a:p>
            <a:pPr marL="342900" indent="-342900"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  <a:buFontTx/>
              <a:buChar char="•"/>
            </a:pPr>
            <a:endParaRPr lang="en-US" altLang="es-ES" sz="2800" b="1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Noticias y novedades, programación docente, horarios, exámenes: </a:t>
            </a:r>
            <a:r>
              <a:rPr lang="es-ES" altLang="es-ES" sz="2400">
                <a:latin typeface="Book Antiqua" pitchFamily="18" charset="0"/>
                <a:hlinkClick r:id="rId4"/>
              </a:rPr>
              <a:t>www.uma.es/fest</a:t>
            </a:r>
            <a:endParaRPr lang="es-ES" altLang="es-ES" sz="2400">
              <a:latin typeface="Book Antiqua" pitchFamily="18" charset="0"/>
            </a:endParaRP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Sala de estudiantes FEST, lista de correo y boletín de noticias: Información de todas las cuestiones relacionadas con la titulación y/o con el centro y la UMA.</a:t>
            </a:r>
          </a:p>
          <a:p>
            <a:pPr marL="742950" lvl="1" indent="-285750" algn="just">
              <a:spcBef>
                <a:spcPts val="575"/>
              </a:spcBef>
              <a:spcAft>
                <a:spcPts val="1150"/>
              </a:spcAft>
              <a:buFont typeface="Arial" charset="0"/>
              <a:buChar char="•"/>
            </a:pPr>
            <a:r>
              <a:rPr lang="es-ES" altLang="es-ES" sz="2400">
                <a:latin typeface="Book Antiqua" pitchFamily="18" charset="0"/>
              </a:rPr>
              <a:t>Contacto:</a:t>
            </a:r>
          </a:p>
          <a:p>
            <a:pPr marL="1143000" lvl="2" indent="-228600">
              <a:buFontTx/>
              <a:buChar char="•"/>
            </a:pPr>
            <a:r>
              <a:rPr lang="es-ES" altLang="es-ES" b="1">
                <a:latin typeface="Book Antiqua" pitchFamily="18" charset="0"/>
              </a:rPr>
              <a:t>E-mail: </a:t>
            </a:r>
            <a:r>
              <a:rPr lang="es-ES" altLang="es-ES" b="1">
                <a:latin typeface="Book Antiqua" pitchFamily="18" charset="0"/>
                <a:hlinkClick r:id="rId5"/>
              </a:rPr>
              <a:t>decanato@trabajo.uma.es</a:t>
            </a:r>
            <a:endParaRPr lang="es-ES" altLang="es-ES" b="1">
              <a:latin typeface="Book Antiqua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s-ES" altLang="es-ES" b="1">
                <a:latin typeface="Book Antiqua" pitchFamily="18" charset="0"/>
              </a:rPr>
              <a:t>Teléfono: 951952210</a:t>
            </a:r>
          </a:p>
          <a:p>
            <a:pPr marL="1143000" lvl="2" indent="-228600"/>
            <a:endParaRPr lang="en-US" altLang="es-ES" sz="5200">
              <a:latin typeface="Book Antiqua" pitchFamily="18" charset="0"/>
            </a:endParaRPr>
          </a:p>
        </p:txBody>
      </p:sp>
      <p:pic>
        <p:nvPicPr>
          <p:cNvPr id="26631" name="8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s-ES"/>
              <a:t>PÁGINA WEB Y  FORMAS DE CONTACTO</a:t>
            </a:r>
          </a:p>
        </p:txBody>
      </p:sp>
      <p:pic>
        <p:nvPicPr>
          <p:cNvPr id="27653" name="8 Imagen"/>
          <p:cNvPicPr>
            <a:picLocks noChangeAspect="1" noChangeArrowheads="1"/>
          </p:cNvPicPr>
          <p:nvPr/>
        </p:nvPicPr>
        <p:blipFill>
          <a:blip r:embed="rId3" cstate="print"/>
          <a:srcRect t="29230"/>
          <a:stretch>
            <a:fillRect/>
          </a:stretch>
        </p:blipFill>
        <p:spPr bwMode="auto">
          <a:xfrm>
            <a:off x="457200" y="152400"/>
            <a:ext cx="1310929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Captura de pantalla 2017-11-21 a las 14.19.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9144000" cy="4826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424862" cy="1470025"/>
          </a:xfrm>
        </p:spPr>
        <p:txBody>
          <a:bodyPr/>
          <a:lstStyle/>
          <a:p>
            <a:r>
              <a:rPr lang="es-ES" altLang="es-ES" sz="3200" b="1"/>
              <a:t>DESTINO UMA</a:t>
            </a:r>
            <a:br>
              <a:rPr lang="es-ES" altLang="es-ES" sz="3200" b="1"/>
            </a:br>
            <a:br>
              <a:rPr lang="es-ES" altLang="es-ES" sz="3200" b="1"/>
            </a:br>
            <a:r>
              <a:rPr lang="es-ES" altLang="es-ES" sz="3200" b="1"/>
              <a:t>FEST</a:t>
            </a:r>
            <a:endParaRPr lang="es-ES" altLang="es-ES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13175"/>
            <a:ext cx="6400800" cy="19192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s-ES"/>
              <a:t>Facultad de Estudios Sociales y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 del Trabajo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>
                <a:hlinkClick r:id="rId3"/>
              </a:rPr>
              <a:t>www.uma.es/fest</a:t>
            </a:r>
            <a:endParaRPr lang="en-US" altLang="es-ES"/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UNIVERSIDAD DE MÁLAGA</a:t>
            </a:r>
          </a:p>
          <a:p>
            <a:pPr eaLnBrk="1" hangingPunct="1">
              <a:spcAft>
                <a:spcPct val="0"/>
              </a:spcAft>
            </a:pPr>
            <a:r>
              <a:rPr lang="en-US" altLang="es-ES"/>
              <a:t>www.uma.es </a:t>
            </a:r>
          </a:p>
        </p:txBody>
      </p:sp>
      <p:pic>
        <p:nvPicPr>
          <p:cNvPr id="28676" name="5 Imagen" descr="cordob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7 Imagen"/>
          <p:cNvPicPr>
            <a:picLocks noChangeAspect="1" noChangeArrowheads="1"/>
          </p:cNvPicPr>
          <p:nvPr/>
        </p:nvPicPr>
        <p:blipFill>
          <a:blip r:embed="rId5" cstate="print"/>
          <a:srcRect t="29230"/>
          <a:stretch>
            <a:fillRect/>
          </a:stretch>
        </p:blipFill>
        <p:spPr bwMode="auto">
          <a:xfrm>
            <a:off x="611188" y="1125538"/>
            <a:ext cx="30241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n 1" descr="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394325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7993062" cy="4935538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es-ES" sz="2800" b="1" dirty="0">
                <a:hlinkClick r:id="rId3"/>
              </a:rPr>
              <a:t>Grado en Relaciones Laborales y Recursos Humanos</a:t>
            </a:r>
            <a:r>
              <a:rPr lang="es-ES" sz="2800" b="1" dirty="0"/>
              <a:t> (Paz social)</a:t>
            </a:r>
          </a:p>
          <a:p>
            <a:pPr>
              <a:defRPr/>
            </a:pPr>
            <a:r>
              <a:rPr lang="es-ES" sz="2800" b="1" dirty="0">
                <a:hlinkClick r:id="rId4"/>
              </a:rPr>
              <a:t>Grado en Trabajo Social</a:t>
            </a:r>
            <a:r>
              <a:rPr lang="es-ES" sz="2800" b="1" dirty="0"/>
              <a:t> (Justicia social)</a:t>
            </a:r>
          </a:p>
          <a:p>
            <a:pPr>
              <a:defRPr/>
            </a:pPr>
            <a:r>
              <a:rPr lang="es-ES" sz="2800" b="1" dirty="0">
                <a:hlinkClick r:id="rId5"/>
              </a:rPr>
              <a:t>Grado en Estudios de Asia Oriental (Mención Corea)</a:t>
            </a:r>
            <a:r>
              <a:rPr lang="es-ES" sz="2800" b="1" dirty="0"/>
              <a:t> (Interculturalidad)</a:t>
            </a:r>
          </a:p>
          <a:p>
            <a:pPr lvl="1">
              <a:defRPr/>
            </a:pPr>
            <a:endParaRPr lang="es-ES" sz="2000" dirty="0"/>
          </a:p>
          <a:p>
            <a:pPr lvl="2">
              <a:defRPr/>
            </a:pPr>
            <a:endParaRPr lang="es-ES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2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  <a:p>
            <a:pPr lvl="1">
              <a:defRPr/>
            </a:pPr>
            <a:endParaRPr lang="en-US" sz="2000" dirty="0"/>
          </a:p>
          <a:p>
            <a:pPr lvl="3">
              <a:defRPr/>
            </a:pPr>
            <a:endParaRPr lang="en-US" dirty="0">
              <a:latin typeface="+mn-lt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b="1"/>
              <a:t>GRADOS EN FEST</a:t>
            </a:r>
          </a:p>
        </p:txBody>
      </p:sp>
      <p:pic>
        <p:nvPicPr>
          <p:cNvPr id="13318" name="8 Imagen"/>
          <p:cNvPicPr>
            <a:picLocks noChangeAspect="1" noChangeArrowheads="1"/>
          </p:cNvPicPr>
          <p:nvPr/>
        </p:nvPicPr>
        <p:blipFill>
          <a:blip r:embed="rId6" cstate="print"/>
          <a:srcRect t="29230"/>
          <a:stretch>
            <a:fillRect/>
          </a:stretch>
        </p:blipFill>
        <p:spPr bwMode="auto">
          <a:xfrm>
            <a:off x="395288" y="404813"/>
            <a:ext cx="18161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1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6000" y="1303338"/>
            <a:ext cx="48450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3513"/>
            <a:ext cx="8755063" cy="6084887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533400" indent="-533400" algn="ctr">
              <a:lnSpc>
                <a:spcPct val="20000"/>
              </a:lnSpc>
              <a:buFontTx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Relaciones Laborales </a:t>
            </a: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y Recursos Humanos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_tradnl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Humanidades y Ciencias Sociales.</a:t>
            </a:r>
          </a:p>
          <a:p>
            <a:pPr lvl="1">
              <a:defRPr/>
            </a:pPr>
            <a:r>
              <a:rPr lang="es-ES_tradnl" dirty="0"/>
              <a:t>FP Grado Superior de Administración y Finanzas.</a:t>
            </a:r>
          </a:p>
          <a:p>
            <a:pPr lvl="1">
              <a:defRPr/>
            </a:pPr>
            <a:r>
              <a:rPr lang="es-ES_tradnl" dirty="0"/>
              <a:t>Nota de corte 2020: 5,00</a:t>
            </a:r>
          </a:p>
          <a:p>
            <a:pPr>
              <a:defRPr/>
            </a:pPr>
            <a:r>
              <a:rPr lang="es-ES_tradnl" sz="2400" dirty="0"/>
              <a:t>Competencias:</a:t>
            </a:r>
          </a:p>
          <a:p>
            <a:pPr lvl="1">
              <a:defRPr/>
            </a:pPr>
            <a:r>
              <a:rPr lang="en-US" sz="1500" dirty="0" err="1"/>
              <a:t>Ordenación</a:t>
            </a:r>
            <a:r>
              <a:rPr lang="en-US" sz="1500" dirty="0"/>
              <a:t> </a:t>
            </a:r>
            <a:r>
              <a:rPr lang="en-US" sz="1500" dirty="0" err="1"/>
              <a:t>jurídica</a:t>
            </a:r>
            <a:r>
              <a:rPr lang="en-US" sz="1500" dirty="0"/>
              <a:t> de </a:t>
            </a:r>
            <a:r>
              <a:rPr lang="en-US" sz="1500" dirty="0" err="1"/>
              <a:t>las</a:t>
            </a:r>
            <a:r>
              <a:rPr lang="en-US" sz="1500" dirty="0"/>
              <a:t> </a:t>
            </a:r>
            <a:r>
              <a:rPr lang="en-US" sz="1500" dirty="0" err="1"/>
              <a:t>relaciones</a:t>
            </a:r>
            <a:r>
              <a:rPr lang="en-US" sz="1500" dirty="0"/>
              <a:t> </a:t>
            </a:r>
            <a:r>
              <a:rPr lang="en-US" sz="1500" dirty="0" err="1"/>
              <a:t>laborales</a:t>
            </a:r>
            <a:r>
              <a:rPr lang="en-US" sz="1500" dirty="0"/>
              <a:t>: </a:t>
            </a:r>
            <a:r>
              <a:rPr lang="en-US" sz="1500" dirty="0" err="1"/>
              <a:t>Derecho</a:t>
            </a:r>
            <a:r>
              <a:rPr lang="en-US" sz="1500" dirty="0"/>
              <a:t> del </a:t>
            </a:r>
            <a:r>
              <a:rPr lang="en-US" sz="1500" dirty="0" err="1"/>
              <a:t>Trabajo</a:t>
            </a:r>
            <a:r>
              <a:rPr lang="en-US" sz="1500" dirty="0"/>
              <a:t>, </a:t>
            </a:r>
            <a:r>
              <a:rPr lang="en-US" sz="1500" dirty="0" err="1"/>
              <a:t>Derecho</a:t>
            </a:r>
            <a:r>
              <a:rPr lang="en-US" sz="1500" dirty="0"/>
              <a:t> de la </a:t>
            </a:r>
            <a:r>
              <a:rPr lang="en-US" sz="1500" dirty="0" err="1"/>
              <a:t>Seguridad</a:t>
            </a:r>
            <a:r>
              <a:rPr lang="en-US" sz="1500" dirty="0"/>
              <a:t> Social.</a:t>
            </a:r>
          </a:p>
          <a:p>
            <a:pPr lvl="1">
              <a:defRPr/>
            </a:pPr>
            <a:r>
              <a:rPr lang="en-US" sz="1500" dirty="0" err="1"/>
              <a:t>Organización</a:t>
            </a:r>
            <a:r>
              <a:rPr lang="en-US" sz="1500" dirty="0"/>
              <a:t> del </a:t>
            </a:r>
            <a:r>
              <a:rPr lang="en-US" sz="1500" dirty="0" err="1"/>
              <a:t>mundo</a:t>
            </a:r>
            <a:r>
              <a:rPr lang="en-US" sz="1500" dirty="0"/>
              <a:t> del </a:t>
            </a:r>
            <a:r>
              <a:rPr lang="en-US" sz="1500" dirty="0" err="1"/>
              <a:t>trabajo</a:t>
            </a:r>
            <a:r>
              <a:rPr lang="en-US" sz="1500" dirty="0"/>
              <a:t>  y </a:t>
            </a:r>
            <a:r>
              <a:rPr lang="en-US" sz="1500" dirty="0" err="1"/>
              <a:t>gestión</a:t>
            </a:r>
            <a:r>
              <a:rPr lang="en-US" sz="1500" dirty="0"/>
              <a:t> de los </a:t>
            </a:r>
            <a:r>
              <a:rPr lang="en-US" sz="1500" dirty="0" err="1"/>
              <a:t>recursos</a:t>
            </a:r>
            <a:r>
              <a:rPr lang="en-US" sz="1500" dirty="0"/>
              <a:t> </a:t>
            </a:r>
            <a:r>
              <a:rPr lang="en-US" sz="1500" dirty="0" err="1"/>
              <a:t>humanos</a:t>
            </a:r>
            <a:r>
              <a:rPr lang="en-US" sz="1500" dirty="0"/>
              <a:t> de </a:t>
            </a:r>
            <a:r>
              <a:rPr lang="en-US" sz="1500" dirty="0" err="1"/>
              <a:t>una</a:t>
            </a:r>
            <a:r>
              <a:rPr lang="en-US" sz="1500" dirty="0"/>
              <a:t> </a:t>
            </a:r>
            <a:r>
              <a:rPr lang="en-US" sz="1500" dirty="0" err="1"/>
              <a:t>empresa</a:t>
            </a:r>
            <a:r>
              <a:rPr lang="en-US" sz="1500" dirty="0"/>
              <a:t>.</a:t>
            </a:r>
          </a:p>
          <a:p>
            <a:pPr lvl="1">
              <a:defRPr/>
            </a:pPr>
            <a:r>
              <a:rPr lang="en-US" sz="1500" dirty="0" err="1"/>
              <a:t>Representación</a:t>
            </a:r>
            <a:r>
              <a:rPr lang="en-US" sz="1500" dirty="0"/>
              <a:t> y </a:t>
            </a:r>
            <a:r>
              <a:rPr lang="en-US" sz="1500" dirty="0" err="1"/>
              <a:t>defensa</a:t>
            </a:r>
            <a:r>
              <a:rPr lang="en-US" sz="1500" dirty="0"/>
              <a:t> de los </a:t>
            </a:r>
            <a:r>
              <a:rPr lang="en-US" sz="1500" dirty="0" err="1"/>
              <a:t>intereses</a:t>
            </a:r>
            <a:r>
              <a:rPr lang="en-US" sz="1500" dirty="0"/>
              <a:t> de </a:t>
            </a:r>
            <a:r>
              <a:rPr lang="en-US" sz="1500" dirty="0" err="1"/>
              <a:t>empresarios</a:t>
            </a:r>
            <a:r>
              <a:rPr lang="en-US" sz="1500" dirty="0"/>
              <a:t> y </a:t>
            </a:r>
            <a:r>
              <a:rPr lang="en-US" sz="1500" dirty="0" err="1"/>
              <a:t>trabajadores</a:t>
            </a:r>
            <a:r>
              <a:rPr lang="en-US" sz="1500" dirty="0"/>
              <a:t> ante la </a:t>
            </a:r>
            <a:r>
              <a:rPr lang="en-US" sz="1500" dirty="0" err="1"/>
              <a:t>Administración</a:t>
            </a:r>
            <a:r>
              <a:rPr lang="en-US" sz="1500" dirty="0"/>
              <a:t> y la </a:t>
            </a:r>
            <a:r>
              <a:rPr lang="en-US" sz="1500" dirty="0" err="1"/>
              <a:t>Jurisdicción</a:t>
            </a:r>
            <a:r>
              <a:rPr lang="en-US" sz="1500" dirty="0"/>
              <a:t> Social.</a:t>
            </a:r>
          </a:p>
          <a:p>
            <a:pPr lvl="1">
              <a:defRPr/>
            </a:pPr>
            <a:r>
              <a:rPr lang="en-US" sz="1500" dirty="0" err="1"/>
              <a:t>Autoempleo</a:t>
            </a:r>
            <a:r>
              <a:rPr lang="en-US" sz="1500" dirty="0"/>
              <a:t> y </a:t>
            </a:r>
            <a:r>
              <a:rPr lang="en-US" sz="1500" dirty="0" err="1"/>
              <a:t>emprendimiento</a:t>
            </a:r>
            <a:r>
              <a:rPr lang="en-US" sz="1500" dirty="0"/>
              <a:t>.</a:t>
            </a:r>
          </a:p>
          <a:p>
            <a:pPr lvl="1">
              <a:defRPr/>
            </a:pPr>
            <a:r>
              <a:rPr lang="en-US" sz="1500" dirty="0" err="1"/>
              <a:t>Capacitación</a:t>
            </a:r>
            <a:r>
              <a:rPr lang="en-US" sz="1500" dirty="0"/>
              <a:t> para </a:t>
            </a:r>
            <a:r>
              <a:rPr lang="en-US" sz="1500" dirty="0" err="1"/>
              <a:t>opositar</a:t>
            </a:r>
            <a:r>
              <a:rPr lang="en-US" sz="1500" dirty="0"/>
              <a:t> a la </a:t>
            </a:r>
            <a:r>
              <a:rPr lang="en-US" sz="1500" dirty="0" err="1"/>
              <a:t>Administración</a:t>
            </a:r>
            <a:r>
              <a:rPr lang="en-US" sz="1500" dirty="0"/>
              <a:t> </a:t>
            </a:r>
            <a:r>
              <a:rPr lang="en-US" sz="1500" dirty="0" err="1"/>
              <a:t>Pública</a:t>
            </a:r>
            <a:r>
              <a:rPr lang="en-US" sz="1500" dirty="0"/>
              <a:t>.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92075"/>
            <a:ext cx="8229600" cy="993775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14342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8913"/>
            <a:ext cx="2103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7"/>
          <a:ext cx="9144000" cy="7280169"/>
        </p:xfrm>
        <a:graphic>
          <a:graphicData uri="http://schemas.openxmlformats.org/drawingml/2006/table">
            <a:tbl>
              <a:tblPr/>
              <a:tblGrid>
                <a:gridCol w="460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Asignaturas del plan de estudios Grado en RR.LL. y RR.HH.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>
                          <a:latin typeface="Arial"/>
                          <a:ea typeface="Calibri"/>
                          <a:cs typeface="Times New Roman"/>
                        </a:rPr>
                        <a:t>Primer curso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101. Derecho Constitucional del Trabajo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106. Bases de Derecho Administrativo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102. Economía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107. Estadística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103. Elementos de Derecho Privado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108. Organización y Administración de Empresa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104. Historia de las Relaciones 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109. Psicología del Trabajo y de las Organizaciones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105. Métodos y Técnicas de Investigación Social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110. Teoría de las Relaciones 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>
                          <a:latin typeface="Arial"/>
                          <a:ea typeface="Calibri"/>
                          <a:cs typeface="Times New Roman"/>
                        </a:rPr>
                        <a:t>Segundo curso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201. Derecho Mercantil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206. Derecho Administrativo del Trabajo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202. Derecho de la Seguridad Social 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207. Derecho Sindical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203. Derecho del Trabajo 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208. Derecho de la Seguridad Social II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204. Dirección y Gestión de Personal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209. Derecho del Trabajo II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205. Sociología del Trabajo y de las Organizaciones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210. Organización del Trabajo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7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>
                          <a:latin typeface="Arial"/>
                          <a:ea typeface="Calibri"/>
                          <a:cs typeface="Times New Roman"/>
                        </a:rPr>
                        <a:t>Tercer curso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5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301. Análisis de las Políticas Públicas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308. Derecho Procesal Laboral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304. Gestión del Conflicto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309. Desarrollo de Personas y Grupos en las Org.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306 Sistemas Comparados de las RR.LL.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310. Economía del Trabajo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307. Técnicas de Gestión de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312. Gestión de la Prevención de Riesgos 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302. Estructura Económica de España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311. Gestión de la Calidad y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303. Gestión de la Formación del Capital Humano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313. Intervención en Riesgos Psicosociales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305. Procedimiento Administrativo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314. Solución Extrajudicial de Conflictos de Trabajo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b="1">
                          <a:latin typeface="Arial"/>
                          <a:ea typeface="Calibri"/>
                          <a:cs typeface="Times New Roman"/>
                        </a:rPr>
                        <a:t>Cuarto curso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405. Políticas Sociolaborales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416. Trabajo Fin de Grado</a:t>
                      </a:r>
                      <a:endParaRPr lang="es-E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407. Salud Laboral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414. Prácticas Externas</a:t>
                      </a:r>
                      <a:endParaRPr lang="es-E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402. Dirección Estratégica de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409. Auditoría de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404. Género y Políticas de Igualdad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411. Creación de Empresas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0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403. Gestión Internacional de los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413. Planificación y Régimen de Trabajo en la Administración Pública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408. Técnicas de Evaluación en Recursos Humanos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410. Contabilidad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0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401. Aspectos Jurídicos de la Prevención de Riesgos 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415. Régimen Tributario de las Relaciones Laborales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30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406. Régimen Jurídico de Empresas de Economía Social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412. Economía, Educación y Mercado de Trabajo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60" marR="5316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114550"/>
            <a:ext cx="8280400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800" b="1">
              <a:cs typeface="Times New Roman" pitchFamily="18" charset="0"/>
            </a:endParaRPr>
          </a:p>
          <a:p>
            <a:r>
              <a:rPr lang="es-ES" altLang="es-ES" sz="2400"/>
              <a:t>Trabajar en los </a:t>
            </a:r>
            <a:r>
              <a:rPr lang="es-ES" altLang="es-ES" sz="2400" b="1"/>
              <a:t>departamentos de personal</a:t>
            </a:r>
            <a:r>
              <a:rPr lang="es-ES" altLang="es-ES" sz="2400"/>
              <a:t> de empresas o Administraciones Públicas.</a:t>
            </a:r>
          </a:p>
          <a:p>
            <a:r>
              <a:rPr lang="es-ES" altLang="es-ES" sz="2400" b="1"/>
              <a:t>Montar tu propia asesoría</a:t>
            </a:r>
            <a:r>
              <a:rPr lang="es-ES" altLang="es-ES" sz="2400"/>
              <a:t> externa para empresas o particulares. </a:t>
            </a:r>
          </a:p>
          <a:p>
            <a:r>
              <a:rPr lang="es-ES" altLang="es-ES" sz="2400"/>
              <a:t>Acceder a la profesión libre colegiada de </a:t>
            </a:r>
            <a:r>
              <a:rPr lang="es-ES" altLang="es-ES" sz="2400" b="1"/>
              <a:t>Graduado/a Social</a:t>
            </a:r>
            <a:r>
              <a:rPr lang="es-ES" altLang="es-ES" sz="2400"/>
              <a:t>. </a:t>
            </a:r>
          </a:p>
          <a:p>
            <a:r>
              <a:rPr lang="es-ES" altLang="es-ES" sz="2400"/>
              <a:t>Trabajar en la </a:t>
            </a:r>
            <a:r>
              <a:rPr lang="es-ES" altLang="es-ES" sz="2400" b="1"/>
              <a:t>Admón. Publica</a:t>
            </a:r>
            <a:r>
              <a:rPr lang="es-ES" altLang="es-ES" sz="2400"/>
              <a:t>, especialmente en la Administración Laboral, Inspección de Trabajo, Instituto Nacional de Seguridad Social, Servicio Público de Empleo Estatal, etc.</a:t>
            </a:r>
            <a:endParaRPr lang="es-ES" altLang="es-ES" sz="1600"/>
          </a:p>
          <a:p>
            <a:pPr lvl="3"/>
            <a:endParaRPr lang="en-US" altLang="es-ES" sz="1800"/>
          </a:p>
          <a:p>
            <a:pPr lvl="2"/>
            <a:endParaRPr lang="en-US" altLang="es-ES"/>
          </a:p>
          <a:p>
            <a:pPr lvl="3"/>
            <a:endParaRPr lang="en-US" altLang="es-ES" sz="1800"/>
          </a:p>
          <a:p>
            <a:pPr lvl="1"/>
            <a:endParaRPr lang="en-US" altLang="es-ES"/>
          </a:p>
          <a:p>
            <a:pPr lvl="3"/>
            <a:endParaRPr lang="en-US" altLang="es-ES" sz="1800"/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600"/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200"/>
          </a:p>
        </p:txBody>
      </p:sp>
      <p:sp>
        <p:nvSpPr>
          <p:cNvPr id="2" name="1 Rectángulo"/>
          <p:cNvSpPr/>
          <p:nvPr/>
        </p:nvSpPr>
        <p:spPr>
          <a:xfrm>
            <a:off x="2414588" y="841375"/>
            <a:ext cx="5526087" cy="1273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algn="ctr" eaLnBrk="1" hangingPunct="1">
              <a:lnSpc>
                <a:spcPct val="20000"/>
              </a:lnSpc>
              <a:defRPr/>
            </a:pPr>
            <a:endParaRPr lang="en-US" sz="2400" b="1" dirty="0"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Grado en Relaciones Laborales </a:t>
            </a:r>
          </a:p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y Recursos Humanos</a:t>
            </a:r>
            <a:r>
              <a:rPr lang="es-ES" sz="2400" b="1" dirty="0"/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9509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15367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http://4.bp.blogspot.com/-XawdzO-7RP4/Tb4acs4lJiI/AAAAAAAAE4s/bwIHaIZF3YI/s1600/6_22-recurso-humano-y-relaciones-laboral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0975"/>
            <a:ext cx="22733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51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765175"/>
            <a:ext cx="7993063" cy="5780088"/>
          </a:xfrm>
        </p:spPr>
        <p:txBody>
          <a:bodyPr lIns="92075" tIns="47625" rIns="92075" bIns="47625"/>
          <a:lstStyle/>
          <a:p>
            <a:pPr marL="533400" indent="-533400" algn="ctr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s-ES" sz="2400" b="1" dirty="0">
                <a:hlinkClick r:id="rId3"/>
              </a:rPr>
              <a:t>Grado en Trabajo Social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_tradnl" sz="2400" dirty="0"/>
              <a:t>Perfil de ingreso:</a:t>
            </a:r>
          </a:p>
          <a:p>
            <a:pPr lvl="1">
              <a:defRPr/>
            </a:pPr>
            <a:r>
              <a:rPr lang="es-ES_tradnl" dirty="0"/>
              <a:t>Bachillerato en Humanidades y Ciencias Sociales.</a:t>
            </a:r>
          </a:p>
          <a:p>
            <a:pPr lvl="1">
              <a:defRPr/>
            </a:pPr>
            <a:r>
              <a:rPr lang="es-ES_tradnl" dirty="0"/>
              <a:t>FP Grado Superior de Integración Social.</a:t>
            </a:r>
          </a:p>
          <a:p>
            <a:pPr lvl="1">
              <a:defRPr/>
            </a:pPr>
            <a:r>
              <a:rPr lang="es-ES_tradnl" dirty="0"/>
              <a:t>Nota de corte 2020: 7,904</a:t>
            </a:r>
            <a:endParaRPr lang="es-ES" dirty="0"/>
          </a:p>
          <a:p>
            <a:pPr>
              <a:defRPr/>
            </a:pPr>
            <a:r>
              <a:rPr lang="es-ES" sz="2400" dirty="0"/>
              <a:t>Competencias:</a:t>
            </a:r>
          </a:p>
          <a:p>
            <a:pPr lvl="1">
              <a:defRPr/>
            </a:pPr>
            <a:r>
              <a:rPr lang="es-ES_tradnl" dirty="0"/>
              <a:t>Análisis de las necesidades de las personas en los ámbitos familiar, laboral y social.</a:t>
            </a:r>
          </a:p>
          <a:p>
            <a:pPr lvl="1">
              <a:defRPr/>
            </a:pPr>
            <a:r>
              <a:rPr lang="es-ES_tradnl" dirty="0"/>
              <a:t>Atención al bienestar de los seres humanos y a unas condiciones de vida dignas.</a:t>
            </a:r>
          </a:p>
          <a:p>
            <a:pPr lvl="1">
              <a:defRPr/>
            </a:pPr>
            <a:r>
              <a:rPr lang="es-ES_tradnl" dirty="0"/>
              <a:t>Recursos para atender a las necesidades de las personas.</a:t>
            </a:r>
          </a:p>
          <a:p>
            <a:pPr lvl="1">
              <a:defRPr/>
            </a:pPr>
            <a:r>
              <a:rPr lang="es-ES" dirty="0"/>
              <a:t>Habilidades para las relaciones interpersonales,  el trabajo en equipo y creatividad.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229600" cy="993776"/>
          </a:xfrm>
        </p:spPr>
        <p:txBody>
          <a:bodyPr/>
          <a:lstStyle/>
          <a:p>
            <a:r>
              <a:rPr lang="en-US" altLang="es-ES" b="1"/>
              <a:t>CARACTERÍSTICAS DE LAS TITULACIONES </a:t>
            </a:r>
          </a:p>
        </p:txBody>
      </p:sp>
      <p:pic>
        <p:nvPicPr>
          <p:cNvPr id="17414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1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63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6"/>
          <a:ext cx="9144000" cy="7053937"/>
        </p:xfrm>
        <a:graphic>
          <a:graphicData uri="http://schemas.openxmlformats.org/drawingml/2006/table">
            <a:tbl>
              <a:tblPr/>
              <a:tblGrid>
                <a:gridCol w="429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Asignaturas del plan de estudios GRADO EN TRABAJO SOCIAL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Primer curso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Bases de Derecho Administrativo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Gestión de la información en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Psicología para el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Métodos y técnicas de investigación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Antropología Social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Sociología 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Introducción e Historia del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Economía para el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Estadística aplicada a la investigación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Introducción a Servicios Sociales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Segundo curso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Derecho de Familia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Trabajo Social en los sistemas de protección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Psicología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Trabajo social con individuos y Familias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Sociología II. Estructura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Exclusión e Inclusión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Investigación, Diagnóstico y Evaluación en TS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Modelos de intervención en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Política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Sistema Público de Servicios Sociales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Tercer curso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Habilidades sociales y de comunicación en TS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Prácticum</a:t>
                      </a: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de investigación </a:t>
                      </a:r>
                      <a:endParaRPr lang="es-E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Procesos de socialización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Salud, dependencia y vulnerabilidad social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Derecho del trabajo y de la seguridad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Población, medio urbano y calidad de vida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Psicología de los grupos y de las organizaciones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Trabajo social con grupos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Perspectivas contemporáneas en TS: epistemología, teoría e investigación </a:t>
                      </a: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Extranjería y familia </a:t>
                      </a: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Resolución de conflictos y mediación </a:t>
                      </a:r>
                      <a:r>
                        <a:rPr lang="es-ES" sz="900" dirty="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Marco jurídico y administrativo en áreas de intervención del TS y servicios sociales </a:t>
                      </a: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Análisis de datos aplicado al TS </a:t>
                      </a: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Trabajo social en inmigración y multiculturalidad </a:t>
                      </a:r>
                      <a:r>
                        <a:rPr lang="es-ES" sz="900">
                          <a:latin typeface="Arial"/>
                          <a:ea typeface="Calibri"/>
                          <a:cs typeface="Times New Roman"/>
                        </a:rPr>
                        <a:t>(optativa)</a:t>
                      </a: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Cuarto curso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Primer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Segundo semestre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Prácticum</a:t>
                      </a: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de Intervención</a:t>
                      </a:r>
                      <a:endParaRPr lang="es-E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Organización y Administración de Centros de Servicios Sociales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Social, Género e Igualdad de Oportunidades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Ética Aplicada al Trabajo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 con Comunidades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Fin de Grado</a:t>
                      </a:r>
                      <a:endParaRPr lang="es-E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Investigación Cualitativa: Métodos y Técnicas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Protección Jurídica del Menor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 en Infancia y Adolescencia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Aspectos Psicosociales de la Marginación Social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Derechos Humanos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Intervención Social y Violencia de Género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 y Mayores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Social, Medio Ambiente y Equipamientos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Trabajo Social en Adicciones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alt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597150"/>
            <a:ext cx="8280400" cy="4935538"/>
          </a:xfrm>
        </p:spPr>
        <p:txBody>
          <a:bodyPr lIns="92075" tIns="47625" rIns="92075" bIns="47625"/>
          <a:lstStyle/>
          <a:p>
            <a:pPr algn="just">
              <a:lnSpc>
                <a:spcPct val="20000"/>
              </a:lnSpc>
              <a:spcBef>
                <a:spcPts val="575"/>
              </a:spcBef>
              <a:spcAft>
                <a:spcPts val="1150"/>
              </a:spcAft>
            </a:pPr>
            <a:endParaRPr lang="en-US" altLang="es-ES" sz="2800" b="1">
              <a:solidFill>
                <a:srgbClr val="FFFF66"/>
              </a:solidFill>
              <a:cs typeface="Times New Roman" pitchFamily="18" charset="0"/>
            </a:endParaRPr>
          </a:p>
          <a:p>
            <a:r>
              <a:rPr lang="es-ES" altLang="es-ES"/>
              <a:t>Trabajador social en los </a:t>
            </a:r>
            <a:r>
              <a:rPr lang="es-ES" altLang="es-ES" b="1"/>
              <a:t>servicios de bienestar social </a:t>
            </a:r>
            <a:r>
              <a:rPr lang="es-ES" altLang="es-ES"/>
              <a:t>de las administraciones para la información, atención y tratamiento de situaciones relacionadas con </a:t>
            </a:r>
            <a:r>
              <a:rPr lang="es-ES" altLang="es-ES" b="1"/>
              <a:t>la</a:t>
            </a:r>
            <a:r>
              <a:rPr lang="es-ES" altLang="es-ES"/>
              <a:t> </a:t>
            </a:r>
            <a:r>
              <a:rPr lang="es-ES" altLang="es-ES" b="1"/>
              <a:t>familia, la infancia, la juventud, la tercera edad, las personas con discapacidad, las drogodependencias, las personas inmigrantes</a:t>
            </a:r>
            <a:r>
              <a:rPr lang="es-ES" altLang="es-ES"/>
              <a:t>, etc. </a:t>
            </a:r>
          </a:p>
          <a:p>
            <a:r>
              <a:rPr lang="es-ES" altLang="es-ES"/>
              <a:t>Trabajar en </a:t>
            </a:r>
            <a:r>
              <a:rPr lang="es-ES" altLang="es-ES" b="1"/>
              <a:t>proyectos de inserción social y laboral </a:t>
            </a:r>
            <a:r>
              <a:rPr lang="es-ES" altLang="es-ES"/>
              <a:t>de colectivos con necesidades especiales. </a:t>
            </a:r>
          </a:p>
          <a:p>
            <a:r>
              <a:rPr lang="es-ES" altLang="es-ES"/>
              <a:t>Trabajar </a:t>
            </a:r>
            <a:r>
              <a:rPr lang="es-ES" altLang="es-ES" b="1"/>
              <a:t>en empresas prestadoras de servicios sociales </a:t>
            </a:r>
            <a:r>
              <a:rPr lang="es-ES" altLang="es-ES"/>
              <a:t>(sistema de Dependencia, centros de mayores, etc.)</a:t>
            </a:r>
            <a:endParaRPr lang="en-US" altLang="es-ES" sz="5400">
              <a:solidFill>
                <a:srgbClr val="FFFF66"/>
              </a:solidFill>
            </a:endParaRPr>
          </a:p>
          <a:p>
            <a:pPr algn="just">
              <a:spcBef>
                <a:spcPts val="575"/>
              </a:spcBef>
              <a:spcAft>
                <a:spcPts val="1150"/>
              </a:spcAft>
            </a:pPr>
            <a:endParaRPr lang="en-US" altLang="es-ES" sz="2600">
              <a:solidFill>
                <a:srgbClr val="FFFF66"/>
              </a:solidFill>
            </a:endParaRPr>
          </a:p>
          <a:p>
            <a:pPr lvl="2" algn="just">
              <a:spcBef>
                <a:spcPts val="575"/>
              </a:spcBef>
              <a:spcAft>
                <a:spcPts val="1150"/>
              </a:spcAft>
            </a:pPr>
            <a:endParaRPr lang="en-US" altLang="es-ES" sz="2200">
              <a:solidFill>
                <a:srgbClr val="FFFF66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30463" y="1365250"/>
            <a:ext cx="55260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b="1" dirty="0">
                <a:hlinkClick r:id="rId3"/>
              </a:rPr>
              <a:t>Grado en Trabajo Social</a:t>
            </a:r>
            <a:r>
              <a:rPr lang="es-ES" sz="2400" b="1" dirty="0"/>
              <a:t> </a:t>
            </a:r>
          </a:p>
          <a:p>
            <a:pPr algn="ctr" eaLnBrk="1" hangingPunct="1">
              <a:defRPr/>
            </a:pPr>
            <a:r>
              <a:rPr lang="es-ES" sz="2400" b="1" dirty="0">
                <a:latin typeface="+mn-lt"/>
              </a:rPr>
              <a:t>Salidas profesionales </a:t>
            </a: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900113" y="188913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es-ES" sz="2400" b="1">
                <a:solidFill>
                  <a:schemeClr val="tx2"/>
                </a:solidFill>
                <a:latin typeface="Book Antiqua" pitchFamily="18" charset="0"/>
              </a:rPr>
              <a:t>CARACTERÍSTICAS DE LAS TITULACIONES </a:t>
            </a:r>
          </a:p>
        </p:txBody>
      </p:sp>
      <p:pic>
        <p:nvPicPr>
          <p:cNvPr id="18439" name="8 Imagen"/>
          <p:cNvPicPr>
            <a:picLocks noChangeAspect="1" noChangeArrowheads="1"/>
          </p:cNvPicPr>
          <p:nvPr/>
        </p:nvPicPr>
        <p:blipFill>
          <a:blip r:embed="rId4" cstate="print"/>
          <a:srcRect t="29230"/>
          <a:stretch>
            <a:fillRect/>
          </a:stretch>
        </p:blipFill>
        <p:spPr bwMode="auto">
          <a:xfrm>
            <a:off x="8388350" y="6122988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2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3" y="176213"/>
            <a:ext cx="12271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10923</TotalTime>
  <Words>1705</Words>
  <Application>Microsoft Office PowerPoint</Application>
  <PresentationFormat>Presentación en pantalla (4:3)</PresentationFormat>
  <Paragraphs>305</Paragraphs>
  <Slides>23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Diseño predeterminado</vt:lpstr>
      <vt:lpstr>2_Diseño personalizado</vt:lpstr>
      <vt:lpstr>Diseño personalizado</vt:lpstr>
      <vt:lpstr>1_Diseño personalizado</vt:lpstr>
      <vt:lpstr>1_Diseño predeterminado</vt:lpstr>
      <vt:lpstr>2_Diseño predeterminado</vt:lpstr>
      <vt:lpstr>DESTINO UMA  FEST</vt:lpstr>
      <vt:lpstr>ESQUEMA</vt:lpstr>
      <vt:lpstr>GRADOS EN FEST</vt:lpstr>
      <vt:lpstr>CARACTERÍSTICAS DE LAS TITULACIONES </vt:lpstr>
      <vt:lpstr>Presentación de PowerPoint</vt:lpstr>
      <vt:lpstr>Presentación de PowerPoint</vt:lpstr>
      <vt:lpstr>CARACTERÍSTICAS DE LAS TITULACIONES </vt:lpstr>
      <vt:lpstr>Presentación de PowerPoint</vt:lpstr>
      <vt:lpstr>Presentación de PowerPoint</vt:lpstr>
      <vt:lpstr>CARACTERÍSTICAS DE LAS TITULACIONES </vt:lpstr>
      <vt:lpstr>Presentación de PowerPoint</vt:lpstr>
      <vt:lpstr>Presentación de PowerPoint</vt:lpstr>
      <vt:lpstr>INSTALACIONES DEL CENTRO</vt:lpstr>
      <vt:lpstr>INSTALACIONES DEL CENTRO</vt:lpstr>
      <vt:lpstr>INSTALACIONES DEL CENTRO</vt:lpstr>
      <vt:lpstr>INSTALACIONES DEL CENTRO</vt:lpstr>
      <vt:lpstr>INSTALACIONES DEL CENTRO</vt:lpstr>
      <vt:lpstr>INSTALACIONES DEL CENTRO</vt:lpstr>
      <vt:lpstr>CÓMO LLEGAR</vt:lpstr>
      <vt:lpstr>ACTIVIDAD EN FEST</vt:lpstr>
      <vt:lpstr>PÁGINA WEB Y  FORMAS DE CONTACTO</vt:lpstr>
      <vt:lpstr>PÁGINA WEB Y  FORMAS DE CONTACTO</vt:lpstr>
      <vt:lpstr>DESTINO UMA  FEST</vt:lpstr>
    </vt:vector>
  </TitlesOfParts>
  <Company>UMA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GESTIÓN DE RELACIONES CON CLIENTES (CRM) COMO ESTRATEGIA DE NEGOCIO: DESARROLLO DE UN MODELO DE ÉXITO Y ANÁLISIS EMPÍRICO EN EL SECTOR HOTELERO ESPAÑOL</dc:title>
  <dc:creator>Aurora</dc:creator>
  <cp:lastModifiedBy>Raquel González Martín</cp:lastModifiedBy>
  <cp:revision>508</cp:revision>
  <dcterms:created xsi:type="dcterms:W3CDTF">2017-11-21T13:11:16Z</dcterms:created>
  <dcterms:modified xsi:type="dcterms:W3CDTF">2020-11-26T11:57:27Z</dcterms:modified>
</cp:coreProperties>
</file>