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120" y="6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EDC21FB-0935-402C-90A9-B63C208D4BE5}" type="datetimeFigureOut">
              <a:rPr lang="es-ES" smtClean="0"/>
              <a:t>15/02/2022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B629CD2-EFE0-46B2-AB6E-7F1D0CFEFF79}" type="slidenum">
              <a:rPr lang="es-ES" smtClean="0"/>
              <a:t>‹Nº›</a:t>
            </a:fld>
            <a:endParaRPr lang="es-ES"/>
          </a:p>
        </p:txBody>
      </p:sp>
    </p:spTree>
    <p:extLst>
      <p:ext uri="{BB962C8B-B14F-4D97-AF65-F5344CB8AC3E}">
        <p14:creationId xmlns:p14="http://schemas.microsoft.com/office/powerpoint/2010/main" val="1864769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EDC21FB-0935-402C-90A9-B63C208D4BE5}" type="datetimeFigureOut">
              <a:rPr lang="es-ES" smtClean="0"/>
              <a:t>15/02/2022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B629CD2-EFE0-46B2-AB6E-7F1D0CFEFF79}" type="slidenum">
              <a:rPr lang="es-ES" smtClean="0"/>
              <a:t>‹Nº›</a:t>
            </a:fld>
            <a:endParaRPr lang="es-ES"/>
          </a:p>
        </p:txBody>
      </p:sp>
    </p:spTree>
    <p:extLst>
      <p:ext uri="{BB962C8B-B14F-4D97-AF65-F5344CB8AC3E}">
        <p14:creationId xmlns:p14="http://schemas.microsoft.com/office/powerpoint/2010/main" val="757688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EDC21FB-0935-402C-90A9-B63C208D4BE5}" type="datetimeFigureOut">
              <a:rPr lang="es-ES" smtClean="0"/>
              <a:t>15/02/2022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B629CD2-EFE0-46B2-AB6E-7F1D0CFEFF79}" type="slidenum">
              <a:rPr lang="es-ES" smtClean="0"/>
              <a:t>‹Nº›</a:t>
            </a:fld>
            <a:endParaRPr lang="es-E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323493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EDC21FB-0935-402C-90A9-B63C208D4BE5}" type="datetimeFigureOut">
              <a:rPr lang="es-ES" smtClean="0"/>
              <a:t>15/02/2022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B629CD2-EFE0-46B2-AB6E-7F1D0CFEFF79}" type="slidenum">
              <a:rPr lang="es-ES" smtClean="0"/>
              <a:t>‹Nº›</a:t>
            </a:fld>
            <a:endParaRPr lang="es-ES"/>
          </a:p>
        </p:txBody>
      </p:sp>
    </p:spTree>
    <p:extLst>
      <p:ext uri="{BB962C8B-B14F-4D97-AF65-F5344CB8AC3E}">
        <p14:creationId xmlns:p14="http://schemas.microsoft.com/office/powerpoint/2010/main" val="2186421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EDC21FB-0935-402C-90A9-B63C208D4BE5}" type="datetimeFigureOut">
              <a:rPr lang="es-ES" smtClean="0"/>
              <a:t>15/02/2022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B629CD2-EFE0-46B2-AB6E-7F1D0CFEFF79}"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7167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EDC21FB-0935-402C-90A9-B63C208D4BE5}" type="datetimeFigureOut">
              <a:rPr lang="es-ES" smtClean="0"/>
              <a:t>15/02/2022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B629CD2-EFE0-46B2-AB6E-7F1D0CFEFF79}" type="slidenum">
              <a:rPr lang="es-ES" smtClean="0"/>
              <a:t>‹Nº›</a:t>
            </a:fld>
            <a:endParaRPr lang="es-ES"/>
          </a:p>
        </p:txBody>
      </p:sp>
    </p:spTree>
    <p:extLst>
      <p:ext uri="{BB962C8B-B14F-4D97-AF65-F5344CB8AC3E}">
        <p14:creationId xmlns:p14="http://schemas.microsoft.com/office/powerpoint/2010/main" val="12678893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EDC21FB-0935-402C-90A9-B63C208D4BE5}" type="datetimeFigureOut">
              <a:rPr lang="es-ES" smtClean="0"/>
              <a:t>15/02/2022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B629CD2-EFE0-46B2-AB6E-7F1D0CFEFF79}" type="slidenum">
              <a:rPr lang="es-ES" smtClean="0"/>
              <a:t>‹Nº›</a:t>
            </a:fld>
            <a:endParaRPr lang="es-ES"/>
          </a:p>
        </p:txBody>
      </p:sp>
    </p:spTree>
    <p:extLst>
      <p:ext uri="{BB962C8B-B14F-4D97-AF65-F5344CB8AC3E}">
        <p14:creationId xmlns:p14="http://schemas.microsoft.com/office/powerpoint/2010/main" val="2563245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EDC21FB-0935-402C-90A9-B63C208D4BE5}" type="datetimeFigureOut">
              <a:rPr lang="es-ES" smtClean="0"/>
              <a:t>15/02/2022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B629CD2-EFE0-46B2-AB6E-7F1D0CFEFF79}" type="slidenum">
              <a:rPr lang="es-ES" smtClean="0"/>
              <a:t>‹Nº›</a:t>
            </a:fld>
            <a:endParaRPr lang="es-ES"/>
          </a:p>
        </p:txBody>
      </p:sp>
    </p:spTree>
    <p:extLst>
      <p:ext uri="{BB962C8B-B14F-4D97-AF65-F5344CB8AC3E}">
        <p14:creationId xmlns:p14="http://schemas.microsoft.com/office/powerpoint/2010/main" val="4032647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EDC21FB-0935-402C-90A9-B63C208D4BE5}" type="datetimeFigureOut">
              <a:rPr lang="es-ES" smtClean="0"/>
              <a:t>15/02/2022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B629CD2-EFE0-46B2-AB6E-7F1D0CFEFF79}" type="slidenum">
              <a:rPr lang="es-ES" smtClean="0"/>
              <a:t>‹Nº›</a:t>
            </a:fld>
            <a:endParaRPr lang="es-ES"/>
          </a:p>
        </p:txBody>
      </p:sp>
    </p:spTree>
    <p:extLst>
      <p:ext uri="{BB962C8B-B14F-4D97-AF65-F5344CB8AC3E}">
        <p14:creationId xmlns:p14="http://schemas.microsoft.com/office/powerpoint/2010/main" val="790944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EDC21FB-0935-402C-90A9-B63C208D4BE5}" type="datetimeFigureOut">
              <a:rPr lang="es-ES" smtClean="0"/>
              <a:t>15/02/2022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B629CD2-EFE0-46B2-AB6E-7F1D0CFEFF79}" type="slidenum">
              <a:rPr lang="es-ES" smtClean="0"/>
              <a:t>‹Nº›</a:t>
            </a:fld>
            <a:endParaRPr lang="es-ES"/>
          </a:p>
        </p:txBody>
      </p:sp>
    </p:spTree>
    <p:extLst>
      <p:ext uri="{BB962C8B-B14F-4D97-AF65-F5344CB8AC3E}">
        <p14:creationId xmlns:p14="http://schemas.microsoft.com/office/powerpoint/2010/main" val="3475048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EDC21FB-0935-402C-90A9-B63C208D4BE5}" type="datetimeFigureOut">
              <a:rPr lang="es-ES" smtClean="0"/>
              <a:t>15/02/2022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B629CD2-EFE0-46B2-AB6E-7F1D0CFEFF79}" type="slidenum">
              <a:rPr lang="es-ES" smtClean="0"/>
              <a:t>‹Nº›</a:t>
            </a:fld>
            <a:endParaRPr lang="es-ES"/>
          </a:p>
        </p:txBody>
      </p:sp>
    </p:spTree>
    <p:extLst>
      <p:ext uri="{BB962C8B-B14F-4D97-AF65-F5344CB8AC3E}">
        <p14:creationId xmlns:p14="http://schemas.microsoft.com/office/powerpoint/2010/main" val="3301759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EDC21FB-0935-402C-90A9-B63C208D4BE5}" type="datetimeFigureOut">
              <a:rPr lang="es-ES" smtClean="0"/>
              <a:t>15/02/2022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4B629CD2-EFE0-46B2-AB6E-7F1D0CFEFF79}" type="slidenum">
              <a:rPr lang="es-ES" smtClean="0"/>
              <a:t>‹Nº›</a:t>
            </a:fld>
            <a:endParaRPr lang="es-ES"/>
          </a:p>
        </p:txBody>
      </p:sp>
    </p:spTree>
    <p:extLst>
      <p:ext uri="{BB962C8B-B14F-4D97-AF65-F5344CB8AC3E}">
        <p14:creationId xmlns:p14="http://schemas.microsoft.com/office/powerpoint/2010/main" val="3000582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EDC21FB-0935-402C-90A9-B63C208D4BE5}" type="datetimeFigureOut">
              <a:rPr lang="es-ES" smtClean="0"/>
              <a:t>15/02/2022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4B629CD2-EFE0-46B2-AB6E-7F1D0CFEFF79}" type="slidenum">
              <a:rPr lang="es-ES" smtClean="0"/>
              <a:t>‹Nº›</a:t>
            </a:fld>
            <a:endParaRPr lang="es-ES"/>
          </a:p>
        </p:txBody>
      </p:sp>
    </p:spTree>
    <p:extLst>
      <p:ext uri="{BB962C8B-B14F-4D97-AF65-F5344CB8AC3E}">
        <p14:creationId xmlns:p14="http://schemas.microsoft.com/office/powerpoint/2010/main" val="373428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DC21FB-0935-402C-90A9-B63C208D4BE5}" type="datetimeFigureOut">
              <a:rPr lang="es-ES" smtClean="0"/>
              <a:t>15/02/2022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4B629CD2-EFE0-46B2-AB6E-7F1D0CFEFF79}" type="slidenum">
              <a:rPr lang="es-ES" smtClean="0"/>
              <a:t>‹Nº›</a:t>
            </a:fld>
            <a:endParaRPr lang="es-ES"/>
          </a:p>
        </p:txBody>
      </p:sp>
    </p:spTree>
    <p:extLst>
      <p:ext uri="{BB962C8B-B14F-4D97-AF65-F5344CB8AC3E}">
        <p14:creationId xmlns:p14="http://schemas.microsoft.com/office/powerpoint/2010/main" val="581304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EDC21FB-0935-402C-90A9-B63C208D4BE5}" type="datetimeFigureOut">
              <a:rPr lang="es-ES" smtClean="0"/>
              <a:t>15/02/2022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B629CD2-EFE0-46B2-AB6E-7F1D0CFEFF79}" type="slidenum">
              <a:rPr lang="es-ES" smtClean="0"/>
              <a:t>‹Nº›</a:t>
            </a:fld>
            <a:endParaRPr lang="es-ES"/>
          </a:p>
        </p:txBody>
      </p:sp>
    </p:spTree>
    <p:extLst>
      <p:ext uri="{BB962C8B-B14F-4D97-AF65-F5344CB8AC3E}">
        <p14:creationId xmlns:p14="http://schemas.microsoft.com/office/powerpoint/2010/main" val="2982582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EDC21FB-0935-402C-90A9-B63C208D4BE5}" type="datetimeFigureOut">
              <a:rPr lang="es-ES" smtClean="0"/>
              <a:t>15/02/2022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B629CD2-EFE0-46B2-AB6E-7F1D0CFEFF79}" type="slidenum">
              <a:rPr lang="es-ES" smtClean="0"/>
              <a:t>‹Nº›</a:t>
            </a:fld>
            <a:endParaRPr lang="es-ES"/>
          </a:p>
        </p:txBody>
      </p:sp>
    </p:spTree>
    <p:extLst>
      <p:ext uri="{BB962C8B-B14F-4D97-AF65-F5344CB8AC3E}">
        <p14:creationId xmlns:p14="http://schemas.microsoft.com/office/powerpoint/2010/main" val="3315176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EDC21FB-0935-402C-90A9-B63C208D4BE5}" type="datetimeFigureOut">
              <a:rPr lang="es-ES" smtClean="0"/>
              <a:t>15/02/2022</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B629CD2-EFE0-46B2-AB6E-7F1D0CFEFF79}" type="slidenum">
              <a:rPr lang="es-ES" smtClean="0"/>
              <a:t>‹Nº›</a:t>
            </a:fld>
            <a:endParaRPr lang="es-ES"/>
          </a:p>
        </p:txBody>
      </p:sp>
    </p:spTree>
    <p:extLst>
      <p:ext uri="{BB962C8B-B14F-4D97-AF65-F5344CB8AC3E}">
        <p14:creationId xmlns:p14="http://schemas.microsoft.com/office/powerpoint/2010/main" val="17313860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9F8FD6-E00D-4D01-AB27-D651629EAC09}"/>
              </a:ext>
            </a:extLst>
          </p:cNvPr>
          <p:cNvSpPr>
            <a:spLocks noGrp="1"/>
          </p:cNvSpPr>
          <p:nvPr>
            <p:ph type="ctrTitle"/>
          </p:nvPr>
        </p:nvSpPr>
        <p:spPr/>
        <p:txBody>
          <a:bodyPr/>
          <a:lstStyle/>
          <a:p>
            <a:pPr algn="ctr"/>
            <a:r>
              <a:rPr lang="es-ES" b="1" dirty="0"/>
              <a:t>LA IMPORTANCIA DEL DESAYUNO</a:t>
            </a:r>
          </a:p>
        </p:txBody>
      </p:sp>
      <p:sp>
        <p:nvSpPr>
          <p:cNvPr id="3" name="Subtítulo 2">
            <a:extLst>
              <a:ext uri="{FF2B5EF4-FFF2-40B4-BE49-F238E27FC236}">
                <a16:creationId xmlns:a16="http://schemas.microsoft.com/office/drawing/2014/main" id="{5747C543-8A80-49DB-92DF-1A0470FDFF06}"/>
              </a:ext>
            </a:extLst>
          </p:cNvPr>
          <p:cNvSpPr>
            <a:spLocks noGrp="1"/>
          </p:cNvSpPr>
          <p:nvPr>
            <p:ph type="subTitle" idx="1"/>
          </p:nvPr>
        </p:nvSpPr>
        <p:spPr/>
        <p:txBody>
          <a:bodyPr/>
          <a:lstStyle/>
          <a:p>
            <a:pPr algn="ctr"/>
            <a:endParaRPr lang="es-ES" b="1" dirty="0">
              <a:solidFill>
                <a:srgbClr val="002060"/>
              </a:solidFill>
            </a:endParaRPr>
          </a:p>
          <a:p>
            <a:pPr algn="ctr"/>
            <a:r>
              <a:rPr lang="es-ES" b="1" dirty="0">
                <a:solidFill>
                  <a:srgbClr val="002060"/>
                </a:solidFill>
              </a:rPr>
              <a:t>HÁBITOS DE VIDA SALUDABLE</a:t>
            </a:r>
          </a:p>
        </p:txBody>
      </p:sp>
    </p:spTree>
    <p:extLst>
      <p:ext uri="{BB962C8B-B14F-4D97-AF65-F5344CB8AC3E}">
        <p14:creationId xmlns:p14="http://schemas.microsoft.com/office/powerpoint/2010/main" val="1302165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BF8C5A-092F-4A8C-B55D-306FB107E4A7}"/>
              </a:ext>
            </a:extLst>
          </p:cNvPr>
          <p:cNvSpPr>
            <a:spLocks noGrp="1"/>
          </p:cNvSpPr>
          <p:nvPr>
            <p:ph type="title"/>
          </p:nvPr>
        </p:nvSpPr>
        <p:spPr/>
        <p:txBody>
          <a:bodyPr>
            <a:normAutofit/>
          </a:bodyPr>
          <a:lstStyle/>
          <a:p>
            <a:pPr algn="just"/>
            <a:r>
              <a:rPr lang="es-ES" sz="1800" b="1" i="0" dirty="0">
                <a:solidFill>
                  <a:schemeClr val="accent2">
                    <a:lumMod val="75000"/>
                  </a:schemeClr>
                </a:solidFill>
                <a:effectLst/>
                <a:latin typeface="Open Sans" panose="020B0606030504020204" pitchFamily="34" charset="0"/>
              </a:rPr>
              <a:t>LOS NIÑOS/AS Y ADOLESCENTES NECESITAN UN DESAYUNO NUTRITIVO PARA INICIAR EL DÍA. LO MÁS RECOMENDABLE ES QUE SEA EQUILIBRADO CON EL FIN DE QUE PUEDAN OBTENER LA ENERGÍA NECESARIA PARA MANTENER SU CUERPO ACTIVO Y EN CORRECTO DESARROLLO.</a:t>
            </a:r>
            <a:endParaRPr lang="es-ES" sz="1800" b="1" dirty="0">
              <a:solidFill>
                <a:schemeClr val="accent2">
                  <a:lumMod val="75000"/>
                </a:schemeClr>
              </a:solidFill>
            </a:endParaRPr>
          </a:p>
        </p:txBody>
      </p:sp>
      <p:sp>
        <p:nvSpPr>
          <p:cNvPr id="3" name="Marcador de contenido 2">
            <a:extLst>
              <a:ext uri="{FF2B5EF4-FFF2-40B4-BE49-F238E27FC236}">
                <a16:creationId xmlns:a16="http://schemas.microsoft.com/office/drawing/2014/main" id="{E7AB8ACA-75AE-4DEB-9036-BFEDF45C7B4D}"/>
              </a:ext>
            </a:extLst>
          </p:cNvPr>
          <p:cNvSpPr>
            <a:spLocks noGrp="1"/>
          </p:cNvSpPr>
          <p:nvPr>
            <p:ph idx="1"/>
          </p:nvPr>
        </p:nvSpPr>
        <p:spPr/>
        <p:txBody>
          <a:bodyPr>
            <a:normAutofit fontScale="85000" lnSpcReduction="10000"/>
          </a:bodyPr>
          <a:lstStyle/>
          <a:p>
            <a:pPr algn="just" rtl="0" fontAlgn="base"/>
            <a:r>
              <a:rPr lang="es-ES" sz="1900" dirty="0">
                <a:solidFill>
                  <a:srgbClr val="002060"/>
                </a:solidFill>
                <a:effectLst/>
                <a:latin typeface="var(--ricos-custom-p-font-family,unset)"/>
              </a:rPr>
              <a:t>La realidad de hoy en día es que un porcentaje alto de niños y adolescentes , van al </a:t>
            </a:r>
            <a:r>
              <a:rPr lang="es-ES" sz="1900" b="1" dirty="0">
                <a:solidFill>
                  <a:srgbClr val="002060"/>
                </a:solidFill>
                <a:effectLst/>
                <a:latin typeface="inherit"/>
              </a:rPr>
              <a:t>colegio o instituto </a:t>
            </a:r>
            <a:r>
              <a:rPr lang="es-ES" sz="1900" dirty="0">
                <a:solidFill>
                  <a:srgbClr val="002060"/>
                </a:solidFill>
                <a:effectLst/>
                <a:latin typeface="var(--ricos-custom-p-font-family,unset)"/>
              </a:rPr>
              <a:t>sin desayunar o haciendo un desayuno insuficiente. </a:t>
            </a:r>
          </a:p>
          <a:p>
            <a:pPr algn="just" rtl="0" fontAlgn="base"/>
            <a:r>
              <a:rPr lang="es-ES" sz="1900" dirty="0">
                <a:solidFill>
                  <a:srgbClr val="002060"/>
                </a:solidFill>
                <a:effectLst/>
                <a:latin typeface="var(--ricos-custom-p-font-family,unset)"/>
              </a:rPr>
              <a:t>El desayuno es la primera comida del día y debería cubrir un 25% de las necesidades calóricas diarias.</a:t>
            </a:r>
          </a:p>
          <a:p>
            <a:pPr algn="just" rtl="0" fontAlgn="base"/>
            <a:r>
              <a:rPr lang="es-ES" sz="1900" dirty="0">
                <a:solidFill>
                  <a:srgbClr val="002060"/>
                </a:solidFill>
                <a:effectLst/>
                <a:latin typeface="var(--ricos-custom-p-font-family,unset)"/>
              </a:rPr>
              <a:t>Después de las horas de sueño, y por tanto de ayuno, el cuerpo necesita energía para empezar las actividades del día. </a:t>
            </a:r>
          </a:p>
          <a:p>
            <a:pPr algn="just" rtl="0" fontAlgn="base"/>
            <a:r>
              <a:rPr lang="es-ES" sz="1900" dirty="0">
                <a:solidFill>
                  <a:srgbClr val="002060"/>
                </a:solidFill>
                <a:effectLst/>
                <a:latin typeface="var(--ricos-custom-p-font-family,unset)"/>
              </a:rPr>
              <a:t>Si no consigue esta energía deberá recurrir a las reservas y funcionará “a medio gas” durante la mañana. </a:t>
            </a:r>
          </a:p>
          <a:p>
            <a:pPr algn="just" rtl="0" fontAlgn="base"/>
            <a:r>
              <a:rPr lang="es-ES" sz="1900" dirty="0">
                <a:solidFill>
                  <a:srgbClr val="002060"/>
                </a:solidFill>
                <a:effectLst/>
                <a:latin typeface="var(--ricos-custom-p-font-family,unset)"/>
              </a:rPr>
              <a:t>Esto se traduce en falta de concentración y bajo rendimiento físico e intelectual.</a:t>
            </a:r>
          </a:p>
          <a:p>
            <a:pPr algn="just"/>
            <a:r>
              <a:rPr lang="es-ES" sz="1600" b="1" i="0" dirty="0">
                <a:solidFill>
                  <a:srgbClr val="002060"/>
                </a:solidFill>
                <a:effectLst/>
                <a:latin typeface="Open Sans" panose="020B0606030504020204" pitchFamily="34" charset="0"/>
              </a:rPr>
              <a:t>Para que un desayuno sea saludable debe ser: </a:t>
            </a:r>
            <a:r>
              <a:rPr lang="es-ES" sz="1900" b="1" i="0" dirty="0">
                <a:solidFill>
                  <a:srgbClr val="002060"/>
                </a:solidFill>
                <a:effectLst/>
                <a:latin typeface="Open Sans" panose="020B0606030504020204" pitchFamily="34" charset="0"/>
              </a:rPr>
              <a:t>variado, completo y equilibrado.</a:t>
            </a:r>
            <a:br>
              <a:rPr lang="es-ES" sz="1900" b="1" dirty="0">
                <a:solidFill>
                  <a:srgbClr val="002060"/>
                </a:solidFill>
                <a:effectLst/>
                <a:latin typeface="var(--ricos-custom-p-font-family,unset)"/>
              </a:rPr>
            </a:br>
            <a:br>
              <a:rPr lang="es-ES" dirty="0">
                <a:solidFill>
                  <a:srgbClr val="002060"/>
                </a:solidFill>
                <a:effectLst/>
                <a:latin typeface="var(--ricos-custom-p-font-family,unset)"/>
              </a:rPr>
            </a:br>
            <a:br>
              <a:rPr lang="es-ES" dirty="0">
                <a:effectLst/>
                <a:latin typeface="var(--ricos-custom-p-font-family,unset)"/>
              </a:rPr>
            </a:br>
            <a:br>
              <a:rPr lang="es-ES" dirty="0">
                <a:effectLst/>
                <a:latin typeface="var(--ricos-custom-p-font-family,unset)"/>
              </a:rPr>
            </a:br>
            <a:endParaRPr lang="es-ES" dirty="0"/>
          </a:p>
        </p:txBody>
      </p:sp>
    </p:spTree>
    <p:extLst>
      <p:ext uri="{BB962C8B-B14F-4D97-AF65-F5344CB8AC3E}">
        <p14:creationId xmlns:p14="http://schemas.microsoft.com/office/powerpoint/2010/main" val="941153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a:extLst>
              <a:ext uri="{FF2B5EF4-FFF2-40B4-BE49-F238E27FC236}">
                <a16:creationId xmlns:a16="http://schemas.microsoft.com/office/drawing/2014/main" id="{F729B0BA-77D8-4B83-8CD9-82866A3A523F}"/>
              </a:ext>
            </a:extLst>
          </p:cNvPr>
          <p:cNvSpPr>
            <a:spLocks noGrp="1"/>
          </p:cNvSpPr>
          <p:nvPr>
            <p:ph idx="1"/>
          </p:nvPr>
        </p:nvSpPr>
        <p:spPr>
          <a:xfrm>
            <a:off x="677334" y="3978207"/>
            <a:ext cx="4799853" cy="2063155"/>
          </a:xfrm>
        </p:spPr>
        <p:txBody>
          <a:bodyPr/>
          <a:lstStyle/>
          <a:p>
            <a:pPr marL="0" indent="0" algn="l" rtl="0" fontAlgn="base">
              <a:buNone/>
            </a:pPr>
            <a:endParaRPr lang="es-ES" b="0" i="0" dirty="0">
              <a:solidFill>
                <a:srgbClr val="003448"/>
              </a:solidFill>
              <a:effectLst/>
              <a:latin typeface="var(--ricos-custom-p-font-family,unset)"/>
            </a:endParaRPr>
          </a:p>
          <a:p>
            <a:pPr marL="0" indent="0" algn="ctr" rtl="0" fontAlgn="base">
              <a:buNone/>
            </a:pPr>
            <a:endParaRPr lang="es-ES" b="0" i="0" dirty="0">
              <a:solidFill>
                <a:srgbClr val="003448"/>
              </a:solidFill>
              <a:effectLst/>
              <a:latin typeface="var(--ricos-custom-p-font-family,unset)"/>
            </a:endParaRPr>
          </a:p>
          <a:p>
            <a:pPr marL="0" indent="0" algn="l" rtl="0" fontAlgn="base">
              <a:buNone/>
            </a:pPr>
            <a:endParaRPr lang="es-ES" b="0" i="0" dirty="0">
              <a:solidFill>
                <a:srgbClr val="003448"/>
              </a:solidFill>
              <a:effectLst/>
              <a:latin typeface="var(--ricos-custom-p-font-family,unset)"/>
            </a:endParaRPr>
          </a:p>
          <a:p>
            <a:endParaRPr lang="es-ES" dirty="0"/>
          </a:p>
        </p:txBody>
      </p:sp>
      <p:sp>
        <p:nvSpPr>
          <p:cNvPr id="8" name="Título 7">
            <a:extLst>
              <a:ext uri="{FF2B5EF4-FFF2-40B4-BE49-F238E27FC236}">
                <a16:creationId xmlns:a16="http://schemas.microsoft.com/office/drawing/2014/main" id="{5A68DD88-B795-4698-AD06-B9B37A682E3D}"/>
              </a:ext>
            </a:extLst>
          </p:cNvPr>
          <p:cNvSpPr>
            <a:spLocks noGrp="1"/>
          </p:cNvSpPr>
          <p:nvPr>
            <p:ph type="title"/>
          </p:nvPr>
        </p:nvSpPr>
        <p:spPr>
          <a:xfrm>
            <a:off x="82627" y="1491448"/>
            <a:ext cx="9022699" cy="250563"/>
          </a:xfrm>
        </p:spPr>
        <p:txBody>
          <a:bodyPr>
            <a:normAutofit fontScale="90000"/>
          </a:bodyPr>
          <a:lstStyle/>
          <a:p>
            <a:pPr algn="ctr" rtl="0" fontAlgn="base"/>
            <a:r>
              <a:rPr lang="es-ES" b="1" dirty="0">
                <a:effectLst/>
                <a:latin typeface="inherit"/>
              </a:rPr>
              <a:t>¿QUÉ DEBE INCLUIR UN DESAYUNO NUTRITIVO?</a:t>
            </a:r>
            <a:br>
              <a:rPr lang="es-ES" dirty="0">
                <a:effectLst/>
                <a:latin typeface="var(--ricos-custom-p-font-family,unset)"/>
              </a:rPr>
            </a:br>
            <a:r>
              <a:rPr lang="es-ES" sz="1800" b="1" dirty="0">
                <a:solidFill>
                  <a:srgbClr val="002060"/>
                </a:solidFill>
                <a:effectLst/>
                <a:latin typeface="var(--ricos-custom-p-font-family,unset)"/>
              </a:rPr>
              <a:t>Debe incluir los nutrientes esenciales en proporciones saludables y equilibradas.</a:t>
            </a:r>
            <a:br>
              <a:rPr lang="es-ES" sz="1800" b="1" dirty="0">
                <a:solidFill>
                  <a:srgbClr val="002060"/>
                </a:solidFill>
                <a:effectLst/>
                <a:latin typeface="var(--ricos-custom-p-font-family,unset)"/>
              </a:rPr>
            </a:br>
            <a:endParaRPr lang="es-ES" sz="1800" b="1" dirty="0">
              <a:solidFill>
                <a:srgbClr val="002060"/>
              </a:solidFill>
            </a:endParaRPr>
          </a:p>
        </p:txBody>
      </p:sp>
      <p:pic>
        <p:nvPicPr>
          <p:cNvPr id="1042" name="Picture 18" descr="untitled image">
            <a:extLst>
              <a:ext uri="{FF2B5EF4-FFF2-40B4-BE49-F238E27FC236}">
                <a16:creationId xmlns:a16="http://schemas.microsoft.com/office/drawing/2014/main" id="{6BC87CEF-2FAA-4316-B58D-1280E0EF31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1449" y="2574523"/>
            <a:ext cx="6144385" cy="4163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7543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669941-1C22-4444-8CA5-284D46311793}"/>
              </a:ext>
            </a:extLst>
          </p:cNvPr>
          <p:cNvSpPr>
            <a:spLocks noGrp="1"/>
          </p:cNvSpPr>
          <p:nvPr>
            <p:ph type="title"/>
          </p:nvPr>
        </p:nvSpPr>
        <p:spPr/>
        <p:txBody>
          <a:bodyPr/>
          <a:lstStyle/>
          <a:p>
            <a:pPr algn="ctr"/>
            <a:r>
              <a:rPr lang="es-ES" b="1" dirty="0"/>
              <a:t>EJEMPLO DE DESAYUNO NUTRITIVO</a:t>
            </a:r>
          </a:p>
        </p:txBody>
      </p:sp>
      <p:sp>
        <p:nvSpPr>
          <p:cNvPr id="3" name="Marcador de contenido 2">
            <a:extLst>
              <a:ext uri="{FF2B5EF4-FFF2-40B4-BE49-F238E27FC236}">
                <a16:creationId xmlns:a16="http://schemas.microsoft.com/office/drawing/2014/main" id="{510ECDE4-F2F5-40E1-A9E4-9DFF7578D84E}"/>
              </a:ext>
            </a:extLst>
          </p:cNvPr>
          <p:cNvSpPr>
            <a:spLocks noGrp="1"/>
          </p:cNvSpPr>
          <p:nvPr>
            <p:ph idx="1"/>
          </p:nvPr>
        </p:nvSpPr>
        <p:spPr>
          <a:xfrm>
            <a:off x="677334" y="1482571"/>
            <a:ext cx="8596668" cy="4612195"/>
          </a:xfrm>
        </p:spPr>
        <p:txBody>
          <a:bodyPr>
            <a:normAutofit fontScale="92500" lnSpcReduction="10000"/>
          </a:bodyPr>
          <a:lstStyle/>
          <a:p>
            <a:pPr algn="ctr"/>
            <a:r>
              <a:rPr lang="es-ES" sz="2000" dirty="0">
                <a:solidFill>
                  <a:srgbClr val="002060"/>
                </a:solidFill>
                <a:latin typeface="+mj-lt"/>
              </a:rPr>
              <a:t>Un vaso de leche.</a:t>
            </a:r>
          </a:p>
          <a:p>
            <a:pPr algn="ctr"/>
            <a:r>
              <a:rPr lang="es-ES" sz="2000" dirty="0">
                <a:solidFill>
                  <a:srgbClr val="002060"/>
                </a:solidFill>
                <a:latin typeface="+mj-lt"/>
              </a:rPr>
              <a:t>Una tostada de pan con un poco de aceite de oliva y tomate o una loncha de pavo y queso.</a:t>
            </a:r>
          </a:p>
          <a:p>
            <a:pPr algn="ctr"/>
            <a:r>
              <a:rPr lang="es-ES" sz="2000" dirty="0">
                <a:solidFill>
                  <a:srgbClr val="002060"/>
                </a:solidFill>
                <a:latin typeface="+mj-lt"/>
              </a:rPr>
              <a:t>Una pieza de fruta.</a:t>
            </a:r>
          </a:p>
          <a:p>
            <a:pPr algn="ctr"/>
            <a:endParaRPr lang="es-ES" sz="2000" dirty="0">
              <a:solidFill>
                <a:srgbClr val="002060"/>
              </a:solidFill>
              <a:latin typeface="+mj-lt"/>
            </a:endParaRPr>
          </a:p>
          <a:p>
            <a:pPr marL="0" indent="0" algn="ctr">
              <a:buNone/>
            </a:pPr>
            <a:r>
              <a:rPr lang="es-ES" sz="2000" dirty="0">
                <a:solidFill>
                  <a:srgbClr val="002060"/>
                </a:solidFill>
                <a:latin typeface="+mj-lt"/>
              </a:rPr>
              <a:t>La cantidad de alimento será adecuada a la edad y actividad del niño/a o adolescente.</a:t>
            </a:r>
          </a:p>
          <a:p>
            <a:pPr marL="0" indent="0" algn="ctr">
              <a:buNone/>
            </a:pPr>
            <a:endParaRPr lang="es-ES" sz="2000" dirty="0">
              <a:latin typeface="+mj-lt"/>
            </a:endParaRPr>
          </a:p>
          <a:p>
            <a:pPr marL="0" indent="0" algn="ctr" rtl="0" fontAlgn="base">
              <a:buNone/>
            </a:pPr>
            <a:r>
              <a:rPr lang="es-ES" sz="2000" b="0" i="0" dirty="0">
                <a:solidFill>
                  <a:srgbClr val="002060"/>
                </a:solidFill>
                <a:effectLst/>
                <a:latin typeface="+mj-lt"/>
              </a:rPr>
              <a:t>Los productos de bollería industrial son ricos en grasas saturadas y, por lo tanto, su consumo debe ser esporádico. </a:t>
            </a:r>
          </a:p>
          <a:p>
            <a:pPr algn="ctr" rtl="0" fontAlgn="base"/>
            <a:endParaRPr lang="es-ES" sz="2000" b="0" i="0" dirty="0">
              <a:solidFill>
                <a:srgbClr val="002060"/>
              </a:solidFill>
              <a:effectLst/>
              <a:latin typeface="+mj-lt"/>
            </a:endParaRPr>
          </a:p>
          <a:p>
            <a:pPr marL="0" indent="0" algn="ctr" rtl="0" fontAlgn="base">
              <a:buNone/>
            </a:pPr>
            <a:r>
              <a:rPr lang="es-ES" sz="2000" b="0" i="0" dirty="0">
                <a:solidFill>
                  <a:srgbClr val="002060"/>
                </a:solidFill>
                <a:effectLst/>
                <a:latin typeface="+mj-lt"/>
              </a:rPr>
              <a:t>La mantequilla y la margarina deben utilizarse de forma ocasional, ya que no aportan ningún nutriente y sí mucha grasa.</a:t>
            </a:r>
          </a:p>
          <a:p>
            <a:pPr algn="just"/>
            <a:endParaRPr lang="es-ES" dirty="0"/>
          </a:p>
        </p:txBody>
      </p:sp>
    </p:spTree>
    <p:extLst>
      <p:ext uri="{BB962C8B-B14F-4D97-AF65-F5344CB8AC3E}">
        <p14:creationId xmlns:p14="http://schemas.microsoft.com/office/powerpoint/2010/main" val="3180860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68A314-CB19-4E31-836D-AC065FA6E73D}"/>
              </a:ext>
            </a:extLst>
          </p:cNvPr>
          <p:cNvSpPr>
            <a:spLocks noGrp="1"/>
          </p:cNvSpPr>
          <p:nvPr>
            <p:ph type="title"/>
          </p:nvPr>
        </p:nvSpPr>
        <p:spPr>
          <a:xfrm>
            <a:off x="677334" y="609600"/>
            <a:ext cx="7934006" cy="1112668"/>
          </a:xfrm>
        </p:spPr>
        <p:txBody>
          <a:bodyPr>
            <a:normAutofit fontScale="90000"/>
          </a:bodyPr>
          <a:lstStyle/>
          <a:p>
            <a:pPr algn="ctr"/>
            <a:r>
              <a:rPr lang="es-ES" b="1" i="0" dirty="0">
                <a:solidFill>
                  <a:schemeClr val="accent2"/>
                </a:solidFill>
                <a:effectLst/>
                <a:latin typeface="var(--ricos-custom-p-font-family,unset)"/>
              </a:rPr>
              <a:t>¿POR QUÉ ALGUNOS NIÑOS/AS O ADOLESCENTES  NO DESAYUNAN?</a:t>
            </a:r>
            <a:br>
              <a:rPr lang="es-ES" b="1" i="0" dirty="0">
                <a:solidFill>
                  <a:schemeClr val="accent2"/>
                </a:solidFill>
                <a:effectLst/>
                <a:latin typeface="var(--ricos-custom-p-font-family,unset)"/>
              </a:rPr>
            </a:br>
            <a:endParaRPr lang="es-ES" dirty="0">
              <a:solidFill>
                <a:schemeClr val="accent2"/>
              </a:solidFill>
            </a:endParaRPr>
          </a:p>
        </p:txBody>
      </p:sp>
      <p:sp>
        <p:nvSpPr>
          <p:cNvPr id="3" name="Marcador de contenido 2">
            <a:extLst>
              <a:ext uri="{FF2B5EF4-FFF2-40B4-BE49-F238E27FC236}">
                <a16:creationId xmlns:a16="http://schemas.microsoft.com/office/drawing/2014/main" id="{92104A26-08D7-4D47-9B16-2C08DA2EB158}"/>
              </a:ext>
            </a:extLst>
          </p:cNvPr>
          <p:cNvSpPr>
            <a:spLocks noGrp="1"/>
          </p:cNvSpPr>
          <p:nvPr>
            <p:ph idx="1"/>
          </p:nvPr>
        </p:nvSpPr>
        <p:spPr>
          <a:xfrm>
            <a:off x="677334" y="2160589"/>
            <a:ext cx="8596668" cy="3880773"/>
          </a:xfrm>
        </p:spPr>
        <p:txBody>
          <a:bodyPr>
            <a:normAutofit/>
          </a:bodyPr>
          <a:lstStyle/>
          <a:p>
            <a:pPr algn="l" rtl="0" fontAlgn="base"/>
            <a:endParaRPr lang="es-ES" b="0" i="0" dirty="0">
              <a:solidFill>
                <a:srgbClr val="003448"/>
              </a:solidFill>
              <a:effectLst/>
              <a:latin typeface="var(--ricos-custom-p-font-family,unset)"/>
            </a:endParaRPr>
          </a:p>
          <a:p>
            <a:pPr marL="0" indent="0" algn="ctr" rtl="0" fontAlgn="base">
              <a:buNone/>
            </a:pPr>
            <a:endParaRPr lang="es-ES" b="1" i="0" dirty="0">
              <a:solidFill>
                <a:schemeClr val="accent2">
                  <a:lumMod val="50000"/>
                </a:schemeClr>
              </a:solidFill>
              <a:effectLst/>
              <a:latin typeface="var(--ricos-custom-p-font-family,unset)"/>
            </a:endParaRPr>
          </a:p>
          <a:p>
            <a:pPr marL="0" indent="0" algn="ctr" rtl="0" fontAlgn="base">
              <a:buNone/>
            </a:pPr>
            <a:r>
              <a:rPr lang="es-ES" sz="2800" b="0" i="0" dirty="0">
                <a:solidFill>
                  <a:srgbClr val="003448"/>
                </a:solidFill>
                <a:effectLst/>
                <a:latin typeface="var(--ricos-custom-p-font-family,unset)"/>
              </a:rPr>
              <a:t>- Suelen tener poca sensación de hambre nada más levantarse de la cama.</a:t>
            </a:r>
          </a:p>
          <a:p>
            <a:pPr marL="0" indent="0" algn="ctr" rtl="0" fontAlgn="base">
              <a:buNone/>
            </a:pPr>
            <a:r>
              <a:rPr lang="es-ES" sz="2800" b="0" i="0" dirty="0">
                <a:solidFill>
                  <a:srgbClr val="003448"/>
                </a:solidFill>
                <a:effectLst/>
                <a:latin typeface="var(--ricos-custom-p-font-family,unset)"/>
              </a:rPr>
              <a:t>- Por falta de tiempo para desayunar: las prisas matutinas.</a:t>
            </a:r>
          </a:p>
          <a:p>
            <a:pPr marL="0" indent="0" algn="ctr" rtl="0" fontAlgn="base">
              <a:buNone/>
            </a:pPr>
            <a:r>
              <a:rPr lang="es-ES" sz="2800" b="0" i="0" dirty="0">
                <a:solidFill>
                  <a:srgbClr val="003448"/>
                </a:solidFill>
                <a:effectLst/>
                <a:latin typeface="var(--ricos-custom-p-font-family,unset)"/>
              </a:rPr>
              <a:t>- Por falta de sueño, siendo especialmente frecuente en los adolescentes.</a:t>
            </a:r>
          </a:p>
          <a:p>
            <a:pPr algn="ctr"/>
            <a:endParaRPr lang="es-ES" dirty="0"/>
          </a:p>
        </p:txBody>
      </p:sp>
    </p:spTree>
    <p:extLst>
      <p:ext uri="{BB962C8B-B14F-4D97-AF65-F5344CB8AC3E}">
        <p14:creationId xmlns:p14="http://schemas.microsoft.com/office/powerpoint/2010/main" val="2403148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6EDE06-9373-49A7-8985-606696F8A1FE}"/>
              </a:ext>
            </a:extLst>
          </p:cNvPr>
          <p:cNvSpPr>
            <a:spLocks noGrp="1"/>
          </p:cNvSpPr>
          <p:nvPr>
            <p:ph type="title"/>
          </p:nvPr>
        </p:nvSpPr>
        <p:spPr>
          <a:xfrm>
            <a:off x="677334" y="609600"/>
            <a:ext cx="8596668" cy="713173"/>
          </a:xfrm>
        </p:spPr>
        <p:txBody>
          <a:bodyPr>
            <a:normAutofit/>
          </a:bodyPr>
          <a:lstStyle/>
          <a:p>
            <a:pPr algn="ctr"/>
            <a:r>
              <a:rPr lang="es-ES" sz="2000" b="1" dirty="0"/>
              <a:t>4 consejos para un desayuno sano y completo</a:t>
            </a:r>
          </a:p>
        </p:txBody>
      </p:sp>
      <p:sp>
        <p:nvSpPr>
          <p:cNvPr id="3" name="Marcador de contenido 2">
            <a:extLst>
              <a:ext uri="{FF2B5EF4-FFF2-40B4-BE49-F238E27FC236}">
                <a16:creationId xmlns:a16="http://schemas.microsoft.com/office/drawing/2014/main" id="{D40A351B-EA74-4FAD-BBD0-F25DA9E1D66A}"/>
              </a:ext>
            </a:extLst>
          </p:cNvPr>
          <p:cNvSpPr>
            <a:spLocks noGrp="1"/>
          </p:cNvSpPr>
          <p:nvPr>
            <p:ph idx="1"/>
          </p:nvPr>
        </p:nvSpPr>
        <p:spPr>
          <a:xfrm>
            <a:off x="1005808" y="1180729"/>
            <a:ext cx="8596668" cy="5535228"/>
          </a:xfrm>
        </p:spPr>
        <p:txBody>
          <a:bodyPr>
            <a:normAutofit fontScale="32500" lnSpcReduction="20000"/>
          </a:bodyPr>
          <a:lstStyle/>
          <a:p>
            <a:pPr marL="0" indent="0" algn="l" rtl="0" fontAlgn="base">
              <a:buNone/>
            </a:pPr>
            <a:r>
              <a:rPr lang="es-ES" sz="4000" b="1" dirty="0">
                <a:solidFill>
                  <a:srgbClr val="002060"/>
                </a:solidFill>
                <a:effectLst/>
                <a:latin typeface="var(--ricos-custom-p-font-family,unset)"/>
              </a:rPr>
              <a:t>Desayunar es un hábito que se aprende, por tanto, se debe de repetir de igual forma cada día. </a:t>
            </a:r>
          </a:p>
          <a:p>
            <a:pPr marL="0" indent="0" algn="l" rtl="0" fontAlgn="base">
              <a:buNone/>
            </a:pPr>
            <a:br>
              <a:rPr lang="es-ES" sz="4000" b="1" dirty="0">
                <a:solidFill>
                  <a:srgbClr val="002060"/>
                </a:solidFill>
                <a:effectLst/>
                <a:latin typeface="var(--ricos-custom-p-font-family,unset)"/>
              </a:rPr>
            </a:br>
            <a:r>
              <a:rPr lang="es-ES" sz="4000" b="1" dirty="0">
                <a:solidFill>
                  <a:srgbClr val="002060"/>
                </a:solidFill>
                <a:effectLst/>
                <a:latin typeface="var(--ricos-custom-p-font-family,unset)"/>
              </a:rPr>
              <a:t>Nunca es tarde para adquirir unos buenos hábitos de alimentación.</a:t>
            </a:r>
            <a:br>
              <a:rPr lang="es-ES" sz="4000" b="1" dirty="0">
                <a:solidFill>
                  <a:srgbClr val="002060"/>
                </a:solidFill>
                <a:effectLst/>
                <a:latin typeface="var(--ricos-custom-p-font-family,unset)"/>
              </a:rPr>
            </a:br>
            <a:endParaRPr lang="es-ES" sz="4000" b="1" dirty="0">
              <a:solidFill>
                <a:srgbClr val="002060"/>
              </a:solidFill>
              <a:effectLst/>
              <a:latin typeface="var(--ricos-custom-p-font-family,unset)"/>
            </a:endParaRPr>
          </a:p>
          <a:p>
            <a:pPr marL="0" indent="0" algn="l" rtl="0" fontAlgn="base">
              <a:buNone/>
            </a:pPr>
            <a:r>
              <a:rPr lang="es-ES" sz="4000" b="1" dirty="0">
                <a:solidFill>
                  <a:schemeClr val="accent2">
                    <a:lumMod val="75000"/>
                  </a:schemeClr>
                </a:solidFill>
                <a:effectLst/>
                <a:latin typeface="var(--ricos-custom-p-font-family,unset)"/>
              </a:rPr>
              <a:t>1. LEVANTAR AL NIÑO O ADOLESCENTE CON TIEMPO PARA DESAYUNAR.</a:t>
            </a:r>
            <a:br>
              <a:rPr lang="es-ES" sz="4000" b="1" dirty="0">
                <a:solidFill>
                  <a:schemeClr val="accent2">
                    <a:lumMod val="75000"/>
                  </a:schemeClr>
                </a:solidFill>
                <a:effectLst/>
                <a:latin typeface="var(--ricos-custom-p-font-family,unset)"/>
              </a:rPr>
            </a:br>
            <a:endParaRPr lang="es-ES" sz="4000" b="1" dirty="0">
              <a:solidFill>
                <a:schemeClr val="accent2">
                  <a:lumMod val="75000"/>
                </a:schemeClr>
              </a:solidFill>
              <a:effectLst/>
              <a:latin typeface="var(--ricos-custom-p-font-family,unset)"/>
            </a:endParaRPr>
          </a:p>
          <a:p>
            <a:pPr marL="0" indent="0" algn="l" rtl="0" fontAlgn="base">
              <a:buNone/>
            </a:pPr>
            <a:r>
              <a:rPr lang="es-ES" sz="4000" b="1" dirty="0">
                <a:solidFill>
                  <a:srgbClr val="002060"/>
                </a:solidFill>
                <a:effectLst/>
                <a:latin typeface="var(--ricos-custom-p-font-family,unset)"/>
              </a:rPr>
              <a:t>Un desayuno sólo requerirá de unos 15 minutos. Si se hace en compañía mejor, y además le damos buen ejemplo. </a:t>
            </a:r>
          </a:p>
          <a:p>
            <a:pPr marL="0" indent="0" algn="l" rtl="0" fontAlgn="base">
              <a:buNone/>
            </a:pPr>
            <a:br>
              <a:rPr lang="es-ES" sz="4000" b="1" dirty="0">
                <a:solidFill>
                  <a:srgbClr val="002060"/>
                </a:solidFill>
                <a:effectLst/>
                <a:latin typeface="var(--ricos-custom-p-font-family,unset)"/>
              </a:rPr>
            </a:br>
            <a:r>
              <a:rPr lang="es-ES" sz="4000" b="1" dirty="0">
                <a:solidFill>
                  <a:srgbClr val="002060"/>
                </a:solidFill>
                <a:effectLst/>
                <a:latin typeface="var(--ricos-custom-p-font-family,unset)"/>
              </a:rPr>
              <a:t>Dejar la ropa y las mochilas preparadas ayudará a gestionar la falta de tiempo.</a:t>
            </a:r>
            <a:br>
              <a:rPr lang="es-ES" sz="4000" b="1" dirty="0">
                <a:solidFill>
                  <a:srgbClr val="002060"/>
                </a:solidFill>
                <a:effectLst/>
                <a:latin typeface="var(--ricos-custom-p-font-family,unset)"/>
              </a:rPr>
            </a:br>
            <a:endParaRPr lang="es-ES" sz="4000" b="1" dirty="0">
              <a:solidFill>
                <a:srgbClr val="002060"/>
              </a:solidFill>
              <a:effectLst/>
              <a:latin typeface="var(--ricos-custom-p-font-family,unset)"/>
            </a:endParaRPr>
          </a:p>
          <a:p>
            <a:pPr marL="0" indent="0" algn="l" rtl="0" fontAlgn="base">
              <a:buNone/>
            </a:pPr>
            <a:r>
              <a:rPr lang="es-ES" sz="4000" b="1" dirty="0">
                <a:solidFill>
                  <a:schemeClr val="accent2">
                    <a:lumMod val="75000"/>
                  </a:schemeClr>
                </a:solidFill>
                <a:effectLst/>
                <a:latin typeface="var(--ricos-custom-p-font-family,unset)"/>
              </a:rPr>
              <a:t>2. SE PUEDE EMPEZAR INTRODUCIENDO ALIMENTOS POCO A POCO</a:t>
            </a:r>
            <a:br>
              <a:rPr lang="es-ES" sz="4000" b="1" dirty="0">
                <a:solidFill>
                  <a:schemeClr val="accent2">
                    <a:lumMod val="75000"/>
                  </a:schemeClr>
                </a:solidFill>
                <a:effectLst/>
                <a:latin typeface="var(--ricos-custom-p-font-family,unset)"/>
              </a:rPr>
            </a:br>
            <a:endParaRPr lang="es-ES" sz="4000" b="1" dirty="0">
              <a:solidFill>
                <a:schemeClr val="accent2">
                  <a:lumMod val="75000"/>
                </a:schemeClr>
              </a:solidFill>
              <a:effectLst/>
              <a:latin typeface="var(--ricos-custom-p-font-family,unset)"/>
            </a:endParaRPr>
          </a:p>
          <a:p>
            <a:pPr marL="0" indent="0" algn="l" rtl="0" fontAlgn="base">
              <a:buNone/>
            </a:pPr>
            <a:r>
              <a:rPr lang="es-ES" sz="4000" b="1" dirty="0">
                <a:solidFill>
                  <a:srgbClr val="002060"/>
                </a:solidFill>
                <a:effectLst/>
                <a:latin typeface="var(--ricos-custom-p-font-family,unset)"/>
              </a:rPr>
              <a:t>Si les cuesta hacer un desayuno completo, se puede empezar a adquirir el hábito introduciendo alimentos poco a poco. Sin prisas iremos añadiendo alimentos nuevos.</a:t>
            </a:r>
            <a:br>
              <a:rPr lang="es-ES" sz="4000" b="1" dirty="0">
                <a:solidFill>
                  <a:srgbClr val="002060"/>
                </a:solidFill>
                <a:effectLst/>
                <a:latin typeface="var(--ricos-custom-p-font-family,unset)"/>
              </a:rPr>
            </a:br>
            <a:endParaRPr lang="es-ES" sz="4000" b="1" dirty="0">
              <a:solidFill>
                <a:srgbClr val="002060"/>
              </a:solidFill>
              <a:effectLst/>
              <a:latin typeface="var(--ricos-custom-p-font-family,unset)"/>
            </a:endParaRPr>
          </a:p>
          <a:p>
            <a:pPr marL="0" indent="0" algn="l" rtl="0" fontAlgn="base">
              <a:buNone/>
            </a:pPr>
            <a:r>
              <a:rPr lang="es-ES" sz="4000" b="1" dirty="0">
                <a:solidFill>
                  <a:schemeClr val="accent2">
                    <a:lumMod val="75000"/>
                  </a:schemeClr>
                </a:solidFill>
                <a:effectLst/>
                <a:latin typeface="var(--ricos-custom-p-font-family,unset)"/>
              </a:rPr>
              <a:t>3. DORMIR BIEN Y LAS HORAS SUFICIENTES</a:t>
            </a:r>
            <a:br>
              <a:rPr lang="es-ES" sz="4000" b="1" dirty="0">
                <a:solidFill>
                  <a:schemeClr val="accent2">
                    <a:lumMod val="75000"/>
                  </a:schemeClr>
                </a:solidFill>
                <a:effectLst/>
                <a:latin typeface="var(--ricos-custom-p-font-family,unset)"/>
              </a:rPr>
            </a:br>
            <a:endParaRPr lang="es-ES" sz="4000" b="1" dirty="0">
              <a:solidFill>
                <a:schemeClr val="accent2">
                  <a:lumMod val="75000"/>
                </a:schemeClr>
              </a:solidFill>
              <a:effectLst/>
              <a:latin typeface="var(--ricos-custom-p-font-family,unset)"/>
            </a:endParaRPr>
          </a:p>
          <a:p>
            <a:pPr marL="0" indent="0" algn="l" rtl="0" fontAlgn="base">
              <a:buNone/>
            </a:pPr>
            <a:r>
              <a:rPr lang="es-ES" sz="4000" b="1" dirty="0">
                <a:solidFill>
                  <a:srgbClr val="002060"/>
                </a:solidFill>
                <a:effectLst/>
                <a:latin typeface="var(--ricos-custom-p-font-family,unset)"/>
              </a:rPr>
              <a:t>Dormir bien facilita el desayuno. Niños y adolescentes deben acostarse a una hora prudente para despertarse descansados y activos para comenzar el día con un buen desayuno.</a:t>
            </a:r>
            <a:br>
              <a:rPr lang="es-ES" sz="4000" b="1" dirty="0">
                <a:solidFill>
                  <a:srgbClr val="002060"/>
                </a:solidFill>
                <a:effectLst/>
                <a:latin typeface="var(--ricos-custom-p-font-family,unset)"/>
              </a:rPr>
            </a:br>
            <a:endParaRPr lang="es-ES" sz="4000" b="1" dirty="0">
              <a:solidFill>
                <a:srgbClr val="002060"/>
              </a:solidFill>
              <a:effectLst/>
              <a:latin typeface="var(--ricos-custom-p-font-family,unset)"/>
            </a:endParaRPr>
          </a:p>
          <a:p>
            <a:pPr marL="0" indent="0" algn="l" rtl="0" fontAlgn="base">
              <a:buNone/>
            </a:pPr>
            <a:r>
              <a:rPr lang="es-ES" sz="4000" b="1" dirty="0">
                <a:solidFill>
                  <a:schemeClr val="accent2">
                    <a:lumMod val="75000"/>
                  </a:schemeClr>
                </a:solidFill>
                <a:effectLst/>
                <a:latin typeface="var(--ricos-custom-p-font-family,unset)"/>
              </a:rPr>
              <a:t>4. DAR DE CENAR TEMPRANO</a:t>
            </a:r>
            <a:br>
              <a:rPr lang="es-ES" dirty="0">
                <a:effectLst/>
                <a:latin typeface="var(--ricos-custom-p-font-family,unset)"/>
              </a:rPr>
            </a:br>
            <a:endParaRPr lang="es-ES" dirty="0">
              <a:effectLst/>
              <a:latin typeface="var(--ricos-custom-p-font-family,unset)"/>
            </a:endParaRPr>
          </a:p>
          <a:p>
            <a:pPr marL="0" indent="0" algn="l" rtl="0" fontAlgn="base">
              <a:buNone/>
            </a:pPr>
            <a:r>
              <a:rPr lang="es-ES" sz="4000" b="1" dirty="0">
                <a:solidFill>
                  <a:srgbClr val="002060"/>
                </a:solidFill>
                <a:effectLst/>
                <a:latin typeface="var(--ricos-custom-p-font-family,unset)"/>
              </a:rPr>
              <a:t>Dar de cenar temprano y procurar que no sea una cena muy abundante.</a:t>
            </a:r>
          </a:p>
          <a:p>
            <a:pPr marL="0" indent="0">
              <a:buNone/>
            </a:pPr>
            <a:br>
              <a:rPr lang="es-ES" b="1" dirty="0">
                <a:solidFill>
                  <a:srgbClr val="002060"/>
                </a:solidFill>
                <a:effectLst/>
                <a:latin typeface="var(--ricos-custom-p-font-family,unset)"/>
              </a:rPr>
            </a:br>
            <a:endParaRPr lang="es-ES" b="1" dirty="0">
              <a:solidFill>
                <a:srgbClr val="002060"/>
              </a:solidFill>
            </a:endParaRPr>
          </a:p>
        </p:txBody>
      </p:sp>
    </p:spTree>
    <p:extLst>
      <p:ext uri="{BB962C8B-B14F-4D97-AF65-F5344CB8AC3E}">
        <p14:creationId xmlns:p14="http://schemas.microsoft.com/office/powerpoint/2010/main" val="1741543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F39319-7712-4B3C-98F2-C55FB9163826}"/>
              </a:ext>
            </a:extLst>
          </p:cNvPr>
          <p:cNvSpPr>
            <a:spLocks noGrp="1"/>
          </p:cNvSpPr>
          <p:nvPr>
            <p:ph type="title"/>
          </p:nvPr>
        </p:nvSpPr>
        <p:spPr/>
        <p:txBody>
          <a:bodyPr/>
          <a:lstStyle/>
          <a:p>
            <a:pPr algn="ctr"/>
            <a:r>
              <a:rPr lang="es-ES" b="1" dirty="0"/>
              <a:t>PROPUESTA DE DESAYUNO</a:t>
            </a:r>
          </a:p>
        </p:txBody>
      </p:sp>
      <p:pic>
        <p:nvPicPr>
          <p:cNvPr id="4098" name="Picture 2" descr="untitled image">
            <a:extLst>
              <a:ext uri="{FF2B5EF4-FFF2-40B4-BE49-F238E27FC236}">
                <a16:creationId xmlns:a16="http://schemas.microsoft.com/office/drawing/2014/main" id="{512B1E3D-574E-4890-B1C6-9660BC4432C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0718" y="2148396"/>
            <a:ext cx="9108490" cy="34978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4021040"/>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90</TotalTime>
  <Words>546</Words>
  <Application>Microsoft Office PowerPoint</Application>
  <PresentationFormat>Panorámica</PresentationFormat>
  <Paragraphs>43</Paragraphs>
  <Slides>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Arial</vt:lpstr>
      <vt:lpstr>inherit</vt:lpstr>
      <vt:lpstr>Open Sans</vt:lpstr>
      <vt:lpstr>Trebuchet MS</vt:lpstr>
      <vt:lpstr>var(--ricos-custom-p-font-family,unset)</vt:lpstr>
      <vt:lpstr>Wingdings 3</vt:lpstr>
      <vt:lpstr>Faceta</vt:lpstr>
      <vt:lpstr>LA IMPORTANCIA DEL DESAYUNO</vt:lpstr>
      <vt:lpstr>LOS NIÑOS/AS Y ADOLESCENTES NECESITAN UN DESAYUNO NUTRITIVO PARA INICIAR EL DÍA. LO MÁS RECOMENDABLE ES QUE SEA EQUILIBRADO CON EL FIN DE QUE PUEDAN OBTENER LA ENERGÍA NECESARIA PARA MANTENER SU CUERPO ACTIVO Y EN CORRECTO DESARROLLO.</vt:lpstr>
      <vt:lpstr>¿QUÉ DEBE INCLUIR UN DESAYUNO NUTRITIVO? Debe incluir los nutrientes esenciales en proporciones saludables y equilibradas. </vt:lpstr>
      <vt:lpstr>EJEMPLO DE DESAYUNO NUTRITIVO</vt:lpstr>
      <vt:lpstr>¿POR QUÉ ALGUNOS NIÑOS/AS O ADOLESCENTES  NO DESAYUNAN? </vt:lpstr>
      <vt:lpstr>4 consejos para un desayuno sano y completo</vt:lpstr>
      <vt:lpstr>PROPUESTA DE DESAYUNO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IMPORTANCIA DEL DESAYUNO</dc:title>
  <dc:creator>Usuario</dc:creator>
  <cp:lastModifiedBy>Usuario</cp:lastModifiedBy>
  <cp:revision>11</cp:revision>
  <dcterms:created xsi:type="dcterms:W3CDTF">2022-02-14T21:47:51Z</dcterms:created>
  <dcterms:modified xsi:type="dcterms:W3CDTF">2022-02-15T07:06:09Z</dcterms:modified>
</cp:coreProperties>
</file>