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8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1F74B-11C1-4906-9EB5-D400D85D8FF7}" type="datetimeFigureOut">
              <a:rPr lang="es-ES" smtClean="0"/>
              <a:pPr/>
              <a:t>15/04/2021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EFF4-0D1B-4069-8FC4-371E4669F77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786908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1F74B-11C1-4906-9EB5-D400D85D8FF7}" type="datetimeFigureOut">
              <a:rPr lang="es-ES" smtClean="0"/>
              <a:pPr/>
              <a:t>15/04/2021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EFF4-0D1B-4069-8FC4-371E4669F77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626557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1F74B-11C1-4906-9EB5-D400D85D8FF7}" type="datetimeFigureOut">
              <a:rPr lang="es-ES" smtClean="0"/>
              <a:pPr/>
              <a:t>15/04/2021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EFF4-0D1B-4069-8FC4-371E4669F77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1581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1F74B-11C1-4906-9EB5-D400D85D8FF7}" type="datetimeFigureOut">
              <a:rPr lang="es-ES" smtClean="0"/>
              <a:pPr/>
              <a:t>15/04/2021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EFF4-0D1B-4069-8FC4-371E4669F77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5968666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1F74B-11C1-4906-9EB5-D400D85D8FF7}" type="datetimeFigureOut">
              <a:rPr lang="es-ES" smtClean="0"/>
              <a:pPr/>
              <a:t>15/04/2021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EFF4-0D1B-4069-8FC4-371E4669F77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1216061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1F74B-11C1-4906-9EB5-D400D85D8FF7}" type="datetimeFigureOut">
              <a:rPr lang="es-ES" smtClean="0"/>
              <a:pPr/>
              <a:t>15/04/2021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EFF4-0D1B-4069-8FC4-371E4669F77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0158707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1F74B-11C1-4906-9EB5-D400D85D8FF7}" type="datetimeFigureOut">
              <a:rPr lang="es-ES" smtClean="0"/>
              <a:pPr/>
              <a:t>15/04/2021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EFF4-0D1B-4069-8FC4-371E4669F77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9347768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1F74B-11C1-4906-9EB5-D400D85D8FF7}" type="datetimeFigureOut">
              <a:rPr lang="es-ES" smtClean="0"/>
              <a:pPr/>
              <a:t>15/04/2021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EFF4-0D1B-4069-8FC4-371E4669F77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076189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1F74B-11C1-4906-9EB5-D400D85D8FF7}" type="datetimeFigureOut">
              <a:rPr lang="es-ES" smtClean="0"/>
              <a:pPr/>
              <a:t>15/04/2021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EFF4-0D1B-4069-8FC4-371E4669F77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902464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1F74B-11C1-4906-9EB5-D400D85D8FF7}" type="datetimeFigureOut">
              <a:rPr lang="es-ES" smtClean="0"/>
              <a:pPr/>
              <a:t>15/04/2021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EFF4-0D1B-4069-8FC4-371E4669F77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783090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1F74B-11C1-4906-9EB5-D400D85D8FF7}" type="datetimeFigureOut">
              <a:rPr lang="es-ES" smtClean="0"/>
              <a:pPr/>
              <a:t>15/04/2021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EFF4-0D1B-4069-8FC4-371E4669F77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729083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1F74B-11C1-4906-9EB5-D400D85D8FF7}" type="datetimeFigureOut">
              <a:rPr lang="es-ES" smtClean="0"/>
              <a:pPr/>
              <a:t>15/04/2021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EFF4-0D1B-4069-8FC4-371E4669F77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524971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1F74B-11C1-4906-9EB5-D400D85D8FF7}" type="datetimeFigureOut">
              <a:rPr lang="es-ES" smtClean="0"/>
              <a:pPr/>
              <a:t>15/04/2021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EFF4-0D1B-4069-8FC4-371E4669F77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406091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1F74B-11C1-4906-9EB5-D400D85D8FF7}" type="datetimeFigureOut">
              <a:rPr lang="es-ES" smtClean="0"/>
              <a:pPr/>
              <a:t>15/04/2021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EFF4-0D1B-4069-8FC4-371E4669F77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400155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1F74B-11C1-4906-9EB5-D400D85D8FF7}" type="datetimeFigureOut">
              <a:rPr lang="es-ES" smtClean="0"/>
              <a:pPr/>
              <a:t>15/04/2021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EFF4-0D1B-4069-8FC4-371E4669F77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32252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1F74B-11C1-4906-9EB5-D400D85D8FF7}" type="datetimeFigureOut">
              <a:rPr lang="es-ES" smtClean="0"/>
              <a:pPr/>
              <a:t>15/04/2021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EFF4-0D1B-4069-8FC4-371E4669F77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839327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1F74B-11C1-4906-9EB5-D400D85D8FF7}" type="datetimeFigureOut">
              <a:rPr lang="es-ES" smtClean="0"/>
              <a:pPr/>
              <a:t>15/04/2021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7BBEFF4-0D1B-4069-8FC4-371E4669F77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408320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6ADBC13-6CAA-4858-9BAF-FE9FC57A24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8955" y="489845"/>
            <a:ext cx="7843967" cy="2558466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es-ES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ACTUACIÓN ANTE EMERGENCIAS EN EL 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/>
            </a:r>
            <a:b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es-ES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IES BURGUILLOS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ADED7487-9FA4-4D68-9C62-9807CD95D7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8956" y="3167113"/>
            <a:ext cx="7843966" cy="1096899"/>
          </a:xfrm>
        </p:spPr>
        <p:txBody>
          <a:bodyPr>
            <a:normAutofit/>
          </a:bodyPr>
          <a:lstStyle/>
          <a:p>
            <a:r>
              <a:rPr lang="es-ES" sz="48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CURSO 20/21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A02BDF9E-9059-40A2-918B-C8B53D3F83D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03675" y="3951631"/>
            <a:ext cx="2247900" cy="2190750"/>
          </a:xfrm>
          <a:prstGeom prst="rect">
            <a:avLst/>
          </a:prstGeom>
        </p:spPr>
      </p:pic>
      <p:pic>
        <p:nvPicPr>
          <p:cNvPr id="1026" name="Picture 2" descr="Plan de Autoproteccion - YouTube">
            <a:extLst>
              <a:ext uri="{FF2B5EF4-FFF2-40B4-BE49-F238E27FC236}">
                <a16:creationId xmlns:a16="http://schemas.microsoft.com/office/drawing/2014/main" xmlns="" id="{36B41967-05BC-4679-BDF5-CABEE9D91D9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16" t="11198" r="4764" b="24025"/>
          <a:stretch/>
        </p:blipFill>
        <p:spPr bwMode="auto">
          <a:xfrm>
            <a:off x="3744673" y="4010026"/>
            <a:ext cx="5320784" cy="2132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14810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1FC7353-3CF5-4C14-958E-B302DD461F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799" y="566209"/>
            <a:ext cx="8353425" cy="710141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s-ES" sz="4000" u="sng" dirty="0">
                <a:solidFill>
                  <a:schemeClr val="tx1"/>
                </a:solidFill>
                <a:latin typeface="+mn-lt"/>
              </a:rPr>
              <a:t>INTRODUCCIÓN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32282D0B-9376-4130-9495-A32F36F417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3900" y="1453091"/>
            <a:ext cx="8801100" cy="4838700"/>
          </a:xfrm>
        </p:spPr>
        <p:txBody>
          <a:bodyPr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Es fundamental ser conscientes de que una situación de evacuación o de emergencia debe ser manejada con la conciencia de que la contribución de cada uno de los ocupantes del centro puede ser fundamental para que los daños a las instalaciones y, sobre todo a las personas, sean lo menores posibles o ninguno.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Como principio general, cada profesor/a que tenga un grupo de alumnos a su cargo es responsable del mismo durante todo el proceso de evacuación y, todo el resto del personal que haya en ese momento en el centro, es responsable de ponerse a disposición del equipo de emergencia para auxiliar a que todos los alumnos/as, comenzando por los de menor edad y aquellos que sufren algún tipo de discapacidad, sean evacuados con la máxima seguridad y prontitud de los edificios hacia los puntos de concentración internos y externos.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Asimismo, todos debemos ser conscientes que, en caso de incendio, contribuiremos a minimizar los daños si cuando vamos abandonando el edificio, se van cerrando todas las dependencias que vayan quedando vacías. Así evitaremos que el fuego y/o el humo tengan facilidad para propagarse de una dependencia a otra.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4041644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2848D2F-4402-4065-A4D8-BE1741AC9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599"/>
            <a:ext cx="11009841" cy="112807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es-ES" sz="3200" dirty="0">
                <a:solidFill>
                  <a:schemeClr val="tx1"/>
                </a:solidFill>
              </a:rPr>
              <a:t>CONSIDERACIONES GENERALES A TENER EN CUENTA DE CARA A UNA EVACUACIÓN DEL CENTRO.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1543F16-F8A3-4DBB-B298-0ECC67CEC0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11350"/>
            <a:ext cx="8596668" cy="388077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s-ES" dirty="0">
                <a:solidFill>
                  <a:schemeClr val="tx1"/>
                </a:solidFill>
              </a:rPr>
              <a:t>Los alumnos deben evacuar las aulas </a:t>
            </a:r>
            <a:r>
              <a:rPr lang="es-ES" b="1" u="sng" dirty="0">
                <a:solidFill>
                  <a:schemeClr val="tx1"/>
                </a:solidFill>
              </a:rPr>
              <a:t>sin objetos personales</a:t>
            </a:r>
            <a:r>
              <a:rPr lang="es-ES" dirty="0">
                <a:solidFill>
                  <a:schemeClr val="tx1"/>
                </a:solidFill>
              </a:rPr>
              <a:t>, y por tanto </a:t>
            </a:r>
            <a:r>
              <a:rPr lang="es-ES" b="1" u="sng" dirty="0">
                <a:solidFill>
                  <a:schemeClr val="tx1"/>
                </a:solidFill>
              </a:rPr>
              <a:t>sin bocadillos</a:t>
            </a:r>
            <a:r>
              <a:rPr lang="es-ES" b="1" dirty="0">
                <a:solidFill>
                  <a:schemeClr val="tx1"/>
                </a:solidFill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ES" dirty="0">
                <a:solidFill>
                  <a:schemeClr val="tx1"/>
                </a:solidFill>
              </a:rPr>
              <a:t>Suelen detectarse puertas y ventanas de aula que quedan abiertas. </a:t>
            </a:r>
            <a:r>
              <a:rPr lang="es-ES" b="1" u="sng" dirty="0">
                <a:solidFill>
                  <a:schemeClr val="tx1"/>
                </a:solidFill>
              </a:rPr>
              <a:t>Tanto las ventanas como las puertas de aula deben quedar cerradas.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ES" dirty="0">
                <a:solidFill>
                  <a:schemeClr val="tx1"/>
                </a:solidFill>
              </a:rPr>
              <a:t>Todos los grupos deben tener claramente </a:t>
            </a:r>
            <a:r>
              <a:rPr lang="es-ES" b="1" u="sng" dirty="0">
                <a:solidFill>
                  <a:schemeClr val="tx1"/>
                </a:solidFill>
              </a:rPr>
              <a:t>definido</a:t>
            </a:r>
            <a:r>
              <a:rPr lang="es-ES" dirty="0">
                <a:solidFill>
                  <a:schemeClr val="tx1"/>
                </a:solidFill>
              </a:rPr>
              <a:t> por su tutor cual es </a:t>
            </a:r>
            <a:r>
              <a:rPr lang="es-ES" b="1" u="sng" dirty="0">
                <a:solidFill>
                  <a:schemeClr val="tx1"/>
                </a:solidFill>
              </a:rPr>
              <a:t>el equipo de evacuación de aula que ayudará al profesor</a:t>
            </a:r>
            <a:r>
              <a:rPr lang="es-ES" dirty="0">
                <a:solidFill>
                  <a:schemeClr val="tx1"/>
                </a:solidFill>
              </a:rPr>
              <a:t> que se encuentre en esta en el momento de la emergencia.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ES" dirty="0">
                <a:solidFill>
                  <a:schemeClr val="tx1"/>
                </a:solidFill>
              </a:rPr>
              <a:t>Cada profesor debe </a:t>
            </a:r>
            <a:r>
              <a:rPr lang="es-ES" b="1" u="sng" dirty="0">
                <a:solidFill>
                  <a:schemeClr val="tx1"/>
                </a:solidFill>
              </a:rPr>
              <a:t>contar a sus alumnos en el aula y al llegar al patio se dispondrán en filas y se volverán a contar de nuevo</a:t>
            </a:r>
            <a:r>
              <a:rPr lang="es-ES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es-ES" dirty="0">
                <a:solidFill>
                  <a:schemeClr val="accent2">
                    <a:lumMod val="75000"/>
                  </a:schemeClr>
                </a:solidFill>
              </a:rPr>
              <a:t>Se pretende conseguir una evacuación ágil y ordenada, hasta alcanzar el punto de encuentro en el patio</a:t>
            </a:r>
          </a:p>
        </p:txBody>
      </p:sp>
      <p:pic>
        <p:nvPicPr>
          <p:cNvPr id="4" name="Picture 4" descr="Simulacro Vectores Libres de Derechos - iStock">
            <a:extLst>
              <a:ext uri="{FF2B5EF4-FFF2-40B4-BE49-F238E27FC236}">
                <a16:creationId xmlns:a16="http://schemas.microsoft.com/office/drawing/2014/main" xmlns="" id="{F1A164A0-16BA-4B53-800B-A603080E8D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57338" y="2311375"/>
            <a:ext cx="2659374" cy="2659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09849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2504C3B-BD48-4195-A2BD-DEEE06602B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4928" y="457200"/>
            <a:ext cx="8904372" cy="78105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s-ES" sz="4000" dirty="0">
                <a:solidFill>
                  <a:schemeClr val="tx1"/>
                </a:solidFill>
              </a:rPr>
              <a:t>EQUIPO DE EVACUACIÓN DE AULA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28AE391C-6945-43AE-8E04-F8823DB621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3940" y="1600993"/>
            <a:ext cx="8904372" cy="496252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ES" sz="21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Los equipos estarán formados por </a:t>
            </a:r>
            <a:r>
              <a:rPr lang="es-ES" sz="2100" b="1" u="sng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el profesor de ese grupo y cuatro alumnos</a:t>
            </a:r>
            <a:r>
              <a:rPr lang="es-ES" sz="21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. En principio, los componentes de los distintos equipos </a:t>
            </a:r>
            <a:r>
              <a:rPr lang="es-ES" sz="2100" b="1" u="sng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pueden ser el delegado, el subdelegado y otros dos alumnos</a:t>
            </a:r>
            <a:r>
              <a:rPr lang="es-ES" sz="21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. Estos dos alumnos, podrían ser aquellos que se prestasen para este trabajo de forma voluntaria o que el profesor-tutor elija en el momento de dar la información previa a los alumnos de su tutoría. </a:t>
            </a:r>
          </a:p>
          <a:p>
            <a:pPr algn="l"/>
            <a:r>
              <a:rPr lang="es-ES" sz="21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La principal misión del equipo de evacuación de aula es: </a:t>
            </a:r>
          </a:p>
          <a:p>
            <a:pPr marL="266700" algn="l"/>
            <a:r>
              <a:rPr lang="es-ES" sz="21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•	</a:t>
            </a:r>
            <a:r>
              <a:rPr lang="es-ES" sz="2100" spc="-5" dirty="0">
                <a:solidFill>
                  <a:srgbClr val="0070C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Cerrar la puerta del aula. </a:t>
            </a:r>
          </a:p>
          <a:p>
            <a:pPr marL="266700" algn="l"/>
            <a:r>
              <a:rPr lang="es-ES" sz="2100" spc="-5" dirty="0">
                <a:solidFill>
                  <a:srgbClr val="0070C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•	Cerrar las ventanas de aula. </a:t>
            </a:r>
          </a:p>
          <a:p>
            <a:pPr marL="266700" algn="l"/>
            <a:r>
              <a:rPr lang="es-ES" sz="2100" spc="-5" dirty="0">
                <a:solidFill>
                  <a:srgbClr val="0070C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•	Contar a los alumnos/as. </a:t>
            </a:r>
          </a:p>
          <a:p>
            <a:pPr marL="266700" algn="l"/>
            <a:r>
              <a:rPr lang="es-ES" sz="2100" spc="-5" dirty="0">
                <a:solidFill>
                  <a:srgbClr val="0070C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•	</a:t>
            </a:r>
            <a:r>
              <a:rPr lang="es-ES" sz="2100" b="1" spc="-5" dirty="0">
                <a:solidFill>
                  <a:srgbClr val="0070C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AYUDAR A LOS ALUMNOS CON ALGUNA DISCAPACIDAD</a:t>
            </a:r>
            <a:r>
              <a:rPr lang="es-ES" sz="2100" spc="-5" dirty="0">
                <a:solidFill>
                  <a:srgbClr val="0070C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.  </a:t>
            </a:r>
          </a:p>
          <a:p>
            <a:pPr marL="266700" algn="l"/>
            <a:r>
              <a:rPr lang="es-ES" sz="2100" spc="-5" dirty="0">
                <a:solidFill>
                  <a:srgbClr val="0070C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•	Controlar que no lleven objetos personales, etc. </a:t>
            </a:r>
          </a:p>
          <a:p>
            <a:pPr algn="just"/>
            <a:r>
              <a:rPr lang="es-ES" sz="21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El profesor del grupo controlará que no quedan alumnos en la clase, las puertas y ventanas quedan cerradas y que ningún alumno/a queda en los servicios y locales anexos. </a:t>
            </a:r>
            <a:r>
              <a:rPr lang="es-ES" sz="2100" b="1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Indicará el control del aula colocando la papelera en el exterior de la puerta</a:t>
            </a:r>
            <a:r>
              <a:rPr lang="es-ES" sz="21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. Por último se dirigirá con sus alumnos/as al </a:t>
            </a:r>
            <a:r>
              <a:rPr lang="es-ES" sz="2100" b="1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punto de encuentro en las pistas deportivas </a:t>
            </a:r>
            <a:r>
              <a:rPr lang="es-ES" sz="21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y se situará frente a ellos, contándolos de nuevo para asegurar que todos los alumnos están en el patio, en caso contrario informará rápidamente a alguno de los componentes del equipo de emergencia general. </a:t>
            </a:r>
          </a:p>
          <a:p>
            <a:pPr algn="l"/>
            <a:endParaRPr lang="es-ES" sz="2300" spc="-5" dirty="0">
              <a:solidFill>
                <a:srgbClr val="000000"/>
              </a:solidFill>
              <a:effectLst/>
              <a:latin typeface="Trebuchet MS" panose="020B0603020202020204" pitchFamily="34" charset="0"/>
              <a:ea typeface="Cambria Math" panose="02040503050406030204" pitchFamily="18" charset="0"/>
            </a:endParaRPr>
          </a:p>
          <a:p>
            <a:endParaRPr lang="es-ES" dirty="0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xmlns="" id="{B9E76C8F-E432-4D9F-82E6-2F5D784EB9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7714" y="3429000"/>
            <a:ext cx="5501586" cy="557213"/>
          </a:xfrm>
          <a:prstGeom prst="rect">
            <a:avLst/>
          </a:prstGeom>
          <a:solidFill>
            <a:srgbClr val="E6E6E6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4615" tIns="48895" rIns="94615" bIns="488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275"/>
              </a:spcBef>
              <a:spcAft>
                <a:spcPts val="275"/>
              </a:spcAft>
              <a:buClrTx/>
              <a:buSzTx/>
              <a:buFontTx/>
              <a:buNone/>
              <a:tabLst/>
            </a:pPr>
            <a:r>
              <a:rPr kumimoji="0" lang="es-ES" altLang="es-E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</a:rPr>
              <a:t>El tutor debe informar a su grupo sobre el equipo de evacuación de aula, y definir los alumnos que lo constituirán.</a:t>
            </a: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145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3B23084-5FF1-4404-A9FA-2201DB9F0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134" y="438150"/>
            <a:ext cx="8596668" cy="619125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s-ES" sz="4000" dirty="0">
                <a:solidFill>
                  <a:schemeClr val="tx1"/>
                </a:solidFill>
              </a:rPr>
              <a:t>EQUIPO DE EMERGENCIA GENERAL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33FC2DA9-7D65-495D-A324-937469AAF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134" y="1265239"/>
            <a:ext cx="8596668" cy="5307011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es-ES" sz="56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Es un conjunto de personas que se encargarán de evaluar las Emergencias y garantizar la Alarma y la Evacuación General de los distintos edificios en caso de que fuese necesario. Tendrá la misión de decidir la necesidad de una Evacuación y una vez iniciada, se encargará de organizarla y dirigirla. 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es-ES" sz="64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Su composición estará formada por: </a:t>
            </a:r>
          </a:p>
          <a:p>
            <a:pPr marL="0" lvl="0" indent="0" algn="just">
              <a:spcAft>
                <a:spcPts val="600"/>
              </a:spcAft>
              <a:buNone/>
            </a:pPr>
            <a:r>
              <a:rPr lang="es-ES" sz="7200" b="1" spc="-5" dirty="0"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A.  </a:t>
            </a:r>
            <a:r>
              <a:rPr lang="es-ES" sz="7200" b="1" u="sng" spc="-5" dirty="0"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RESPONSABLE EQUIPO - Miembro del equipo directivo</a:t>
            </a:r>
            <a:endParaRPr lang="es-ES" sz="7200" spc="-5" dirty="0">
              <a:solidFill>
                <a:schemeClr val="tx1"/>
              </a:solidFill>
              <a:effectLst/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50"/>
              <a:buNone/>
            </a:pPr>
            <a:r>
              <a:rPr lang="es-ES" sz="5600" b="1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1.</a:t>
            </a:r>
            <a:r>
              <a:rPr lang="es-ES" sz="56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 Se encargará de balizar la zona, en caso necesario.</a:t>
            </a:r>
          </a:p>
          <a:p>
            <a:pPr marL="0" lvl="0" indent="0" algn="just">
              <a:lnSpc>
                <a:spcPct val="170000"/>
              </a:lnSpc>
              <a:spcBef>
                <a:spcPts val="0"/>
              </a:spcBef>
              <a:buSzPts val="1050"/>
              <a:buNone/>
            </a:pPr>
            <a:r>
              <a:rPr lang="es-ES" sz="5600" b="1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2</a:t>
            </a:r>
            <a:r>
              <a:rPr lang="es-ES" sz="56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.  Realizará una serie de llamadas para asegurar la máxima difusión de la información:</a:t>
            </a:r>
          </a:p>
          <a:p>
            <a:pPr marL="0" lvl="0" indent="0" algn="l">
              <a:lnSpc>
                <a:spcPct val="170000"/>
              </a:lnSpc>
              <a:spcBef>
                <a:spcPts val="0"/>
              </a:spcBef>
              <a:buSzPts val="1050"/>
              <a:buNone/>
            </a:pPr>
            <a:r>
              <a:rPr lang="es-ES" sz="5600" b="1" spc="-5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    a)</a:t>
            </a:r>
            <a:r>
              <a:rPr lang="es-ES" sz="5600" spc="-5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</a:t>
            </a:r>
            <a:r>
              <a:rPr lang="es-ES" sz="56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Emergencias (112). En caso necesario.</a:t>
            </a:r>
          </a:p>
          <a:p>
            <a:pPr marL="0" lvl="0" indent="0" algn="l">
              <a:lnSpc>
                <a:spcPct val="170000"/>
              </a:lnSpc>
              <a:spcBef>
                <a:spcPts val="0"/>
              </a:spcBef>
              <a:buSzPts val="1050"/>
              <a:buNone/>
            </a:pPr>
            <a:r>
              <a:rPr lang="es-ES" sz="5600" b="1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     b)</a:t>
            </a:r>
            <a:r>
              <a:rPr lang="es-ES" sz="56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 Inspección. Por si se requiere alguna consideración o instrucción previa. </a:t>
            </a:r>
          </a:p>
          <a:p>
            <a:pPr marL="0" lvl="0" indent="0" algn="l">
              <a:lnSpc>
                <a:spcPct val="170000"/>
              </a:lnSpc>
              <a:spcBef>
                <a:spcPts val="0"/>
              </a:spcBef>
              <a:buSzPts val="1050"/>
              <a:buNone/>
            </a:pPr>
            <a:r>
              <a:rPr lang="es-ES" sz="5600" b="1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     c)</a:t>
            </a:r>
            <a:r>
              <a:rPr lang="es-ES" sz="56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 Ayuntamiento de Burguillos. </a:t>
            </a:r>
          </a:p>
          <a:p>
            <a:pPr marL="0" lvl="0" indent="0" algn="l">
              <a:lnSpc>
                <a:spcPct val="170000"/>
              </a:lnSpc>
              <a:spcBef>
                <a:spcPts val="0"/>
              </a:spcBef>
              <a:buSzPts val="1050"/>
              <a:buNone/>
            </a:pPr>
            <a:r>
              <a:rPr lang="es-ES" sz="5600" b="1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     d)</a:t>
            </a:r>
            <a:r>
              <a:rPr lang="es-ES" sz="56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 Enviará un mensaje masivo a través de IPASEN a todos los padres/madres/tutores.</a:t>
            </a:r>
          </a:p>
          <a:p>
            <a:pPr marL="0" lvl="0" indent="0" algn="l">
              <a:lnSpc>
                <a:spcPct val="170000"/>
              </a:lnSpc>
              <a:spcBef>
                <a:spcPts val="0"/>
              </a:spcBef>
              <a:buSzPts val="1050"/>
              <a:buNone/>
            </a:pPr>
            <a:r>
              <a:rPr lang="es-ES" sz="5600" b="1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     e)</a:t>
            </a:r>
            <a:r>
              <a:rPr lang="es-ES" sz="56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 En la página WEB del instituto. (Informar a Manolo Colorado)</a:t>
            </a:r>
          </a:p>
          <a:p>
            <a:pPr marL="0" lvl="0" indent="0" algn="l">
              <a:lnSpc>
                <a:spcPct val="170000"/>
              </a:lnSpc>
              <a:spcBef>
                <a:spcPts val="0"/>
              </a:spcBef>
              <a:buSzPts val="1050"/>
              <a:buNone/>
            </a:pPr>
            <a:r>
              <a:rPr lang="es-ES" sz="5600" b="1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     f)</a:t>
            </a:r>
            <a:r>
              <a:rPr lang="es-ES" sz="56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 Delegado/a de madres, con la que se creará una cadena de llamadas o </a:t>
            </a:r>
            <a:r>
              <a:rPr lang="es-ES" sz="5600" spc="-5" dirty="0" err="1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whatsapp</a:t>
            </a:r>
            <a:r>
              <a:rPr lang="es-ES" sz="56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informando, al resto de </a:t>
            </a:r>
          </a:p>
          <a:p>
            <a:pPr marL="0" lvl="0" indent="0" algn="l">
              <a:lnSpc>
                <a:spcPct val="120000"/>
              </a:lnSpc>
              <a:spcBef>
                <a:spcPts val="0"/>
              </a:spcBef>
              <a:buSzPts val="1050"/>
              <a:buNone/>
            </a:pPr>
            <a:r>
              <a:rPr lang="es-ES" sz="5600" spc="-5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         </a:t>
            </a:r>
            <a:r>
              <a:rPr lang="es-ES" sz="56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los delegados de aula  y a su vez estos delegados a los padres o madres de su curso.</a:t>
            </a:r>
          </a:p>
          <a:p>
            <a:pPr marL="0" lvl="0" indent="0" algn="l">
              <a:lnSpc>
                <a:spcPct val="170000"/>
              </a:lnSpc>
              <a:spcBef>
                <a:spcPts val="0"/>
              </a:spcBef>
              <a:buSzPts val="1050"/>
              <a:buNone/>
            </a:pPr>
            <a:r>
              <a:rPr lang="es-ES" sz="5600" b="1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     g)</a:t>
            </a:r>
            <a:r>
              <a:rPr lang="es-ES" sz="56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 Presidenta/e del AMPA.</a:t>
            </a:r>
          </a:p>
          <a:p>
            <a:pPr marL="0" lvl="0" indent="0" algn="l">
              <a:lnSpc>
                <a:spcPct val="120000"/>
              </a:lnSpc>
              <a:spcBef>
                <a:spcPts val="0"/>
              </a:spcBef>
              <a:buSzPts val="1050"/>
              <a:buNone/>
            </a:pPr>
            <a:endParaRPr lang="es-ES" sz="5600" spc="-5" dirty="0">
              <a:solidFill>
                <a:srgbClr val="000000"/>
              </a:solidFill>
              <a:effectLst/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50"/>
              <a:buNone/>
            </a:pPr>
            <a:r>
              <a:rPr lang="es-ES" sz="5600" b="1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3.</a:t>
            </a:r>
            <a:r>
              <a:rPr lang="es-ES" sz="56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 Dará la información a los alumnos mediante el uso de megafonía al alumnado.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459364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A8EE99F-F3EA-4FB6-A2F5-88E2432E9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07422"/>
            <a:ext cx="8596668" cy="62865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s-ES" sz="4000" dirty="0">
                <a:solidFill>
                  <a:schemeClr val="tx1"/>
                </a:solidFill>
              </a:rPr>
              <a:t>EQUIPO DE EMERGENCIA GENERAL</a:t>
            </a:r>
            <a:endParaRPr lang="es-ES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5C16A9E-D8A8-4BBF-B907-6C070E387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18872"/>
            <a:ext cx="8596668" cy="5371709"/>
          </a:xfrm>
        </p:spPr>
        <p:txBody>
          <a:bodyPr>
            <a:normAutofit fontScale="25000" lnSpcReduction="20000"/>
          </a:bodyPr>
          <a:lstStyle/>
          <a:p>
            <a:pPr marL="0" lvl="0" indent="0" algn="just">
              <a:spcAft>
                <a:spcPts val="600"/>
              </a:spcAft>
              <a:buNone/>
            </a:pPr>
            <a:r>
              <a:rPr lang="es-ES" sz="7200" b="1" spc="-5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B. </a:t>
            </a:r>
            <a:r>
              <a:rPr lang="es-ES" sz="7200" b="1" u="sng" spc="-5" dirty="0"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COORDINADORES DE PLANTA</a:t>
            </a:r>
            <a:r>
              <a:rPr lang="es-ES" sz="7200" u="sng" spc="-5" dirty="0"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- </a:t>
            </a:r>
            <a:r>
              <a:rPr lang="es-ES" sz="7200" b="1" u="sng" spc="-5" dirty="0"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Profesores del aula PAX (siempre en planta baja) que organizarán a los otros dos profesores (que podrán ser los de guardia o los que se encuentren en horario no lectivo)</a:t>
            </a:r>
            <a:r>
              <a:rPr lang="es-ES" sz="7200" spc="-5" dirty="0"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, que colaborarán en las tareas encomendadas por el jefe del equipo. 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es-ES" sz="56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Los </a:t>
            </a:r>
            <a:r>
              <a:rPr lang="es-ES" sz="5600" b="1" spc="-5" dirty="0">
                <a:solidFill>
                  <a:srgbClr val="0070C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Coordinadores de Planta</a:t>
            </a:r>
            <a:r>
              <a:rPr lang="es-ES" sz="5600" spc="-5" dirty="0">
                <a:solidFill>
                  <a:srgbClr val="0070C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 </a:t>
            </a:r>
            <a:r>
              <a:rPr lang="es-ES" sz="56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se responsabilizarán de las siguientes  tareas:</a:t>
            </a:r>
          </a:p>
          <a:p>
            <a:pPr marL="0" lvl="0" indent="0" algn="just">
              <a:spcAft>
                <a:spcPts val="600"/>
              </a:spcAft>
              <a:buSzPts val="1050"/>
              <a:buNone/>
              <a:tabLst>
                <a:tab pos="90170" algn="l"/>
              </a:tabLst>
            </a:pPr>
            <a:r>
              <a:rPr lang="es-ES" sz="5600" b="1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  1.</a:t>
            </a:r>
            <a:r>
              <a:rPr lang="es-ES" sz="56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Se colocarán los </a:t>
            </a:r>
            <a:r>
              <a:rPr lang="es-ES" sz="5600" b="1" spc="-5" dirty="0">
                <a:solidFill>
                  <a:srgbClr val="0070C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chalecos</a:t>
            </a:r>
            <a:r>
              <a:rPr lang="es-ES" sz="56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reflectantes que están en la </a:t>
            </a:r>
            <a:r>
              <a:rPr lang="es-ES" sz="5600" b="1" spc="-5" dirty="0">
                <a:solidFill>
                  <a:srgbClr val="0070C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TAQUILLA DE EVACUACIÓN</a:t>
            </a:r>
            <a:r>
              <a:rPr lang="es-ES" sz="5600" spc="-5" dirty="0">
                <a:solidFill>
                  <a:srgbClr val="0070C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s-ES" sz="56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de la sala de profesores.</a:t>
            </a:r>
          </a:p>
          <a:p>
            <a:pPr marL="0" lvl="0" indent="0" algn="just">
              <a:spcAft>
                <a:spcPts val="600"/>
              </a:spcAft>
              <a:buSzPts val="1050"/>
              <a:buNone/>
            </a:pPr>
            <a:r>
              <a:rPr lang="es-ES" sz="5600" b="1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  2.</a:t>
            </a:r>
            <a:r>
              <a:rPr lang="es-ES" sz="56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Se responsabilizarán de las acciones que se efectúen  en dicha planta, así como controlar el tiempo de </a:t>
            </a:r>
          </a:p>
          <a:p>
            <a:pPr marL="0" lvl="0" indent="0" algn="just">
              <a:spcBef>
                <a:spcPts val="0"/>
              </a:spcBef>
              <a:buSzPts val="1050"/>
              <a:buNone/>
            </a:pPr>
            <a:r>
              <a:rPr lang="es-ES" sz="5600" spc="-5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      </a:t>
            </a:r>
            <a:r>
              <a:rPr lang="es-ES" sz="56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evacuación total de la misma.</a:t>
            </a:r>
          </a:p>
          <a:p>
            <a:pPr marL="0" lvl="0" indent="0" algn="just">
              <a:spcAft>
                <a:spcPts val="600"/>
              </a:spcAft>
              <a:buSzPts val="1050"/>
              <a:buNone/>
            </a:pPr>
            <a:r>
              <a:rPr lang="es-ES" sz="5600" b="1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  3.  </a:t>
            </a:r>
            <a:r>
              <a:rPr lang="es-ES" sz="5600" b="1" u="sng" spc="-5" dirty="0">
                <a:solidFill>
                  <a:srgbClr val="0070C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Coordinan la evacuación de las distintas plantas</a:t>
            </a:r>
            <a:r>
              <a:rPr lang="es-ES" sz="5600" b="1" spc="-5" dirty="0">
                <a:solidFill>
                  <a:srgbClr val="0070C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. </a:t>
            </a:r>
          </a:p>
          <a:p>
            <a:pPr marL="0" lvl="0" indent="0" algn="just">
              <a:spcAft>
                <a:spcPts val="600"/>
              </a:spcAft>
              <a:buSzPts val="1050"/>
              <a:buNone/>
            </a:pPr>
            <a:r>
              <a:rPr lang="es-ES" sz="5600" b="1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  4.</a:t>
            </a:r>
            <a:r>
              <a:rPr lang="es-ES" sz="56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 Eligen las vías de evacuación más idóneas según las características del siniestro. </a:t>
            </a:r>
          </a:p>
          <a:p>
            <a:pPr marL="0" lvl="0" indent="0" algn="just">
              <a:spcAft>
                <a:spcPts val="600"/>
              </a:spcAft>
              <a:buSzPts val="1050"/>
              <a:buNone/>
            </a:pPr>
            <a:r>
              <a:rPr lang="es-ES" sz="5600" b="1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  5. </a:t>
            </a:r>
            <a:r>
              <a:rPr lang="es-ES" sz="5600" b="1" u="sng" spc="-5" dirty="0">
                <a:solidFill>
                  <a:srgbClr val="0070C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Ordenan la salida de la planta baja. Una vez evacuada ésta, se dirigen a la planta primera y ordenan su </a:t>
            </a:r>
          </a:p>
          <a:p>
            <a:pPr marL="0" lvl="0" indent="0" algn="just">
              <a:spcBef>
                <a:spcPts val="0"/>
              </a:spcBef>
              <a:buSzPts val="1050"/>
              <a:buNone/>
            </a:pPr>
            <a:r>
              <a:rPr lang="es-ES" sz="5600" b="1" spc="-5" dirty="0">
                <a:solidFill>
                  <a:srgbClr val="0070C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      </a:t>
            </a:r>
            <a:r>
              <a:rPr lang="es-ES" sz="5600" b="1" u="sng" spc="-5" dirty="0">
                <a:solidFill>
                  <a:srgbClr val="0070C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evacuación, y así sucesivamente con las restantes plantas. </a:t>
            </a:r>
          </a:p>
          <a:p>
            <a:pPr marL="0" lvl="0" indent="0" algn="just">
              <a:spcBef>
                <a:spcPts val="0"/>
              </a:spcBef>
              <a:buSzPts val="1050"/>
              <a:buNone/>
            </a:pPr>
            <a:endParaRPr lang="es-ES" sz="5600" spc="-5" dirty="0">
              <a:solidFill>
                <a:srgbClr val="000000"/>
              </a:solidFill>
              <a:effectLst/>
              <a:latin typeface="Cambria Math" panose="02040503050406030204" pitchFamily="18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50"/>
              <a:buNone/>
            </a:pPr>
            <a:r>
              <a:rPr lang="es-ES" sz="5600" b="1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  6.</a:t>
            </a:r>
            <a:r>
              <a:rPr lang="es-ES" sz="56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Comprobar que no queden alumnos/as en “servicios” y demás dependencias (resisar la colocación de  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SzPts val="1050"/>
              <a:buNone/>
            </a:pPr>
            <a:r>
              <a:rPr lang="es-ES" sz="5600" b="1" spc="-5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       </a:t>
            </a:r>
            <a:r>
              <a:rPr lang="es-ES" sz="5600" b="1" spc="-5" dirty="0">
                <a:solidFill>
                  <a:srgbClr val="0070C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papeleras que indica “Estancia Vacía”</a:t>
            </a:r>
            <a:r>
              <a:rPr lang="es-ES" sz="56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)</a:t>
            </a:r>
            <a:r>
              <a:rPr lang="es-ES" sz="5600" b="1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.</a:t>
            </a:r>
            <a:r>
              <a:rPr lang="es-ES" sz="56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</a:p>
          <a:p>
            <a:pPr marL="0" lvl="0" indent="0" algn="just">
              <a:spcAft>
                <a:spcPts val="600"/>
              </a:spcAft>
              <a:buSzPts val="1050"/>
              <a:buNone/>
            </a:pPr>
            <a:r>
              <a:rPr lang="es-ES" sz="5600" b="1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  7.</a:t>
            </a:r>
            <a:r>
              <a:rPr lang="es-ES" sz="56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 Reciben información de los profesores/as  respecto a posibles contrariedades. </a:t>
            </a:r>
          </a:p>
          <a:p>
            <a:pPr marL="0" lvl="0" indent="0" algn="just">
              <a:spcAft>
                <a:spcPts val="600"/>
              </a:spcAft>
              <a:buSzPts val="1050"/>
              <a:buNone/>
            </a:pPr>
            <a:r>
              <a:rPr lang="es-ES" sz="5600" b="1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  8.  </a:t>
            </a:r>
            <a:r>
              <a:rPr lang="es-ES" sz="56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Se dirigen al “punto de encuentro” una vez evacuado  el Centro y comprobado que no quedan alumnos. </a:t>
            </a:r>
          </a:p>
          <a:p>
            <a:pPr marL="0" lvl="0" indent="0" algn="just">
              <a:spcAft>
                <a:spcPts val="600"/>
              </a:spcAft>
              <a:buSzPts val="1050"/>
              <a:buNone/>
            </a:pPr>
            <a:r>
              <a:rPr lang="es-ES" sz="5600" b="1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  9</a:t>
            </a:r>
            <a:r>
              <a:rPr lang="es-ES" sz="56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.  Informar al Coordinador general.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533159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2DC0CF6-6B1E-4A0C-96F4-34633575C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516600"/>
            <a:ext cx="8596668" cy="600075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s-ES" sz="4000" dirty="0">
                <a:solidFill>
                  <a:schemeClr val="tx1"/>
                </a:solidFill>
              </a:rPr>
              <a:t>EQUIPO DE EMERGENCIA GENERAL</a:t>
            </a:r>
            <a:endParaRPr lang="es-ES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D0EEC369-E0F5-43CC-A935-6C262D9EA0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84289"/>
            <a:ext cx="8596668" cy="5126036"/>
          </a:xfrm>
        </p:spPr>
        <p:txBody>
          <a:bodyPr>
            <a:normAutofit fontScale="92500" lnSpcReduction="20000"/>
          </a:bodyPr>
          <a:lstStyle/>
          <a:p>
            <a:pPr marL="0" lvl="0" indent="0" algn="just">
              <a:spcAft>
                <a:spcPts val="600"/>
              </a:spcAft>
              <a:buNone/>
            </a:pPr>
            <a:r>
              <a:rPr lang="es-ES" sz="1900" b="1" spc="-5" dirty="0"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C. </a:t>
            </a:r>
            <a:r>
              <a:rPr lang="es-ES" sz="1900" b="1" u="sng" spc="-5" dirty="0"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RESPONSABLE DE LA CAFETERÍA /BAR Y TALLERES DE COCINA Y PASTELERÍA– Profesor que se encuentre en la instalación</a:t>
            </a:r>
            <a:r>
              <a:rPr lang="es-ES" sz="1900" b="1" spc="-5" dirty="0"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: </a:t>
            </a:r>
            <a:r>
              <a:rPr lang="es-ES" sz="1900" spc="-5" dirty="0"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se responsabilizará de las siguientes  tareas:</a:t>
            </a:r>
          </a:p>
          <a:p>
            <a:pPr marL="0" lvl="0" indent="0" algn="just">
              <a:spcAft>
                <a:spcPts val="600"/>
              </a:spcAft>
              <a:buSzPts val="1050"/>
              <a:buNone/>
            </a:pPr>
            <a:r>
              <a:rPr lang="es-ES" sz="1800" b="1" spc="-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1. </a:t>
            </a:r>
            <a:r>
              <a:rPr lang="es-ES" sz="1800" b="1" u="sng" spc="-5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Desconectar el gas, la electricidad y el agua</a:t>
            </a:r>
            <a:r>
              <a:rPr lang="es-ES" sz="1800" b="1" spc="-5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endParaRPr lang="es-ES" sz="2000" b="1" spc="-5" dirty="0">
              <a:solidFill>
                <a:srgbClr val="0070C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lvl="0" indent="0" algn="just">
              <a:spcAft>
                <a:spcPts val="600"/>
              </a:spcAft>
              <a:buSzPts val="1050"/>
              <a:buNone/>
            </a:pPr>
            <a:r>
              <a:rPr lang="es-ES" sz="1800" b="1" spc="-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2.</a:t>
            </a:r>
            <a:r>
              <a:rPr lang="es-ES" sz="1800" spc="-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Evacuación del BAR, TALLER DE COCINA Y TALLER DE PASTELERIA y cerrarlos, comprobando  </a:t>
            </a:r>
          </a:p>
          <a:p>
            <a:pPr marL="0" lvl="0" indent="0" algn="just">
              <a:spcBef>
                <a:spcPts val="0"/>
              </a:spcBef>
              <a:buSzPts val="1050"/>
              <a:buNone/>
            </a:pPr>
            <a:r>
              <a:rPr lang="es-ES" spc="-5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</a:t>
            </a:r>
            <a:r>
              <a:rPr lang="es-ES" sz="1800" spc="-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que queden vacíos.</a:t>
            </a:r>
            <a:r>
              <a:rPr lang="es-ES" sz="1800" spc="-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s-ES" sz="2000" spc="-5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lvl="0" indent="0" algn="just">
              <a:spcBef>
                <a:spcPts val="2400"/>
              </a:spcBef>
              <a:spcAft>
                <a:spcPts val="600"/>
              </a:spcAft>
              <a:buNone/>
            </a:pPr>
            <a:r>
              <a:rPr lang="es-ES" sz="1900" b="1" spc="-5" dirty="0"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D.  </a:t>
            </a:r>
            <a:r>
              <a:rPr lang="es-ES" sz="1900" b="1" u="sng" spc="-5" dirty="0"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RESPONSABLES DE ALARMA Y ACCESOS – Conserjes:</a:t>
            </a:r>
            <a:r>
              <a:rPr lang="es-ES" sz="1900" b="1" spc="-5" dirty="0"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s-ES" sz="1900" spc="-5" dirty="0"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se responsabilizarán de las siguientes tareas.</a:t>
            </a:r>
          </a:p>
          <a:p>
            <a:pPr marL="0" lvl="0" indent="0" algn="just">
              <a:spcAft>
                <a:spcPts val="600"/>
              </a:spcAft>
              <a:buSzPts val="1050"/>
              <a:buNone/>
            </a:pPr>
            <a:r>
              <a:rPr lang="es-ES" sz="1800" b="1" spc="-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1.</a:t>
            </a:r>
            <a:r>
              <a:rPr lang="es-ES" sz="1800" spc="-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Dar la señal de alarma acústica.</a:t>
            </a:r>
            <a:endParaRPr lang="es-ES" sz="2000" spc="-5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lvl="0" indent="0" algn="just">
              <a:spcAft>
                <a:spcPts val="600"/>
              </a:spcAft>
              <a:buSzPts val="1050"/>
              <a:buNone/>
            </a:pPr>
            <a:r>
              <a:rPr lang="es-ES" sz="1800" b="1" spc="-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2.</a:t>
            </a:r>
            <a:r>
              <a:rPr lang="es-ES" sz="1800" spc="-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Se colocarán los chalecos reflectantes.</a:t>
            </a:r>
            <a:endParaRPr lang="es-ES" sz="2000" spc="-5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lvl="0" indent="0" algn="just">
              <a:spcBef>
                <a:spcPts val="0"/>
              </a:spcBef>
              <a:buSzPts val="1050"/>
              <a:buNone/>
            </a:pPr>
            <a:r>
              <a:rPr lang="es-ES" sz="1800" b="1" spc="-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3. </a:t>
            </a:r>
            <a:r>
              <a:rPr lang="es-ES" sz="1800" spc="-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Cerrar las cancela de entrada y permanecer en los accesos al centro para permitir el acceso </a:t>
            </a:r>
          </a:p>
          <a:p>
            <a:pPr marL="0" lvl="0" indent="0" algn="just">
              <a:spcBef>
                <a:spcPts val="0"/>
              </a:spcBef>
              <a:buSzPts val="1050"/>
              <a:buNone/>
            </a:pPr>
            <a:r>
              <a:rPr lang="es-ES" sz="1800" spc="-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a los servicios de emergencia, evitando así posibles aglomeraciones de familias en el interior </a:t>
            </a:r>
          </a:p>
          <a:p>
            <a:pPr marL="0" lvl="0" indent="0" algn="just">
              <a:spcBef>
                <a:spcPts val="0"/>
              </a:spcBef>
              <a:buSzPts val="1050"/>
              <a:buNone/>
            </a:pPr>
            <a:r>
              <a:rPr lang="es-ES" spc="-5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</a:t>
            </a:r>
            <a:r>
              <a:rPr lang="es-ES" sz="1800" spc="-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las instalaciones.</a:t>
            </a:r>
            <a:endParaRPr lang="es-ES" sz="2000" spc="-5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lvl="0" indent="0" algn="just">
              <a:spcAft>
                <a:spcPts val="600"/>
              </a:spcAft>
              <a:buSzPts val="1050"/>
              <a:buNone/>
            </a:pPr>
            <a:r>
              <a:rPr lang="es-ES" sz="1800" b="1" spc="-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4.</a:t>
            </a:r>
            <a:r>
              <a:rPr lang="es-ES" sz="1800" spc="-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Evacuación del BAR, TALLER DE COCINA Y TALLER DE PASTELERIA y cerrarlos (en caso de que </a:t>
            </a:r>
          </a:p>
          <a:p>
            <a:pPr marL="0" lvl="0" indent="0" algn="just">
              <a:spcBef>
                <a:spcPts val="0"/>
              </a:spcBef>
              <a:buSzPts val="1050"/>
              <a:buNone/>
            </a:pPr>
            <a:r>
              <a:rPr lang="es-ES" spc="-5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</a:t>
            </a:r>
            <a:r>
              <a:rPr lang="es-ES" sz="1800" spc="-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se encuentren ocupados, comprobando que queden vacíos.</a:t>
            </a:r>
            <a:endParaRPr lang="es-ES" sz="2000" spc="-5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802832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AF480F1-492A-456D-BB8D-7B7307513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85774"/>
            <a:ext cx="8790516" cy="1057275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s-ES" sz="3200" b="1" u="sng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CONSIGNAS PARA EL PROFESORADO DURANTE UNA EMERGENCIA</a:t>
            </a:r>
            <a:r>
              <a:rPr lang="es-ES" sz="28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/>
            </a:r>
            <a:br>
              <a:rPr lang="es-ES" sz="28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</a:br>
            <a:endParaRPr lang="es-ES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5864661-4899-4BB3-AA05-D26998652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876426"/>
            <a:ext cx="8790515" cy="4495800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es-ES" sz="48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Las principales consignas que debe recibir el profesorado en una evacuación del centro serán (se sintetizan algunas de las señaladas en el plan de autoprotección): 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es-ES" sz="4800" b="1" spc="-5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A. </a:t>
            </a:r>
            <a:r>
              <a:rPr lang="es-ES" sz="4800" b="1" spc="-5" dirty="0">
                <a:solidFill>
                  <a:srgbClr val="0070C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Todos los profesores desalojarán las aulas o recintos que ocupan</a:t>
            </a:r>
            <a:r>
              <a:rPr lang="es-ES" sz="4800" spc="-5" dirty="0">
                <a:solidFill>
                  <a:srgbClr val="0070C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s-ES" sz="48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independientemente de las circunstancias personales, exámenes, elaboración de comidas, etc. Si fuera imposible la evacuación de algún alumno, </a:t>
            </a:r>
            <a:r>
              <a:rPr lang="es-ES" sz="4800" b="1" spc="-5" dirty="0">
                <a:solidFill>
                  <a:srgbClr val="0070C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se avisará inmediatamente al EQUIPO DE EMERGENCIA GENERAL</a:t>
            </a:r>
            <a:r>
              <a:rPr lang="es-ES" sz="48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 de las circunstancias y personas involucradas, para intentar la evacuación por otros medios.</a:t>
            </a:r>
          </a:p>
          <a:p>
            <a:pPr marL="0" lvl="0" indent="0" algn="just">
              <a:spcAft>
                <a:spcPts val="600"/>
              </a:spcAft>
              <a:buNone/>
            </a:pPr>
            <a:r>
              <a:rPr lang="es-ES" sz="4800" b="1" spc="-5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B.</a:t>
            </a:r>
            <a:r>
              <a:rPr lang="es-ES" sz="4800" spc="-5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s-ES" sz="48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Cuando hayan desalojado todos los alumnos, </a:t>
            </a:r>
            <a:r>
              <a:rPr lang="es-ES" sz="4800" b="1" spc="-5" dirty="0">
                <a:solidFill>
                  <a:srgbClr val="0070C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cada profesor comprobará que las aulas y recintos que tiene asignados quedan vacíos, dejando las puertas y ventanas cerradas</a:t>
            </a:r>
            <a:r>
              <a:rPr lang="es-ES" sz="4800" spc="-5" dirty="0">
                <a:solidFill>
                  <a:srgbClr val="0070C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s-ES" sz="48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y comprobando que ningún alumno quede en los servicios y locales anexos. Se marcará el control del aula dejando la </a:t>
            </a:r>
            <a:r>
              <a:rPr lang="es-ES" sz="4800" b="1" spc="-5" dirty="0">
                <a:solidFill>
                  <a:srgbClr val="0070C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papelera en el exterior del aula</a:t>
            </a:r>
            <a:r>
              <a:rPr lang="es-ES" sz="4800" spc="-5" dirty="0">
                <a:solidFill>
                  <a:srgbClr val="0070C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. </a:t>
            </a:r>
          </a:p>
          <a:p>
            <a:pPr marL="0" lvl="0" indent="0" algn="just">
              <a:spcAft>
                <a:spcPts val="600"/>
              </a:spcAft>
              <a:buNone/>
            </a:pPr>
            <a:r>
              <a:rPr lang="es-ES" sz="4800" b="1" spc="-5" dirty="0">
                <a:solidFill>
                  <a:srgbClr val="0070C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C. Se contará a los alumnos en el aula</a:t>
            </a:r>
            <a:r>
              <a:rPr lang="es-ES" sz="48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, antes de la evacuación </a:t>
            </a:r>
            <a:r>
              <a:rPr lang="es-ES" sz="4800" b="1" spc="-5" dirty="0">
                <a:solidFill>
                  <a:srgbClr val="0070C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y en el patio</a:t>
            </a:r>
            <a:r>
              <a:rPr lang="es-ES" sz="48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, una vez realizada la evacuación, para asegurarse de que todos los alumnos están  fuera del edificio. Es importante avisar a los alumnos de este hecho, para evitar que cambien de fila en el patio y dificulte el control de la evacuación.</a:t>
            </a:r>
          </a:p>
          <a:p>
            <a:pPr marL="0" lvl="0" indent="0" algn="just">
              <a:spcAft>
                <a:spcPts val="600"/>
              </a:spcAft>
              <a:buNone/>
            </a:pPr>
            <a:r>
              <a:rPr lang="es-ES" sz="4800" b="1" spc="-5" dirty="0">
                <a:solidFill>
                  <a:srgbClr val="0070C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D.</a:t>
            </a:r>
            <a:r>
              <a:rPr lang="es-ES" sz="48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Con varios días de antelación a la realización de un posible simulacro, </a:t>
            </a:r>
            <a:r>
              <a:rPr lang="es-ES" sz="4800" b="1" spc="-5" dirty="0">
                <a:solidFill>
                  <a:srgbClr val="0070C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se informará a los alumnos de los pormenores y objetivos de este ejercicio (tutorías)</a:t>
            </a:r>
            <a:r>
              <a:rPr lang="es-ES" sz="48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y se les explicarán las instrucciones que deberán seguir.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975180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6A4542B-5D6E-4528-AB45-D979438EF5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61975"/>
            <a:ext cx="8596668" cy="5479387"/>
          </a:xfrm>
        </p:spPr>
        <p:txBody>
          <a:bodyPr>
            <a:normAutofit fontScale="92500" lnSpcReduction="20000"/>
          </a:bodyPr>
          <a:lstStyle/>
          <a:p>
            <a:endParaRPr lang="es-ES" dirty="0"/>
          </a:p>
          <a:p>
            <a:pPr marL="0" lvl="0" indent="0" algn="just">
              <a:spcAft>
                <a:spcPts val="600"/>
              </a:spcAft>
              <a:buNone/>
            </a:pPr>
            <a:r>
              <a:rPr lang="es-ES" sz="1800" b="1" spc="-5" dirty="0">
                <a:solidFill>
                  <a:srgbClr val="0070C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E.</a:t>
            </a:r>
            <a:r>
              <a:rPr lang="es-ES" sz="18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Criterios a seguir durante la evacuación:  </a:t>
            </a:r>
          </a:p>
          <a:p>
            <a:pPr algn="just">
              <a:spcAft>
                <a:spcPts val="600"/>
              </a:spcAft>
            </a:pPr>
            <a:r>
              <a:rPr lang="es-ES" sz="1800" spc="-5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Al arranque de la señal de alarma, desalojarán el edificio </a:t>
            </a:r>
            <a:r>
              <a:rPr lang="es-ES" sz="1800" b="1" spc="-5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en primer lugar los ocupantes de la planta baja.</a:t>
            </a:r>
          </a:p>
          <a:p>
            <a:pPr algn="just">
              <a:spcAft>
                <a:spcPts val="600"/>
              </a:spcAft>
            </a:pPr>
            <a:r>
              <a:rPr lang="es-ES" sz="18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Simultáneamente, los de las plantas superiores </a:t>
            </a:r>
            <a:r>
              <a:rPr lang="es-ES" sz="1800" b="1" spc="-5" dirty="0">
                <a:solidFill>
                  <a:srgbClr val="0070C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se movilizarán ordenadamente hacia las escaleras más próximas, pero sin descender</a:t>
            </a:r>
            <a:r>
              <a:rPr lang="es-ES" sz="18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 a las plantas inferiores hasta que los ocupantes de éstas hayan desalojado su planta respectiva.</a:t>
            </a:r>
          </a:p>
          <a:p>
            <a:pPr algn="just">
              <a:spcAft>
                <a:spcPts val="600"/>
              </a:spcAft>
            </a:pPr>
            <a:r>
              <a:rPr lang="es-ES" sz="1800" b="1" spc="-5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El desalojo en cada planta se realizará por grupos</a:t>
            </a:r>
            <a:r>
              <a:rPr lang="es-ES" sz="1800" spc="-5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, saliendo en primer lugar las aulas más próximas a las escaleras, en secuencia ordenada y sin mezclarse los grupos.</a:t>
            </a:r>
          </a:p>
          <a:p>
            <a:pPr algn="just">
              <a:spcAft>
                <a:spcPts val="600"/>
              </a:spcAft>
            </a:pPr>
            <a:r>
              <a:rPr lang="es-ES" sz="1800" b="1" spc="-5" dirty="0">
                <a:solidFill>
                  <a:srgbClr val="0070C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Los alumnos del pabellón </a:t>
            </a:r>
            <a:r>
              <a:rPr lang="es-ES" sz="18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de deportes desalojarán el sitio ordenadamente </a:t>
            </a:r>
            <a:r>
              <a:rPr lang="es-ES" sz="1800" b="1" spc="-5" dirty="0">
                <a:solidFill>
                  <a:srgbClr val="0070C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hacia la pista del patio</a:t>
            </a:r>
            <a:r>
              <a:rPr lang="es-ES" sz="1800" spc="-5" dirty="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  <a:endParaRPr lang="es-E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s-ES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En el patio se colocarán en fila 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de forma que </a:t>
            </a:r>
            <a:r>
              <a:rPr lang="es-ES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los primeros de ESO estén en el lado derecho 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mirando desde el edificio, </a:t>
            </a:r>
            <a:r>
              <a:rPr lang="es-ES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más a la izquierda los segundos, terceros, cuartos, bachillerato y los de FPB y FPIGM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 en el lado izquierdo.</a:t>
            </a:r>
          </a:p>
          <a:p>
            <a:r>
              <a:rPr lang="es-ES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En caso de lluvia la evacuación se hará en el gimnasio 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y se colocarán en el mismo orden. De derecha a izquierda mirando desde la puerta de entrada.</a:t>
            </a:r>
          </a:p>
          <a:p>
            <a:r>
              <a:rPr lang="es-ES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En caso de riesgo alto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, los alumnos abandonarán, junto a sus profesores el patio del centro y se dirigirán a </a:t>
            </a:r>
            <a:r>
              <a:rPr lang="es-ES">
                <a:latin typeface="Cambria Math" panose="02040503050406030204" pitchFamily="18" charset="0"/>
                <a:ea typeface="Cambria Math" panose="02040503050406030204" pitchFamily="18" charset="0"/>
              </a:rPr>
              <a:t>la </a:t>
            </a:r>
            <a:r>
              <a:rPr lang="es-ES" b="1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explanada </a:t>
            </a:r>
            <a:r>
              <a:rPr lang="es-ES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de tierra</a:t>
            </a:r>
            <a:r>
              <a:rPr lang="es-ES" dirty="0">
                <a:latin typeface="Cambria Math" panose="02040503050406030204" pitchFamily="18" charset="0"/>
                <a:ea typeface="Cambria Math" panose="02040503050406030204" pitchFamily="18" charset="0"/>
              </a:rPr>
              <a:t> que hay saliendo del centro a mano izquierda, </a:t>
            </a:r>
            <a:r>
              <a:rPr lang="es-ES" b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ubicado frente al recinto ferial o mercadillo de Burguillos.</a:t>
            </a:r>
          </a:p>
          <a:p>
            <a:endParaRPr lang="es-E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88643316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Fac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266</TotalTime>
  <Words>1497</Words>
  <Application>Microsoft Office PowerPoint</Application>
  <PresentationFormat>Personalizado</PresentationFormat>
  <Paragraphs>82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Faceta</vt:lpstr>
      <vt:lpstr>ACTUACIÓN ANTE EMERGENCIAS EN EL  IES BURGUILLOS</vt:lpstr>
      <vt:lpstr>INTRODUCCIÓN</vt:lpstr>
      <vt:lpstr>CONSIDERACIONES GENERALES A TENER EN CUENTA DE CARA A UNA EVACUACIÓN DEL CENTRO.</vt:lpstr>
      <vt:lpstr>EQUIPO DE EVACUACIÓN DE AULA</vt:lpstr>
      <vt:lpstr>EQUIPO DE EMERGENCIA GENERAL</vt:lpstr>
      <vt:lpstr>EQUIPO DE EMERGENCIA GENERAL</vt:lpstr>
      <vt:lpstr>EQUIPO DE EMERGENCIA GENERAL</vt:lpstr>
      <vt:lpstr>CONSIGNAS PARA EL PROFESORADO DURANTE UNA EMERGENCIA 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RESUMEN DEL PLAN DE AUTOPROTECCIÓN DEL  IES BURGUILLOS</dc:title>
  <dc:creator>jesus maria doblas gomez</dc:creator>
  <cp:lastModifiedBy>Nancy Widart</cp:lastModifiedBy>
  <cp:revision>20</cp:revision>
  <dcterms:created xsi:type="dcterms:W3CDTF">2021-04-12T05:55:30Z</dcterms:created>
  <dcterms:modified xsi:type="dcterms:W3CDTF">2021-04-15T08:24:03Z</dcterms:modified>
</cp:coreProperties>
</file>