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300" r:id="rId3"/>
    <p:sldId id="301" r:id="rId4"/>
    <p:sldId id="278" r:id="rId5"/>
    <p:sldId id="279" r:id="rId6"/>
    <p:sldId id="290" r:id="rId7"/>
    <p:sldId id="293" r:id="rId8"/>
    <p:sldId id="258" r:id="rId9"/>
    <p:sldId id="262" r:id="rId10"/>
    <p:sldId id="291" r:id="rId11"/>
    <p:sldId id="260" r:id="rId12"/>
    <p:sldId id="296" r:id="rId13"/>
    <p:sldId id="288" r:id="rId14"/>
    <p:sldId id="298" r:id="rId15"/>
    <p:sldId id="263" r:id="rId16"/>
    <p:sldId id="264" r:id="rId17"/>
    <p:sldId id="270" r:id="rId18"/>
    <p:sldId id="265" r:id="rId19"/>
    <p:sldId id="267" r:id="rId20"/>
    <p:sldId id="268" r:id="rId21"/>
    <p:sldId id="271" r:id="rId22"/>
    <p:sldId id="273" r:id="rId23"/>
    <p:sldId id="274" r:id="rId24"/>
    <p:sldId id="272" r:id="rId25"/>
    <p:sldId id="275" r:id="rId26"/>
    <p:sldId id="294" r:id="rId27"/>
    <p:sldId id="295" r:id="rId28"/>
    <p:sldId id="281" r:id="rId29"/>
    <p:sldId id="282" r:id="rId30"/>
    <p:sldId id="283" r:id="rId31"/>
    <p:sldId id="286" r:id="rId32"/>
    <p:sldId id="287" r:id="rId33"/>
    <p:sldId id="284" r:id="rId34"/>
    <p:sldId id="285" r:id="rId35"/>
    <p:sldId id="280" r:id="rId3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p:cViewPr varScale="1">
        <p:scale>
          <a:sx n="81" d="100"/>
          <a:sy n="81" d="100"/>
        </p:scale>
        <p:origin x="108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4"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18 Rectángulo"/>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11 Rectángulo"/>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6 Conector recto"/>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9 Rectángulo"/>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12 Elipse"/>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3 Elipse"/>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8" name="7 Título"/>
          <p:cNvSpPr>
            <a:spLocks noGrp="1"/>
          </p:cNvSpPr>
          <p:nvPr>
            <p:ph type="ctrTitle"/>
          </p:nvPr>
        </p:nvSpPr>
        <p:spPr>
          <a:xfrm>
            <a:off x="685800" y="381000"/>
            <a:ext cx="7772400" cy="1752600"/>
          </a:xfrm>
        </p:spPr>
        <p:txBody>
          <a:bodyPr/>
          <a:lstStyle>
            <a:lvl1pPr>
              <a:defRPr sz="4200">
                <a:solidFill>
                  <a:schemeClr val="accent1"/>
                </a:solidFill>
              </a:defRPr>
            </a:lvl1pPr>
          </a:lstStyle>
          <a:p>
            <a:r>
              <a:rPr lang="es-ES" smtClean="0"/>
              <a:t>Haga clic para modificar el estilo de título del patrón</a:t>
            </a:r>
            <a:endParaRPr lang="en-US"/>
          </a:p>
        </p:txBody>
      </p:sp>
      <p:sp>
        <p:nvSpPr>
          <p:cNvPr id="15" name="27 Marcador de fecha"/>
          <p:cNvSpPr>
            <a:spLocks noGrp="1"/>
          </p:cNvSpPr>
          <p:nvPr>
            <p:ph type="dt" sz="half" idx="10"/>
          </p:nvPr>
        </p:nvSpPr>
        <p:spPr/>
        <p:txBody>
          <a:bodyPr/>
          <a:lstStyle>
            <a:lvl1pPr>
              <a:defRPr/>
            </a:lvl1pPr>
          </a:lstStyle>
          <a:p>
            <a:pPr>
              <a:defRPr/>
            </a:pPr>
            <a:fld id="{9343CC2A-5A04-42CB-A9AA-D8B60C47730A}" type="datetimeFigureOut">
              <a:rPr lang="es-ES"/>
              <a:pPr>
                <a:defRPr/>
              </a:pPr>
              <a:t>07/01/2019</a:t>
            </a:fld>
            <a:endParaRPr lang="es-ES"/>
          </a:p>
        </p:txBody>
      </p:sp>
      <p:sp>
        <p:nvSpPr>
          <p:cNvPr id="16" name="16 Marcador de pie de página"/>
          <p:cNvSpPr>
            <a:spLocks noGrp="1"/>
          </p:cNvSpPr>
          <p:nvPr>
            <p:ph type="ftr" sz="quarter" idx="11"/>
          </p:nvPr>
        </p:nvSpPr>
        <p:spPr/>
        <p:txBody>
          <a:bodyPr/>
          <a:lstStyle>
            <a:lvl1pPr>
              <a:defRPr/>
            </a:lvl1pPr>
          </a:lstStyle>
          <a:p>
            <a:pPr>
              <a:defRPr/>
            </a:pPr>
            <a:endParaRPr lang="es-ES"/>
          </a:p>
        </p:txBody>
      </p:sp>
      <p:sp>
        <p:nvSpPr>
          <p:cNvPr id="17" name="28 Marcador de número de diapositiva"/>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18EDF4D-1BB1-49F2-A8FD-0F70E6F6164E}" type="slidenum">
              <a:rPr lang="es-ES"/>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fld id="{0F853A78-B677-4F8A-8835-E8AAB21D3B0C}" type="datetimeFigureOut">
              <a:rPr lang="es-ES"/>
              <a:pPr>
                <a:defRPr/>
              </a:pPr>
              <a:t>07/01/2019</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99394045-10F4-43CD-BCE9-22AC61638121}" type="slidenum">
              <a:rPr lang="es-ES"/>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4"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8 Rectángulo"/>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10 Rectángulo"/>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11 Rectángulo"/>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12 Conector recto"/>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13 Elipse"/>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14 Elipse"/>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Marcador de texto vertical"/>
          <p:cNvSpPr>
            <a:spLocks noGrp="1"/>
          </p:cNvSpPr>
          <p:nvPr>
            <p:ph type="body" orient="vert" idx="1"/>
          </p:nvPr>
        </p:nvSpPr>
        <p:spPr>
          <a:xfrm>
            <a:off x="304800" y="304800"/>
            <a:ext cx="6553200" cy="5821366"/>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2" name="1 Título vertical"/>
          <p:cNvSpPr>
            <a:spLocks noGrp="1"/>
          </p:cNvSpPr>
          <p:nvPr>
            <p:ph type="title" orient="vert"/>
          </p:nvPr>
        </p:nvSpPr>
        <p:spPr>
          <a:xfrm>
            <a:off x="7391400" y="304801"/>
            <a:ext cx="1447800" cy="5851525"/>
          </a:xfrm>
        </p:spPr>
        <p:txBody>
          <a:bodyPr vert="eaVert"/>
          <a:lstStyle/>
          <a:p>
            <a:r>
              <a:rPr lang="es-ES" smtClean="0"/>
              <a:t>Haga clic para modificar el estilo de título del patrón</a:t>
            </a:r>
            <a:endParaRPr lang="en-US"/>
          </a:p>
        </p:txBody>
      </p:sp>
      <p:sp>
        <p:nvSpPr>
          <p:cNvPr id="13" name="5 Marcador de número de diapositiva"/>
          <p:cNvSpPr>
            <a:spLocks noGrp="1"/>
          </p:cNvSpPr>
          <p:nvPr>
            <p:ph type="sldNum" sz="quarter" idx="10"/>
          </p:nvPr>
        </p:nvSpPr>
        <p:spPr>
          <a:xfrm>
            <a:off x="6915150" y="3009900"/>
            <a:ext cx="457200" cy="441325"/>
          </a:xfrm>
        </p:spPr>
        <p:txBody>
          <a:bodyPr/>
          <a:lstStyle>
            <a:lvl1pPr>
              <a:defRPr/>
            </a:lvl1pPr>
          </a:lstStyle>
          <a:p>
            <a:pPr>
              <a:defRPr/>
            </a:pPr>
            <a:fld id="{94364676-ABC1-42E1-AEE5-2D565E9B3C27}" type="slidenum">
              <a:rPr lang="es-ES"/>
              <a:pPr>
                <a:defRPr/>
              </a:pPr>
              <a:t>‹Nº›</a:t>
            </a:fld>
            <a:endParaRPr lang="es-ES"/>
          </a:p>
        </p:txBody>
      </p:sp>
      <p:sp>
        <p:nvSpPr>
          <p:cNvPr id="14" name="3 Marcador de fecha"/>
          <p:cNvSpPr>
            <a:spLocks noGrp="1"/>
          </p:cNvSpPr>
          <p:nvPr>
            <p:ph type="dt" sz="half" idx="11"/>
          </p:nvPr>
        </p:nvSpPr>
        <p:spPr/>
        <p:txBody>
          <a:bodyPr/>
          <a:lstStyle>
            <a:lvl1pPr>
              <a:defRPr/>
            </a:lvl1pPr>
          </a:lstStyle>
          <a:p>
            <a:pPr>
              <a:defRPr/>
            </a:pPr>
            <a:fld id="{DA8E534C-52BC-415A-8074-91DFA8DA6206}" type="datetimeFigureOut">
              <a:rPr lang="es-ES"/>
              <a:pPr>
                <a:defRPr/>
              </a:pPr>
              <a:t>07/01/2019</a:t>
            </a:fld>
            <a:endParaRPr lang="es-ES"/>
          </a:p>
        </p:txBody>
      </p:sp>
      <p:sp>
        <p:nvSpPr>
          <p:cNvPr id="15" name="4 Marcador de pie de página"/>
          <p:cNvSpPr>
            <a:spLocks noGrp="1"/>
          </p:cNvSpPr>
          <p:nvPr>
            <p:ph type="ftr" sz="quarter" idx="12"/>
          </p:nvPr>
        </p:nvSpPr>
        <p:spPr/>
        <p:txBody>
          <a:bodyPr/>
          <a:lstStyle>
            <a:lvl1pPr>
              <a:defRPr/>
            </a:lvl1pPr>
          </a:lstStyle>
          <a:p>
            <a:pPr>
              <a:defRPr/>
            </a:pPr>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lang="es-ES" smtClean="0"/>
              <a:t>Haga clic para modificar el estilo de título del patrón</a:t>
            </a:r>
            <a:endParaRPr lang="en-US"/>
          </a:p>
        </p:txBody>
      </p:sp>
      <p:sp>
        <p:nvSpPr>
          <p:cNvPr id="8" name="7 Marcador de contenido"/>
          <p:cNvSpPr>
            <a:spLocks noGrp="1"/>
          </p:cNvSpPr>
          <p:nvPr>
            <p:ph sz="quarter" idx="1"/>
          </p:nvPr>
        </p:nvSpPr>
        <p:spPr>
          <a:xfrm>
            <a:off x="301752" y="1527048"/>
            <a:ext cx="850392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fld id="{63F86DFC-239E-485E-A90A-F70BA98C21C4}" type="datetimeFigureOut">
              <a:rPr lang="es-ES"/>
              <a:pPr>
                <a:defRPr/>
              </a:pPr>
              <a:t>07/01/2019</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a:xfrm>
            <a:off x="4362450" y="1027113"/>
            <a:ext cx="457200" cy="441325"/>
          </a:xfrm>
        </p:spPr>
        <p:txBody>
          <a:bodyPr/>
          <a:lstStyle>
            <a:lvl1pPr>
              <a:defRPr/>
            </a:lvl1pPr>
          </a:lstStyle>
          <a:p>
            <a:pPr>
              <a:defRPr/>
            </a:pPr>
            <a:fld id="{C09793DB-F5AB-4E01-B390-5E4D04E77686}" type="slidenum">
              <a:rPr lang="es-ES"/>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18 Rectángulo"/>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11 Rectángulo"/>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12 Rectángulo"/>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13 Rectángulo"/>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7 Conector recto"/>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9 Elipse"/>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0 Elipse"/>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Marcador de texto"/>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2" name="1 Título"/>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s-ES" smtClean="0"/>
              <a:t>Haga clic para modificar el estilo de título del patrón</a:t>
            </a:r>
            <a:endParaRPr lang="en-US"/>
          </a:p>
        </p:txBody>
      </p:sp>
      <p:sp>
        <p:nvSpPr>
          <p:cNvPr id="15" name="4 Marcador de pie de página"/>
          <p:cNvSpPr>
            <a:spLocks noGrp="1"/>
          </p:cNvSpPr>
          <p:nvPr>
            <p:ph type="ftr" sz="quarter" idx="10"/>
          </p:nvPr>
        </p:nvSpPr>
        <p:spPr/>
        <p:txBody>
          <a:bodyPr/>
          <a:lstStyle>
            <a:lvl1pPr>
              <a:defRPr/>
            </a:lvl1pPr>
          </a:lstStyle>
          <a:p>
            <a:pPr>
              <a:defRPr/>
            </a:pPr>
            <a:endParaRPr lang="es-ES"/>
          </a:p>
        </p:txBody>
      </p:sp>
      <p:sp>
        <p:nvSpPr>
          <p:cNvPr id="16" name="3 Marcador de fecha"/>
          <p:cNvSpPr>
            <a:spLocks noGrp="1"/>
          </p:cNvSpPr>
          <p:nvPr>
            <p:ph type="dt" sz="half" idx="11"/>
          </p:nvPr>
        </p:nvSpPr>
        <p:spPr/>
        <p:txBody>
          <a:bodyPr/>
          <a:lstStyle>
            <a:lvl1pPr>
              <a:defRPr/>
            </a:lvl1pPr>
          </a:lstStyle>
          <a:p>
            <a:pPr>
              <a:defRPr/>
            </a:pPr>
            <a:fld id="{983B4B37-7322-4A39-B492-F6A1E5F1E266}" type="datetimeFigureOut">
              <a:rPr lang="es-ES"/>
              <a:pPr>
                <a:defRPr/>
              </a:pPr>
              <a:t>07/01/2019</a:t>
            </a:fld>
            <a:endParaRPr lang="es-ES"/>
          </a:p>
        </p:txBody>
      </p:sp>
      <p:sp>
        <p:nvSpPr>
          <p:cNvPr id="17" name="5 Marcador de número de diapositiva"/>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952489C5-8E7D-4483-ACA8-04770A0DF2CD}" type="slidenum">
              <a:rPr lang="es-ES"/>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5" name="7 Conector recto"/>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1 Título"/>
          <p:cNvSpPr>
            <a:spLocks noGrp="1"/>
          </p:cNvSpPr>
          <p:nvPr>
            <p:ph type="title"/>
          </p:nvPr>
        </p:nvSpPr>
        <p:spPr>
          <a:xfrm>
            <a:off x="301752" y="228600"/>
            <a:ext cx="8534400" cy="758952"/>
          </a:xfrm>
        </p:spPr>
        <p:txBody>
          <a:bodyPr/>
          <a:lstStyle/>
          <a:p>
            <a:r>
              <a:rPr lang="es-ES" smtClean="0"/>
              <a:t>Haga clic para modificar el estilo de título del patrón</a:t>
            </a:r>
            <a:endParaRPr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4 Marcador de fecha"/>
          <p:cNvSpPr>
            <a:spLocks noGrp="1"/>
          </p:cNvSpPr>
          <p:nvPr>
            <p:ph type="dt" sz="half" idx="10"/>
          </p:nvPr>
        </p:nvSpPr>
        <p:spPr>
          <a:xfrm>
            <a:off x="5791200" y="6410325"/>
            <a:ext cx="3044825" cy="365125"/>
          </a:xfrm>
        </p:spPr>
        <p:txBody>
          <a:bodyPr/>
          <a:lstStyle>
            <a:lvl1pPr>
              <a:defRPr/>
            </a:lvl1pPr>
          </a:lstStyle>
          <a:p>
            <a:pPr>
              <a:defRPr/>
            </a:pPr>
            <a:fld id="{9197771A-3F90-4DF4-A7C8-AF411707E041}" type="datetimeFigureOut">
              <a:rPr lang="es-ES"/>
              <a:pPr>
                <a:defRPr/>
              </a:pPr>
              <a:t>07/01/2019</a:t>
            </a:fld>
            <a:endParaRPr lang="es-ES"/>
          </a:p>
        </p:txBody>
      </p:sp>
      <p:sp>
        <p:nvSpPr>
          <p:cNvPr id="7" name="5 Marcador de pie de página"/>
          <p:cNvSpPr>
            <a:spLocks noGrp="1"/>
          </p:cNvSpPr>
          <p:nvPr>
            <p:ph type="ftr" sz="quarter" idx="11"/>
          </p:nvPr>
        </p:nvSpPr>
        <p:spPr/>
        <p:txBody>
          <a:bodyPr/>
          <a:lstStyle>
            <a:lvl1pPr>
              <a:defRPr/>
            </a:lvl1pPr>
          </a:lstStyle>
          <a:p>
            <a:pPr>
              <a:defRPr/>
            </a:pPr>
            <a:endParaRPr lang="es-ES"/>
          </a:p>
        </p:txBody>
      </p:sp>
      <p:sp>
        <p:nvSpPr>
          <p:cNvPr id="8" name="6 Marcador de número de diapositiva"/>
          <p:cNvSpPr>
            <a:spLocks noGrp="1"/>
          </p:cNvSpPr>
          <p:nvPr>
            <p:ph type="sldNum" sz="quarter" idx="12"/>
          </p:nvPr>
        </p:nvSpPr>
        <p:spPr/>
        <p:txBody>
          <a:bodyPr/>
          <a:lstStyle>
            <a:lvl1pPr>
              <a:defRPr/>
            </a:lvl1pPr>
          </a:lstStyle>
          <a:p>
            <a:pPr>
              <a:defRPr/>
            </a:pPr>
            <a:fld id="{0B65CAC1-7D39-418D-A993-5615EF620840}" type="slidenum">
              <a:rPr lang="es-ES"/>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7" name="9 Conector recto"/>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10 Rectángulo"/>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12 Rectángulo"/>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14 Conector recto"/>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5" name="17 Rectángulo"/>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6" name="24 Elipse"/>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26 Elipse"/>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24" name="23 Marcador de contenido"/>
          <p:cNvSpPr>
            <a:spLocks noGrp="1"/>
          </p:cNvSpPr>
          <p:nvPr>
            <p:ph sz="quarter" idx="2"/>
          </p:nvPr>
        </p:nvSpPr>
        <p:spPr>
          <a:xfrm>
            <a:off x="301752" y="2471383"/>
            <a:ext cx="4041648" cy="381840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26" name="25 Marcador de contenido"/>
          <p:cNvSpPr>
            <a:spLocks noGrp="1"/>
          </p:cNvSpPr>
          <p:nvPr>
            <p:ph sz="quarter" idx="4"/>
          </p:nvPr>
        </p:nvSpPr>
        <p:spPr>
          <a:xfrm>
            <a:off x="4800600" y="2471383"/>
            <a:ext cx="4038600" cy="382219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23" name="22 Título"/>
          <p:cNvSpPr>
            <a:spLocks noGrp="1"/>
          </p:cNvSpPr>
          <p:nvPr>
            <p:ph type="title"/>
          </p:nvPr>
        </p:nvSpPr>
        <p:spPr/>
        <p:txBody>
          <a:bodyPr rtlCol="0"/>
          <a:lstStyle/>
          <a:p>
            <a:r>
              <a:rPr lang="es-ES" smtClean="0"/>
              <a:t>Haga clic para modificar el estilo de título del patrón</a:t>
            </a:r>
            <a:endParaRPr lang="en-US"/>
          </a:p>
        </p:txBody>
      </p:sp>
      <p:sp>
        <p:nvSpPr>
          <p:cNvPr id="18" name="6 Marcador de fecha"/>
          <p:cNvSpPr>
            <a:spLocks noGrp="1"/>
          </p:cNvSpPr>
          <p:nvPr>
            <p:ph type="dt" sz="half" idx="10"/>
          </p:nvPr>
        </p:nvSpPr>
        <p:spPr/>
        <p:txBody>
          <a:bodyPr/>
          <a:lstStyle>
            <a:lvl1pPr>
              <a:defRPr/>
            </a:lvl1pPr>
          </a:lstStyle>
          <a:p>
            <a:pPr>
              <a:defRPr/>
            </a:pPr>
            <a:fld id="{D145C261-F43A-47B0-B58C-54ED0208D73D}" type="datetimeFigureOut">
              <a:rPr lang="es-ES"/>
              <a:pPr>
                <a:defRPr/>
              </a:pPr>
              <a:t>07/01/2019</a:t>
            </a:fld>
            <a:endParaRPr lang="es-ES"/>
          </a:p>
        </p:txBody>
      </p:sp>
      <p:sp>
        <p:nvSpPr>
          <p:cNvPr id="19" name="7 Marcador de pie de página"/>
          <p:cNvSpPr>
            <a:spLocks noGrp="1"/>
          </p:cNvSpPr>
          <p:nvPr>
            <p:ph type="ftr" sz="quarter" idx="11"/>
          </p:nvPr>
        </p:nvSpPr>
        <p:spPr>
          <a:xfrm>
            <a:off x="304800" y="6410325"/>
            <a:ext cx="3581400" cy="365125"/>
          </a:xfrm>
        </p:spPr>
        <p:txBody>
          <a:bodyPr/>
          <a:lstStyle>
            <a:lvl1pPr>
              <a:defRPr/>
            </a:lvl1pPr>
          </a:lstStyle>
          <a:p>
            <a:pPr>
              <a:defRPr/>
            </a:pPr>
            <a:endParaRPr lang="es-ES"/>
          </a:p>
        </p:txBody>
      </p:sp>
      <p:sp>
        <p:nvSpPr>
          <p:cNvPr id="20" name="8 Marcador de número de diapositiva"/>
          <p:cNvSpPr>
            <a:spLocks noGrp="1"/>
          </p:cNvSpPr>
          <p:nvPr>
            <p:ph type="sldNum" sz="quarter" idx="12"/>
          </p:nvPr>
        </p:nvSpPr>
        <p:spPr>
          <a:xfrm>
            <a:off x="4343400" y="1042988"/>
            <a:ext cx="457200" cy="441325"/>
          </a:xfrm>
        </p:spPr>
        <p:txBody>
          <a:bodyPr/>
          <a:lstStyle>
            <a:lvl1pPr algn="ctr">
              <a:defRPr/>
            </a:lvl1pPr>
          </a:lstStyle>
          <a:p>
            <a:pPr>
              <a:defRPr/>
            </a:pPr>
            <a:fld id="{F4A5419C-1718-48B2-A9AE-BBAF4D5AB432}" type="slidenum">
              <a:rPr lang="es-ES"/>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lstStyle>
          <a:p>
            <a:pPr>
              <a:defRPr/>
            </a:pPr>
            <a:fld id="{A294C852-89FD-4420-8E29-E15A5E53CFCE}" type="datetimeFigureOut">
              <a:rPr lang="es-ES"/>
              <a:pPr>
                <a:defRPr/>
              </a:pPr>
              <a:t>07/01/2019</a:t>
            </a:fld>
            <a:endParaRPr lang="es-ES"/>
          </a:p>
        </p:txBody>
      </p:sp>
      <p:sp>
        <p:nvSpPr>
          <p:cNvPr id="4" name="3 Marcador de pie de página"/>
          <p:cNvSpPr>
            <a:spLocks noGrp="1"/>
          </p:cNvSpPr>
          <p:nvPr>
            <p:ph type="ftr" sz="quarter" idx="11"/>
          </p:nvPr>
        </p:nvSpPr>
        <p:spPr/>
        <p:txBody>
          <a:bodyPr/>
          <a:lstStyle>
            <a:lvl1pPr>
              <a:defRPr/>
            </a:lvl1pPr>
          </a:lstStyle>
          <a:p>
            <a:pPr>
              <a:defRPr/>
            </a:pPr>
            <a:endParaRPr lang="es-ES"/>
          </a:p>
        </p:txBody>
      </p:sp>
      <p:sp>
        <p:nvSpPr>
          <p:cNvPr id="5" name="4 Marcador de número de diapositiva"/>
          <p:cNvSpPr>
            <a:spLocks noGrp="1"/>
          </p:cNvSpPr>
          <p:nvPr>
            <p:ph type="sldNum" sz="quarter" idx="12"/>
          </p:nvPr>
        </p:nvSpPr>
        <p:spPr>
          <a:xfrm>
            <a:off x="4343400" y="1036638"/>
            <a:ext cx="457200" cy="441325"/>
          </a:xfrm>
        </p:spPr>
        <p:txBody>
          <a:bodyPr/>
          <a:lstStyle>
            <a:lvl1pPr>
              <a:defRPr/>
            </a:lvl1pPr>
          </a:lstStyle>
          <a:p>
            <a:pPr>
              <a:defRPr/>
            </a:pPr>
            <a:fld id="{DF76AF6C-EA03-4701-961B-AA988483F76F}"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3" name="7 Rectángulo"/>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4"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4 Rectángulo"/>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5 Rectángulo"/>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1 Marcador de fecha"/>
          <p:cNvSpPr>
            <a:spLocks noGrp="1"/>
          </p:cNvSpPr>
          <p:nvPr>
            <p:ph type="dt" sz="half" idx="10"/>
          </p:nvPr>
        </p:nvSpPr>
        <p:spPr/>
        <p:txBody>
          <a:bodyPr/>
          <a:lstStyle>
            <a:lvl1pPr>
              <a:defRPr/>
            </a:lvl1pPr>
          </a:lstStyle>
          <a:p>
            <a:pPr>
              <a:defRPr/>
            </a:pPr>
            <a:fld id="{CBA29E03-6092-40B1-BC63-64A6E2918589}" type="datetimeFigureOut">
              <a:rPr lang="es-ES"/>
              <a:pPr>
                <a:defRPr/>
              </a:pPr>
              <a:t>07/01/2019</a:t>
            </a:fld>
            <a:endParaRPr lang="es-ES"/>
          </a:p>
        </p:txBody>
      </p:sp>
      <p:sp>
        <p:nvSpPr>
          <p:cNvPr id="9" name="2 Marcador de pie de página"/>
          <p:cNvSpPr>
            <a:spLocks noGrp="1"/>
          </p:cNvSpPr>
          <p:nvPr>
            <p:ph type="ftr" sz="quarter" idx="11"/>
          </p:nvPr>
        </p:nvSpPr>
        <p:spPr/>
        <p:txBody>
          <a:bodyPr/>
          <a:lstStyle>
            <a:lvl1pPr>
              <a:defRPr/>
            </a:lvl1pPr>
          </a:lstStyle>
          <a:p>
            <a:pPr>
              <a:defRPr/>
            </a:pPr>
            <a:endParaRPr lang="es-ES"/>
          </a:p>
        </p:txBody>
      </p:sp>
      <p:sp>
        <p:nvSpPr>
          <p:cNvPr id="10" name="3 Marcador de número de diapositiva"/>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B2DC4BA4-06A6-427F-8E25-82A26A000777}"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18 Rectángulo"/>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15 Rectángulo"/>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7 Rectángulo"/>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8 Conector recto"/>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0 Elipse"/>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20 Rectángulo"/>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1 Título"/>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20" name="19 Marcador de contenido"/>
          <p:cNvSpPr>
            <a:spLocks noGrp="1"/>
          </p:cNvSpPr>
          <p:nvPr>
            <p:ph sz="quarter" idx="1"/>
          </p:nvPr>
        </p:nvSpPr>
        <p:spPr>
          <a:xfrm>
            <a:off x="3124200" y="685800"/>
            <a:ext cx="5638800" cy="5410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6" name="6 Marcador de número de diapositiva"/>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BB8F5329-C881-4461-BF92-B03A16A9B5F9}" type="slidenum">
              <a:rPr lang="es-ES"/>
              <a:pPr>
                <a:defRPr/>
              </a:pPr>
              <a:t>‹Nº›</a:t>
            </a:fld>
            <a:endParaRPr lang="es-ES"/>
          </a:p>
        </p:txBody>
      </p:sp>
      <p:sp>
        <p:nvSpPr>
          <p:cNvPr id="17" name="4 Marcador de fecha"/>
          <p:cNvSpPr>
            <a:spLocks noGrp="1"/>
          </p:cNvSpPr>
          <p:nvPr>
            <p:ph type="dt" sz="half" idx="11"/>
          </p:nvPr>
        </p:nvSpPr>
        <p:spPr/>
        <p:txBody>
          <a:bodyPr/>
          <a:lstStyle>
            <a:lvl1pPr>
              <a:defRPr/>
            </a:lvl1pPr>
          </a:lstStyle>
          <a:p>
            <a:pPr>
              <a:defRPr/>
            </a:pPr>
            <a:fld id="{64F1A3C8-5283-491F-AAA4-802C0DE9D743}" type="datetimeFigureOut">
              <a:rPr lang="es-ES"/>
              <a:pPr>
                <a:defRPr/>
              </a:pPr>
              <a:t>07/01/2019</a:t>
            </a:fld>
            <a:endParaRPr lang="es-ES"/>
          </a:p>
        </p:txBody>
      </p:sp>
      <p:sp>
        <p:nvSpPr>
          <p:cNvPr id="18" name="5 Marcador de pie de página"/>
          <p:cNvSpPr>
            <a:spLocks noGrp="1"/>
          </p:cNvSpPr>
          <p:nvPr>
            <p:ph type="ftr" sz="quarter" idx="12"/>
          </p:nvPr>
        </p:nvSpPr>
        <p:spPr>
          <a:xfrm>
            <a:off x="301625" y="6410325"/>
            <a:ext cx="3382963" cy="366713"/>
          </a:xfrm>
        </p:spPr>
        <p:txBody>
          <a:bodyPr/>
          <a:lstStyle>
            <a:lvl1pPr>
              <a:defRPr/>
            </a:lvl1pPr>
          </a:lstStyle>
          <a:p>
            <a:pPr>
              <a:defRPr/>
            </a:pPr>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20 Conector recto"/>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19 Rectángulo"/>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14 Rectángulo"/>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12 Elipse"/>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21 Rectángulo"/>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16" name="6 Marcador de número de diapositiva"/>
          <p:cNvSpPr>
            <a:spLocks noGrp="1"/>
          </p:cNvSpPr>
          <p:nvPr>
            <p:ph type="sldNum" sz="quarter" idx="10"/>
          </p:nvPr>
        </p:nvSpPr>
        <p:spPr>
          <a:xfrm>
            <a:off x="1371600" y="312738"/>
            <a:ext cx="457200" cy="441325"/>
          </a:xfrm>
        </p:spPr>
        <p:txBody>
          <a:bodyPr/>
          <a:lstStyle>
            <a:lvl1pPr>
              <a:defRPr/>
            </a:lvl1pPr>
          </a:lstStyle>
          <a:p>
            <a:pPr>
              <a:defRPr/>
            </a:pPr>
            <a:fld id="{A621659E-D20F-4148-B8E9-5E8A3983DE4B}" type="slidenum">
              <a:rPr lang="es-ES"/>
              <a:pPr>
                <a:defRPr/>
              </a:pPr>
              <a:t>‹Nº›</a:t>
            </a:fld>
            <a:endParaRPr lang="es-ES"/>
          </a:p>
        </p:txBody>
      </p:sp>
      <p:sp>
        <p:nvSpPr>
          <p:cNvPr id="17" name="4 Marcador de fecha"/>
          <p:cNvSpPr>
            <a:spLocks noGrp="1"/>
          </p:cNvSpPr>
          <p:nvPr>
            <p:ph type="dt" sz="half" idx="11"/>
          </p:nvPr>
        </p:nvSpPr>
        <p:spPr>
          <a:xfrm>
            <a:off x="5788025" y="6405563"/>
            <a:ext cx="3044825" cy="365125"/>
          </a:xfrm>
        </p:spPr>
        <p:txBody>
          <a:bodyPr/>
          <a:lstStyle>
            <a:lvl1pPr>
              <a:defRPr/>
            </a:lvl1pPr>
          </a:lstStyle>
          <a:p>
            <a:pPr>
              <a:defRPr/>
            </a:pPr>
            <a:fld id="{54783A2E-6926-4BA6-BD19-EF68395123FB}" type="datetimeFigureOut">
              <a:rPr lang="es-ES"/>
              <a:pPr>
                <a:defRPr/>
              </a:pPr>
              <a:t>07/01/2019</a:t>
            </a:fld>
            <a:endParaRPr lang="es-ES"/>
          </a:p>
        </p:txBody>
      </p:sp>
      <p:sp>
        <p:nvSpPr>
          <p:cNvPr id="18" name="5 Marcador de pie de página"/>
          <p:cNvSpPr>
            <a:spLocks noGrp="1"/>
          </p:cNvSpPr>
          <p:nvPr>
            <p:ph type="ftr" sz="quarter" idx="12"/>
          </p:nvPr>
        </p:nvSpPr>
        <p:spPr>
          <a:xfrm>
            <a:off x="301625" y="6410325"/>
            <a:ext cx="3584575" cy="366713"/>
          </a:xfrm>
        </p:spPr>
        <p:txBody>
          <a:bodyPr/>
          <a:lstStyle>
            <a:lvl1pPr>
              <a:defRPr/>
            </a:lvl1pPr>
          </a:lstStyle>
          <a:p>
            <a:pPr>
              <a:defRPr/>
            </a:pPr>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6" name="15 Rectángulo"/>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8 Rectángulo"/>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13 Marcador de fecha"/>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defRPr>
            </a:lvl1pPr>
          </a:lstStyle>
          <a:p>
            <a:pPr>
              <a:defRPr/>
            </a:pPr>
            <a:fld id="{4BD41F94-8954-4E90-9B40-824B17F7B4FE}" type="datetimeFigureOut">
              <a:rPr lang="es-ES"/>
              <a:pPr>
                <a:defRPr/>
              </a:pPr>
              <a:t>07/01/2019</a:t>
            </a:fld>
            <a:endParaRPr lang="es-ES"/>
          </a:p>
        </p:txBody>
      </p:sp>
      <p:sp>
        <p:nvSpPr>
          <p:cNvPr id="3" name="2 Marcador de pie de página"/>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defRPr>
            </a:lvl1pPr>
          </a:lstStyle>
          <a:p>
            <a:pPr>
              <a:defRPr/>
            </a:pPr>
            <a:endParaRPr lang="es-ES"/>
          </a:p>
        </p:txBody>
      </p:sp>
      <p:sp>
        <p:nvSpPr>
          <p:cNvPr id="8" name="7 Rectángulo"/>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9 Conector recto"/>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11 Elipse"/>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14 Elipse"/>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22 Marcador de número de diapositiva"/>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defRPr>
            </a:lvl1pPr>
          </a:lstStyle>
          <a:p>
            <a:pPr>
              <a:defRPr/>
            </a:pPr>
            <a:fld id="{FDE0A689-045D-4EAD-9FD6-9570D06E9FC0}" type="slidenum">
              <a:rPr lang="es-ES"/>
              <a:pPr>
                <a:defRPr/>
              </a:pPr>
              <a:t>‹Nº›</a:t>
            </a:fld>
            <a:endParaRPr lang="es-ES"/>
          </a:p>
        </p:txBody>
      </p:sp>
      <p:sp>
        <p:nvSpPr>
          <p:cNvPr id="1038" name="21 Marcador de título"/>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smtClean="0"/>
              <a:t>Haga clic para modificar el estilo de título del patrón</a:t>
            </a:r>
            <a:endParaRPr lang="en-US" smtClean="0"/>
          </a:p>
        </p:txBody>
      </p:sp>
      <p:sp>
        <p:nvSpPr>
          <p:cNvPr id="1039" name="12 Marcador de texto"/>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Tree>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normAutofit/>
          </a:bodyPr>
          <a:lstStyle/>
          <a:p>
            <a:pPr eaLnBrk="1" fontAlgn="auto" hangingPunct="1">
              <a:spcAft>
                <a:spcPts val="0"/>
              </a:spcAft>
              <a:buFont typeface="Wingdings 2"/>
              <a:buNone/>
              <a:defRPr/>
            </a:pPr>
            <a:r>
              <a:rPr lang="es-ES" dirty="0" smtClean="0"/>
              <a:t>Yolanda Bermúdez </a:t>
            </a:r>
            <a:r>
              <a:rPr lang="es-ES" dirty="0" err="1" smtClean="0"/>
              <a:t>GonzáleZ</a:t>
            </a:r>
            <a:r>
              <a:rPr lang="es-ES" dirty="0" smtClean="0"/>
              <a:t>.</a:t>
            </a:r>
          </a:p>
          <a:p>
            <a:pPr eaLnBrk="1" fontAlgn="auto" hangingPunct="1">
              <a:spcAft>
                <a:spcPts val="0"/>
              </a:spcAft>
              <a:buFont typeface="Wingdings 2"/>
              <a:buNone/>
              <a:defRPr/>
            </a:pPr>
            <a:r>
              <a:rPr lang="es-ES" dirty="0" smtClean="0"/>
              <a:t>Maestra, Pedagoga, psicopedagoga</a:t>
            </a:r>
          </a:p>
          <a:p>
            <a:pPr eaLnBrk="1" fontAlgn="auto" hangingPunct="1">
              <a:spcAft>
                <a:spcPts val="0"/>
              </a:spcAft>
              <a:buFont typeface="Wingdings 2"/>
              <a:buNone/>
              <a:defRPr/>
            </a:pPr>
            <a:r>
              <a:rPr lang="es-ES" dirty="0" smtClean="0"/>
              <a:t>DEPARTAMENTO ORIENTACIÓN IES CONCHA MENDEZ CUESTA</a:t>
            </a:r>
            <a:endParaRPr lang="es-ES" dirty="0"/>
          </a:p>
          <a:p>
            <a:pPr eaLnBrk="1" fontAlgn="auto" hangingPunct="1">
              <a:spcAft>
                <a:spcPts val="0"/>
              </a:spcAft>
              <a:buFont typeface="Wingdings 2"/>
              <a:buNone/>
              <a:defRPr/>
            </a:pPr>
            <a:endParaRPr lang="es-ES" dirty="0" smtClean="0"/>
          </a:p>
          <a:p>
            <a:pPr eaLnBrk="1" fontAlgn="auto" hangingPunct="1">
              <a:spcAft>
                <a:spcPts val="0"/>
              </a:spcAft>
              <a:buFont typeface="Wingdings 2"/>
              <a:buNone/>
              <a:defRPr/>
            </a:pPr>
            <a:endParaRPr lang="es-ES" dirty="0" smtClean="0"/>
          </a:p>
          <a:p>
            <a:pPr eaLnBrk="1" fontAlgn="auto" hangingPunct="1">
              <a:spcAft>
                <a:spcPts val="0"/>
              </a:spcAft>
              <a:buFont typeface="Wingdings 2"/>
              <a:buNone/>
              <a:defRPr/>
            </a:pPr>
            <a:endParaRPr lang="es-ES" dirty="0"/>
          </a:p>
        </p:txBody>
      </p:sp>
      <p:sp>
        <p:nvSpPr>
          <p:cNvPr id="2" name="1 Título"/>
          <p:cNvSpPr>
            <a:spLocks noGrp="1"/>
          </p:cNvSpPr>
          <p:nvPr>
            <p:ph type="ctrTitle"/>
          </p:nvPr>
        </p:nvSpPr>
        <p:spPr/>
        <p:txBody>
          <a:bodyPr>
            <a:normAutofit/>
          </a:bodyPr>
          <a:lstStyle/>
          <a:p>
            <a:pPr eaLnBrk="1" fontAlgn="auto" hangingPunct="1">
              <a:spcAft>
                <a:spcPts val="0"/>
              </a:spcAft>
              <a:defRPr/>
            </a:pPr>
            <a:r>
              <a:rPr lang="es-ES" dirty="0" smtClean="0"/>
              <a:t>HÁBITOS Y TÉCNICAS DE </a:t>
            </a:r>
            <a:r>
              <a:rPr lang="es-ES" dirty="0" smtClean="0"/>
              <a:t>ESTUDIO</a:t>
            </a:r>
            <a:endParaRPr lang="es-ES" dirty="0"/>
          </a:p>
        </p:txBody>
      </p:sp>
      <p:pic>
        <p:nvPicPr>
          <p:cNvPr id="13315" name="Picture 3"/>
          <p:cNvPicPr>
            <a:picLocks noChangeAspect="1" noChangeArrowheads="1"/>
          </p:cNvPicPr>
          <p:nvPr/>
        </p:nvPicPr>
        <p:blipFill>
          <a:blip r:embed="rId2"/>
          <a:srcRect/>
          <a:stretch>
            <a:fillRect/>
          </a:stretch>
        </p:blipFill>
        <p:spPr bwMode="auto">
          <a:xfrm>
            <a:off x="4356100" y="4221163"/>
            <a:ext cx="3257550" cy="2087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0825" y="188913"/>
            <a:ext cx="8607425" cy="974725"/>
          </a:xfrm>
        </p:spPr>
        <p:txBody>
          <a:bodyPr>
            <a:normAutofit fontScale="90000"/>
          </a:bodyPr>
          <a:lstStyle/>
          <a:p>
            <a:pPr eaLnBrk="1" fontAlgn="auto" hangingPunct="1">
              <a:spcAft>
                <a:spcPts val="0"/>
              </a:spcAft>
              <a:defRPr/>
            </a:pPr>
            <a:r>
              <a:rPr lang="es-ES" dirty="0" smtClean="0"/>
              <a:t/>
            </a:r>
            <a:br>
              <a:rPr lang="es-ES" dirty="0" smtClean="0"/>
            </a:br>
            <a:r>
              <a:rPr lang="es-ES" dirty="0" smtClean="0"/>
              <a:t>FACTORES QUE INTERVIENEN EN EL HÁBITO DE ESTUDIO</a:t>
            </a:r>
            <a:endParaRPr lang="es-ES" dirty="0"/>
          </a:p>
        </p:txBody>
      </p:sp>
      <p:graphicFrame>
        <p:nvGraphicFramePr>
          <p:cNvPr id="4" name="3 Marcador de contenido"/>
          <p:cNvGraphicFramePr>
            <a:graphicFrameLocks noGrp="1"/>
          </p:cNvGraphicFramePr>
          <p:nvPr>
            <p:ph sz="quarter" idx="1"/>
          </p:nvPr>
        </p:nvGraphicFramePr>
        <p:xfrm>
          <a:off x="1817688" y="1460500"/>
          <a:ext cx="5473572" cy="4706256"/>
        </p:xfrm>
        <a:graphic>
          <a:graphicData uri="http://schemas.openxmlformats.org/drawingml/2006/table">
            <a:tbl>
              <a:tblPr firstRow="1" firstCol="1" lastRow="1" lastCol="1" bandRow="1" bandCol="1"/>
              <a:tblGrid>
                <a:gridCol w="1824118"/>
                <a:gridCol w="1824727"/>
                <a:gridCol w="1824727"/>
              </a:tblGrid>
              <a:tr h="403842">
                <a:tc>
                  <a:txBody>
                    <a:bodyPr/>
                    <a:lstStyle/>
                    <a:p>
                      <a:pPr>
                        <a:lnSpc>
                          <a:spcPct val="115000"/>
                        </a:lnSpc>
                        <a:spcAft>
                          <a:spcPts val="0"/>
                        </a:spcAft>
                      </a:pPr>
                      <a:r>
                        <a:rPr lang="es-ES" sz="1200" b="1">
                          <a:effectLst/>
                          <a:latin typeface="Times New Roman"/>
                          <a:ea typeface="Times New Roman"/>
                          <a:cs typeface="Times New Roman"/>
                        </a:rPr>
                        <a:t>FACTORES</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¿CÓMO ES?</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¿CÓMO MEJORARLO?</a:t>
                      </a:r>
                      <a:endParaRPr lang="es-ES" sz="1100">
                        <a:effectLst/>
                        <a:latin typeface="Calibri"/>
                        <a:ea typeface="Calibri"/>
                        <a:cs typeface="Times New Roman"/>
                      </a:endParaRPr>
                    </a:p>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316">
                <a:tc>
                  <a:txBody>
                    <a:bodyPr/>
                    <a:lstStyle/>
                    <a:p>
                      <a:pPr>
                        <a:lnSpc>
                          <a:spcPct val="115000"/>
                        </a:lnSpc>
                        <a:spcAft>
                          <a:spcPts val="0"/>
                        </a:spcAft>
                      </a:pPr>
                      <a:r>
                        <a:rPr lang="es-ES" sz="1200" b="1">
                          <a:effectLst/>
                          <a:latin typeface="Times New Roman"/>
                          <a:ea typeface="Times New Roman"/>
                          <a:cs typeface="Times New Roman"/>
                        </a:rPr>
                        <a:t>Lugar de estudio.</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842">
                <a:tc>
                  <a:txBody>
                    <a:bodyPr/>
                    <a:lstStyle/>
                    <a:p>
                      <a:pPr>
                        <a:lnSpc>
                          <a:spcPct val="115000"/>
                        </a:lnSpc>
                        <a:spcAft>
                          <a:spcPts val="0"/>
                        </a:spcAft>
                      </a:pPr>
                      <a:r>
                        <a:rPr lang="es-ES" sz="1200" b="1">
                          <a:effectLst/>
                          <a:latin typeface="Times New Roman"/>
                          <a:ea typeface="Times New Roman"/>
                          <a:cs typeface="Times New Roman"/>
                        </a:rPr>
                        <a:t>Mesa y silla.</a:t>
                      </a:r>
                      <a:endParaRPr lang="es-ES" sz="1100">
                        <a:effectLst/>
                        <a:latin typeface="Calibri"/>
                        <a:ea typeface="Calibri"/>
                        <a:cs typeface="Times New Roman"/>
                      </a:endParaRPr>
                    </a:p>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842">
                <a:tc>
                  <a:txBody>
                    <a:bodyPr/>
                    <a:lstStyle/>
                    <a:p>
                      <a:pPr>
                        <a:lnSpc>
                          <a:spcPct val="115000"/>
                        </a:lnSpc>
                        <a:spcAft>
                          <a:spcPts val="0"/>
                        </a:spcAft>
                      </a:pPr>
                      <a:r>
                        <a:rPr lang="es-ES" sz="1200" b="1">
                          <a:effectLst/>
                          <a:latin typeface="Times New Roman"/>
                          <a:ea typeface="Times New Roman"/>
                          <a:cs typeface="Times New Roman"/>
                        </a:rPr>
                        <a:t>Estante.</a:t>
                      </a:r>
                      <a:endParaRPr lang="es-ES" sz="1100">
                        <a:effectLst/>
                        <a:latin typeface="Calibri"/>
                        <a:ea typeface="Calibri"/>
                        <a:cs typeface="Times New Roman"/>
                      </a:endParaRPr>
                    </a:p>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842">
                <a:tc>
                  <a:txBody>
                    <a:bodyPr/>
                    <a:lstStyle/>
                    <a:p>
                      <a:pPr>
                        <a:lnSpc>
                          <a:spcPct val="115000"/>
                        </a:lnSpc>
                        <a:spcAft>
                          <a:spcPts val="0"/>
                        </a:spcAft>
                      </a:pPr>
                      <a:r>
                        <a:rPr lang="es-ES" sz="1200" b="1">
                          <a:effectLst/>
                          <a:latin typeface="Times New Roman"/>
                          <a:ea typeface="Times New Roman"/>
                          <a:cs typeface="Times New Roman"/>
                        </a:rPr>
                        <a:t>Iluminación.</a:t>
                      </a:r>
                      <a:endParaRPr lang="es-ES" sz="1100">
                        <a:effectLst/>
                        <a:latin typeface="Calibri"/>
                        <a:ea typeface="Calibri"/>
                        <a:cs typeface="Times New Roman"/>
                      </a:endParaRPr>
                    </a:p>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842">
                <a:tc>
                  <a:txBody>
                    <a:bodyPr/>
                    <a:lstStyle/>
                    <a:p>
                      <a:pPr>
                        <a:lnSpc>
                          <a:spcPct val="115000"/>
                        </a:lnSpc>
                        <a:spcAft>
                          <a:spcPts val="0"/>
                        </a:spcAft>
                      </a:pPr>
                      <a:r>
                        <a:rPr lang="es-ES" sz="1200" b="1">
                          <a:effectLst/>
                          <a:latin typeface="Times New Roman"/>
                          <a:ea typeface="Times New Roman"/>
                          <a:cs typeface="Times New Roman"/>
                        </a:rPr>
                        <a:t>Temperatura.</a:t>
                      </a:r>
                      <a:endParaRPr lang="es-ES" sz="1100">
                        <a:effectLst/>
                        <a:latin typeface="Calibri"/>
                        <a:ea typeface="Calibri"/>
                        <a:cs typeface="Times New Roman"/>
                      </a:endParaRPr>
                    </a:p>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316">
                <a:tc>
                  <a:txBody>
                    <a:bodyPr/>
                    <a:lstStyle/>
                    <a:p>
                      <a:pPr>
                        <a:lnSpc>
                          <a:spcPct val="115000"/>
                        </a:lnSpc>
                        <a:spcAft>
                          <a:spcPts val="0"/>
                        </a:spcAft>
                      </a:pPr>
                      <a:r>
                        <a:rPr lang="es-ES" sz="1200" b="1">
                          <a:effectLst/>
                          <a:latin typeface="Times New Roman"/>
                          <a:ea typeface="Times New Roman"/>
                          <a:cs typeface="Times New Roman"/>
                        </a:rPr>
                        <a:t>Ruido y Música.</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842">
                <a:tc>
                  <a:txBody>
                    <a:bodyPr/>
                    <a:lstStyle/>
                    <a:p>
                      <a:pPr>
                        <a:lnSpc>
                          <a:spcPct val="115000"/>
                        </a:lnSpc>
                        <a:spcAft>
                          <a:spcPts val="0"/>
                        </a:spcAft>
                      </a:pPr>
                      <a:r>
                        <a:rPr lang="es-ES" sz="1200" b="1">
                          <a:effectLst/>
                          <a:latin typeface="Times New Roman"/>
                          <a:ea typeface="Times New Roman"/>
                          <a:cs typeface="Times New Roman"/>
                        </a:rPr>
                        <a:t>Ventilación.</a:t>
                      </a:r>
                      <a:endParaRPr lang="es-ES" sz="1100">
                        <a:effectLst/>
                        <a:latin typeface="Calibri"/>
                        <a:ea typeface="Calibri"/>
                        <a:cs typeface="Times New Roman"/>
                      </a:endParaRPr>
                    </a:p>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842">
                <a:tc>
                  <a:txBody>
                    <a:bodyPr/>
                    <a:lstStyle/>
                    <a:p>
                      <a:pPr>
                        <a:lnSpc>
                          <a:spcPct val="115000"/>
                        </a:lnSpc>
                        <a:spcAft>
                          <a:spcPts val="0"/>
                        </a:spcAft>
                      </a:pPr>
                      <a:r>
                        <a:rPr lang="es-ES" sz="1200" b="1">
                          <a:effectLst/>
                          <a:latin typeface="Times New Roman"/>
                          <a:ea typeface="Times New Roman"/>
                          <a:cs typeface="Times New Roman"/>
                        </a:rPr>
                        <a:t>Distancia de los ojos al leer.</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316">
                <a:tc>
                  <a:txBody>
                    <a:bodyPr/>
                    <a:lstStyle/>
                    <a:p>
                      <a:pPr>
                        <a:lnSpc>
                          <a:spcPct val="115000"/>
                        </a:lnSpc>
                        <a:spcAft>
                          <a:spcPts val="0"/>
                        </a:spcAft>
                      </a:pPr>
                      <a:r>
                        <a:rPr lang="es-ES" sz="1200" b="1">
                          <a:effectLst/>
                          <a:latin typeface="Times New Roman"/>
                          <a:ea typeface="Times New Roman"/>
                          <a:cs typeface="Times New Roman"/>
                        </a:rPr>
                        <a:t>Postura Corporal.</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842">
                <a:tc>
                  <a:txBody>
                    <a:bodyPr/>
                    <a:lstStyle/>
                    <a:p>
                      <a:pPr>
                        <a:lnSpc>
                          <a:spcPct val="115000"/>
                        </a:lnSpc>
                        <a:spcAft>
                          <a:spcPts val="0"/>
                        </a:spcAft>
                      </a:pPr>
                      <a:r>
                        <a:rPr lang="es-ES" sz="1200" b="1">
                          <a:effectLst/>
                          <a:latin typeface="Times New Roman"/>
                          <a:ea typeface="Times New Roman"/>
                          <a:cs typeface="Times New Roman"/>
                        </a:rPr>
                        <a:t>Alimentación.</a:t>
                      </a:r>
                      <a:endParaRPr lang="es-ES" sz="1100">
                        <a:effectLst/>
                        <a:latin typeface="Calibri"/>
                        <a:ea typeface="Calibri"/>
                        <a:cs typeface="Times New Roman"/>
                      </a:endParaRPr>
                    </a:p>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316">
                <a:tc>
                  <a:txBody>
                    <a:bodyPr/>
                    <a:lstStyle/>
                    <a:p>
                      <a:pPr>
                        <a:lnSpc>
                          <a:spcPct val="115000"/>
                        </a:lnSpc>
                        <a:spcAft>
                          <a:spcPts val="0"/>
                        </a:spcAft>
                      </a:pPr>
                      <a:r>
                        <a:rPr lang="es-ES" sz="1200" b="1">
                          <a:effectLst/>
                          <a:latin typeface="Times New Roman"/>
                          <a:ea typeface="Times New Roman"/>
                          <a:cs typeface="Times New Roman"/>
                        </a:rPr>
                        <a:t>Hora de estudio.</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effectLst/>
                          <a:latin typeface="Times New Roman"/>
                          <a:ea typeface="Times New Roman"/>
                          <a:cs typeface="Times New Roman"/>
                        </a:rPr>
                        <a:t> </a:t>
                      </a:r>
                      <a:endParaRPr lang="es-ES" sz="110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dirty="0">
                          <a:effectLst/>
                          <a:latin typeface="Times New Roman"/>
                          <a:ea typeface="Times New Roman"/>
                          <a:cs typeface="Times New Roman"/>
                        </a:rPr>
                        <a:t> </a:t>
                      </a:r>
                      <a:endParaRPr lang="es-ES" sz="1100" dirty="0">
                        <a:effectLst/>
                        <a:latin typeface="Calibri"/>
                        <a:ea typeface="Calibri"/>
                        <a:cs typeface="Times New Roman"/>
                      </a:endParaRPr>
                    </a:p>
                  </a:txBody>
                  <a:tcPr marL="65844" marR="658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Título"/>
          <p:cNvSpPr>
            <a:spLocks noGrp="1"/>
          </p:cNvSpPr>
          <p:nvPr>
            <p:ph type="title"/>
          </p:nvPr>
        </p:nvSpPr>
        <p:spPr/>
        <p:txBody>
          <a:bodyPr/>
          <a:lstStyle/>
          <a:p>
            <a:pPr eaLnBrk="1" hangingPunct="1"/>
            <a:r>
              <a:rPr lang="es-ES" smtClean="0">
                <a:solidFill>
                  <a:srgbClr val="7B9899"/>
                </a:solidFill>
              </a:rPr>
              <a:t>PLANIFICACION DEL ESTUDIO</a:t>
            </a:r>
          </a:p>
        </p:txBody>
      </p:sp>
      <p:sp>
        <p:nvSpPr>
          <p:cNvPr id="3" name="2 Marcador de contenido"/>
          <p:cNvSpPr>
            <a:spLocks noGrp="1"/>
          </p:cNvSpPr>
          <p:nvPr>
            <p:ph sz="quarter" idx="1"/>
          </p:nvPr>
        </p:nvSpPr>
        <p:spPr>
          <a:xfrm>
            <a:off x="301625" y="1527175"/>
            <a:ext cx="8504238" cy="4572000"/>
          </a:xfrm>
        </p:spPr>
        <p:txBody>
          <a:bodyPr>
            <a:normAutofit/>
          </a:bodyPr>
          <a:lstStyle/>
          <a:p>
            <a:pPr algn="just" eaLnBrk="1" hangingPunct="1">
              <a:lnSpc>
                <a:spcPct val="80000"/>
              </a:lnSpc>
            </a:pPr>
            <a:r>
              <a:rPr lang="es-ES" sz="1700" dirty="0" smtClean="0"/>
              <a:t>Comenzar por un </a:t>
            </a:r>
            <a:r>
              <a:rPr lang="es-ES" sz="1700" b="1" dirty="0" smtClean="0"/>
              <a:t>análisis de las costumbres personales</a:t>
            </a:r>
            <a:r>
              <a:rPr lang="es-ES" sz="1700" dirty="0" smtClean="0"/>
              <a:t>, </a:t>
            </a:r>
            <a:r>
              <a:rPr lang="es-ES" sz="1700" dirty="0" smtClean="0"/>
              <a:t>Ello </a:t>
            </a:r>
            <a:r>
              <a:rPr lang="es-ES" sz="1700" dirty="0" smtClean="0"/>
              <a:t>le permitirá conocer el tiempo que malgasta y de hacer una reflexión personal de si la distribución del tiempo está acorde con sus necesidades, prioridades u objetivos.</a:t>
            </a:r>
          </a:p>
          <a:p>
            <a:pPr algn="just" eaLnBrk="1" hangingPunct="1">
              <a:lnSpc>
                <a:spcPct val="80000"/>
              </a:lnSpc>
            </a:pPr>
            <a:r>
              <a:rPr lang="es-ES" sz="1700" dirty="0" smtClean="0"/>
              <a:t>Posteriormente el estudiante debe </a:t>
            </a:r>
            <a:r>
              <a:rPr lang="es-ES" sz="1700" b="1" dirty="0" smtClean="0"/>
              <a:t>diseñar un plan</a:t>
            </a:r>
            <a:r>
              <a:rPr lang="es-ES" sz="1700" dirty="0" smtClean="0"/>
              <a:t> con lo quiere alcanzar.</a:t>
            </a:r>
          </a:p>
          <a:p>
            <a:pPr algn="just" eaLnBrk="1" hangingPunct="1">
              <a:lnSpc>
                <a:spcPct val="80000"/>
              </a:lnSpc>
            </a:pPr>
            <a:r>
              <a:rPr lang="es-ES" sz="1700" dirty="0" smtClean="0"/>
              <a:t>Hay que </a:t>
            </a:r>
            <a:r>
              <a:rPr lang="es-ES" sz="1700" b="1" dirty="0" smtClean="0"/>
              <a:t>planificar el horario de cada semana y de cada día</a:t>
            </a:r>
            <a:r>
              <a:rPr lang="es-ES" sz="1700" dirty="0" smtClean="0"/>
              <a:t>, intentando con fuerza cumplirlo.</a:t>
            </a:r>
          </a:p>
          <a:p>
            <a:pPr algn="just" eaLnBrk="1" hangingPunct="1">
              <a:lnSpc>
                <a:spcPct val="80000"/>
              </a:lnSpc>
            </a:pPr>
            <a:r>
              <a:rPr lang="es-ES" sz="1700" dirty="0" smtClean="0"/>
              <a:t>Debe </a:t>
            </a:r>
            <a:r>
              <a:rPr lang="es-ES" sz="1700" b="1" dirty="0" smtClean="0"/>
              <a:t>llevar un diario</a:t>
            </a:r>
            <a:r>
              <a:rPr lang="es-ES" sz="1700" dirty="0" smtClean="0"/>
              <a:t> en que apunte todas las incidencias que sean importantes en el cumplimiento de lo que planifica.</a:t>
            </a:r>
          </a:p>
          <a:p>
            <a:pPr algn="just" eaLnBrk="1" hangingPunct="1">
              <a:lnSpc>
                <a:spcPct val="80000"/>
              </a:lnSpc>
            </a:pPr>
            <a:r>
              <a:rPr lang="es-ES" sz="1700" b="1" dirty="0" smtClean="0"/>
              <a:t>Procurar que la familia, amigos y compañeros  ayuden a respetar el Plan</a:t>
            </a:r>
            <a:r>
              <a:rPr lang="es-ES" sz="1700" dirty="0" smtClean="0"/>
              <a:t>. Hacerlo público. Proponérselo como un reto personal.</a:t>
            </a:r>
          </a:p>
          <a:p>
            <a:pPr algn="just" eaLnBrk="1" hangingPunct="1">
              <a:lnSpc>
                <a:spcPct val="80000"/>
              </a:lnSpc>
            </a:pPr>
            <a:r>
              <a:rPr lang="es-ES" sz="1700" b="1" dirty="0" smtClean="0"/>
              <a:t>Preguntar a  profesores, compañeros cuántas horas de estudio son necesarias a la semana</a:t>
            </a:r>
            <a:r>
              <a:rPr lang="es-ES" sz="1700" dirty="0" smtClean="0"/>
              <a:t> para su nivel de estudios.</a:t>
            </a:r>
          </a:p>
          <a:p>
            <a:pPr algn="just" eaLnBrk="1" hangingPunct="1">
              <a:lnSpc>
                <a:spcPct val="80000"/>
              </a:lnSpc>
            </a:pPr>
            <a:r>
              <a:rPr lang="es-ES" sz="1700" b="1" dirty="0" smtClean="0"/>
              <a:t>Evitar el horario nocturno,</a:t>
            </a:r>
            <a:r>
              <a:rPr lang="es-ES" sz="1700" dirty="0" smtClean="0"/>
              <a:t> especialmente las últimas horas de la noche.</a:t>
            </a:r>
          </a:p>
          <a:p>
            <a:pPr algn="just" eaLnBrk="1" hangingPunct="1">
              <a:lnSpc>
                <a:spcPct val="80000"/>
              </a:lnSpc>
            </a:pPr>
            <a:r>
              <a:rPr lang="es-ES" sz="1700" b="1" dirty="0" smtClean="0"/>
              <a:t>Dedicar mayor cantidad de horas a las asignaturas que sean más complejas y difíciles</a:t>
            </a:r>
            <a:r>
              <a:rPr lang="es-ES" sz="1700" dirty="0" smtClean="0"/>
              <a:t>, aunque no sean tus preferidas.</a:t>
            </a:r>
          </a:p>
          <a:p>
            <a:pPr algn="just" eaLnBrk="1" hangingPunct="1">
              <a:lnSpc>
                <a:spcPct val="80000"/>
              </a:lnSpc>
            </a:pPr>
            <a:r>
              <a:rPr lang="es-ES" sz="1700" dirty="0" smtClean="0"/>
              <a:t>Es muy importante </a:t>
            </a:r>
            <a:r>
              <a:rPr lang="es-ES" sz="1700" b="1" dirty="0" smtClean="0"/>
              <a:t>intercalar breves periodos de descanso.</a:t>
            </a:r>
            <a:r>
              <a:rPr lang="es-ES" sz="1700" dirty="0" smtClean="0"/>
              <a:t> Algún movimiento físico moderado puede ser muy recomendable así como ejercicios de respiración.</a:t>
            </a:r>
          </a:p>
          <a:p>
            <a:pPr algn="just" eaLnBrk="1" hangingPunct="1">
              <a:lnSpc>
                <a:spcPct val="80000"/>
              </a:lnSpc>
            </a:pPr>
            <a:endParaRPr lang="es-ES" sz="17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hangingPunct="1">
              <a:defRPr/>
            </a:pPr>
            <a:r>
              <a:rPr lang="es-ES" dirty="0" smtClean="0"/>
              <a:t>EL HORARIO PERSONAL</a:t>
            </a:r>
            <a:endParaRPr lang="es-ES" dirty="0"/>
          </a:p>
        </p:txBody>
      </p:sp>
      <p:sp>
        <p:nvSpPr>
          <p:cNvPr id="3" name="2 Marcador de contenido"/>
          <p:cNvSpPr>
            <a:spLocks noGrp="1"/>
          </p:cNvSpPr>
          <p:nvPr>
            <p:ph sz="quarter" idx="1"/>
          </p:nvPr>
        </p:nvSpPr>
        <p:spPr>
          <a:xfrm>
            <a:off x="301625" y="1527175"/>
            <a:ext cx="8504238" cy="4572000"/>
          </a:xfrm>
        </p:spPr>
        <p:txBody>
          <a:bodyPr/>
          <a:lstStyle/>
          <a:p>
            <a:pPr algn="just" eaLnBrk="1" hangingPunct="1">
              <a:defRPr/>
            </a:pPr>
            <a:r>
              <a:rPr lang="es-ES" sz="2000" dirty="0"/>
              <a:t>Características del horario personal</a:t>
            </a:r>
          </a:p>
          <a:p>
            <a:pPr marL="0" indent="0" algn="just" eaLnBrk="1" hangingPunct="1">
              <a:buFont typeface="Wingdings 2" pitchFamily="18" charset="2"/>
              <a:buNone/>
              <a:defRPr/>
            </a:pPr>
            <a:r>
              <a:rPr lang="es-ES" sz="2000" b="1" dirty="0" smtClean="0"/>
              <a:t>-Realista</a:t>
            </a:r>
            <a:r>
              <a:rPr lang="es-ES" sz="2000" dirty="0"/>
              <a:t>: </a:t>
            </a:r>
            <a:r>
              <a:rPr lang="es-ES" sz="2000" dirty="0" smtClean="0"/>
              <a:t> </a:t>
            </a:r>
            <a:r>
              <a:rPr lang="es-ES" sz="2000" dirty="0"/>
              <a:t>incluyendo también el tiempo que </a:t>
            </a:r>
            <a:r>
              <a:rPr lang="es-ES" sz="2000" dirty="0" smtClean="0"/>
              <a:t>va </a:t>
            </a:r>
            <a:r>
              <a:rPr lang="es-ES" sz="2000" dirty="0"/>
              <a:t>a dedicar al deporte, al ocio y a otras actividades.</a:t>
            </a:r>
          </a:p>
          <a:p>
            <a:pPr marL="0" indent="0" algn="just" eaLnBrk="1" hangingPunct="1">
              <a:buFont typeface="Wingdings 2" pitchFamily="18" charset="2"/>
              <a:buNone/>
              <a:defRPr/>
            </a:pPr>
            <a:r>
              <a:rPr lang="es-ES" sz="2000" b="1" dirty="0" smtClean="0"/>
              <a:t>-Flexible</a:t>
            </a:r>
            <a:r>
              <a:rPr lang="es-ES" sz="2000" b="1" dirty="0"/>
              <a:t>: </a:t>
            </a:r>
            <a:r>
              <a:rPr lang="es-ES" sz="2000" dirty="0" smtClean="0"/>
              <a:t>en </a:t>
            </a:r>
            <a:r>
              <a:rPr lang="es-ES" sz="2000" dirty="0"/>
              <a:t>su </a:t>
            </a:r>
            <a:r>
              <a:rPr lang="es-ES" sz="2000" dirty="0" smtClean="0"/>
              <a:t>programación debe </a:t>
            </a:r>
            <a:r>
              <a:rPr lang="es-ES" sz="2000" dirty="0"/>
              <a:t>incluir imprevistos que pueden surgir para resolverlos sin mayor complicación.</a:t>
            </a:r>
          </a:p>
          <a:p>
            <a:pPr marL="0" indent="0" algn="just" eaLnBrk="1" hangingPunct="1">
              <a:buFont typeface="Wingdings 2" pitchFamily="18" charset="2"/>
              <a:buNone/>
              <a:defRPr/>
            </a:pPr>
            <a:r>
              <a:rPr lang="es-ES" sz="2000" b="1" dirty="0" smtClean="0"/>
              <a:t>-Personalizado: </a:t>
            </a:r>
            <a:r>
              <a:rPr lang="es-ES" sz="2000" dirty="0" smtClean="0"/>
              <a:t>que </a:t>
            </a:r>
            <a:r>
              <a:rPr lang="es-ES" sz="2000" dirty="0"/>
              <a:t>se adapte a </a:t>
            </a:r>
            <a:r>
              <a:rPr lang="es-ES" sz="2000" dirty="0" smtClean="0"/>
              <a:t>su </a:t>
            </a:r>
            <a:r>
              <a:rPr lang="es-ES" sz="2000" dirty="0"/>
              <a:t>manera de ser, horas que </a:t>
            </a:r>
            <a:r>
              <a:rPr lang="es-ES" sz="2000" dirty="0" smtClean="0"/>
              <a:t>prefiere </a:t>
            </a:r>
            <a:r>
              <a:rPr lang="es-ES" sz="2000" dirty="0"/>
              <a:t>estudiar, cómo </a:t>
            </a:r>
            <a:r>
              <a:rPr lang="es-ES" sz="2000" dirty="0" smtClean="0"/>
              <a:t>va </a:t>
            </a:r>
            <a:r>
              <a:rPr lang="es-ES" sz="2000" dirty="0"/>
              <a:t>a descansar los fines de semana, etc.</a:t>
            </a:r>
          </a:p>
          <a:p>
            <a:pPr marL="0" indent="0" algn="just" eaLnBrk="1" hangingPunct="1">
              <a:buFont typeface="Wingdings 2" pitchFamily="18" charset="2"/>
              <a:buNone/>
              <a:defRPr/>
            </a:pPr>
            <a:r>
              <a:rPr lang="es-ES" sz="2000" b="1" dirty="0" smtClean="0"/>
              <a:t>-Revisable</a:t>
            </a:r>
            <a:endParaRPr lang="es-ES" sz="2000" b="1" dirty="0"/>
          </a:p>
          <a:p>
            <a:pPr marL="0" indent="0" algn="just" eaLnBrk="1" hangingPunct="1">
              <a:buFont typeface="Wingdings 2" pitchFamily="18" charset="2"/>
              <a:buNone/>
              <a:defRPr/>
            </a:pPr>
            <a:r>
              <a:rPr lang="es-ES" sz="2000" b="1" dirty="0" smtClean="0"/>
              <a:t>-Equilibrado</a:t>
            </a:r>
            <a:r>
              <a:rPr lang="es-ES" sz="2000" b="1" dirty="0"/>
              <a:t>: </a:t>
            </a:r>
            <a:r>
              <a:rPr lang="es-ES" sz="2000" dirty="0"/>
              <a:t>no es conveniente que un día dediques 5 horas al estudio y otros ninguna, ni mucho menos que estés varias semanas sin hacer nada y trabajes mucho los días antes de los exámenes.</a:t>
            </a:r>
          </a:p>
          <a:p>
            <a:pPr marL="0" indent="0" algn="just" eaLnBrk="1" hangingPunct="1">
              <a:buFont typeface="Wingdings 2" pitchFamily="18" charset="2"/>
              <a:buNone/>
              <a:defRPr/>
            </a:pPr>
            <a:r>
              <a:rPr lang="es-ES" sz="2000" b="1" dirty="0" smtClean="0"/>
              <a:t>-Escrito y </a:t>
            </a:r>
            <a:r>
              <a:rPr lang="es-ES" sz="2000" b="1" dirty="0"/>
              <a:t>bien visible. </a:t>
            </a:r>
            <a:r>
              <a:rPr lang="es-ES" sz="2000" dirty="0"/>
              <a:t>De este modo, es más fácil detectar los fallos y omisiones que se produzcan así como su revisión y </a:t>
            </a:r>
            <a:r>
              <a:rPr lang="es-ES" sz="2000" dirty="0" smtClean="0"/>
              <a:t>modificación.</a:t>
            </a:r>
            <a:endParaRPr lang="es-E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Título"/>
          <p:cNvSpPr>
            <a:spLocks noGrp="1"/>
          </p:cNvSpPr>
          <p:nvPr>
            <p:ph type="title"/>
          </p:nvPr>
        </p:nvSpPr>
        <p:spPr/>
        <p:txBody>
          <a:bodyPr/>
          <a:lstStyle/>
          <a:p>
            <a:pPr eaLnBrk="1" hangingPunct="1"/>
            <a:r>
              <a:rPr lang="es-ES_tradnl" smtClean="0">
                <a:solidFill>
                  <a:srgbClr val="7B9899"/>
                </a:solidFill>
              </a:rPr>
              <a:t>HORARIO PREPARACION EXAMEN</a:t>
            </a:r>
          </a:p>
        </p:txBody>
      </p:sp>
      <p:pic>
        <p:nvPicPr>
          <p:cNvPr id="26626" name="Picture 2"/>
          <p:cNvPicPr>
            <a:picLocks noGrp="1" noChangeAspect="1" noChangeArrowheads="1"/>
          </p:cNvPicPr>
          <p:nvPr>
            <p:ph sz="quarter" idx="1"/>
          </p:nvPr>
        </p:nvPicPr>
        <p:blipFill>
          <a:blip r:embed="rId2"/>
          <a:srcRect/>
          <a:stretch>
            <a:fillRect/>
          </a:stretch>
        </p:blipFill>
        <p:spPr>
          <a:xfrm>
            <a:off x="2411413" y="1412875"/>
            <a:ext cx="4032250" cy="511175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hangingPunct="1">
              <a:defRPr/>
            </a:pPr>
            <a:r>
              <a:rPr lang="es-ES" dirty="0" smtClean="0"/>
              <a:t>IMPORTANTE</a:t>
            </a:r>
            <a:endParaRPr lang="es-ES" dirty="0"/>
          </a:p>
        </p:txBody>
      </p:sp>
      <p:sp>
        <p:nvSpPr>
          <p:cNvPr id="28674" name="2 Marcador de contenido"/>
          <p:cNvSpPr>
            <a:spLocks noGrp="1"/>
          </p:cNvSpPr>
          <p:nvPr>
            <p:ph sz="quarter" idx="1"/>
          </p:nvPr>
        </p:nvSpPr>
        <p:spPr>
          <a:xfrm>
            <a:off x="301625" y="1527175"/>
            <a:ext cx="8504238" cy="4572000"/>
          </a:xfrm>
        </p:spPr>
        <p:txBody>
          <a:bodyPr/>
          <a:lstStyle/>
          <a:p>
            <a:pPr algn="just" eaLnBrk="1" hangingPunct="1"/>
            <a:r>
              <a:rPr lang="es-ES" sz="1800" b="1" smtClean="0"/>
              <a:t>Llevar al día los estudios para evitar los agobios los días previos a las evaluaciones </a:t>
            </a:r>
          </a:p>
          <a:p>
            <a:pPr algn="just" eaLnBrk="1" hangingPunct="1"/>
            <a:r>
              <a:rPr lang="es-ES" sz="1800" b="1" smtClean="0"/>
              <a:t> Empezar por las asignaturas que resultan más difíciles.</a:t>
            </a:r>
            <a:r>
              <a:rPr lang="es-ES" sz="1800" smtClean="0"/>
              <a:t> Si las deja para el final su rendimiento será peor en ellas y perderá la motivación.</a:t>
            </a:r>
          </a:p>
          <a:p>
            <a:pPr algn="just" eaLnBrk="1" hangingPunct="1"/>
            <a:r>
              <a:rPr lang="es-ES" sz="1800" b="1" smtClean="0"/>
              <a:t>Disponer un horario fijo de estudio, comenzando todos los días a la misma hora.</a:t>
            </a:r>
            <a:r>
              <a:rPr lang="es-ES" sz="1800" smtClean="0"/>
              <a:t> Se convertirá en una costumbre y costará menos esfuerzo.</a:t>
            </a:r>
          </a:p>
          <a:p>
            <a:pPr algn="just" eaLnBrk="1" hangingPunct="1"/>
            <a:r>
              <a:rPr lang="es-ES" sz="1800" smtClean="0"/>
              <a:t>Es recomendable </a:t>
            </a:r>
            <a:r>
              <a:rPr lang="es-ES" sz="1800" b="1" smtClean="0"/>
              <a:t>repartir el tiempo de forma equilibrada</a:t>
            </a:r>
            <a:r>
              <a:rPr lang="es-ES" sz="1800" smtClean="0"/>
              <a:t> a lo largo de la semana, </a:t>
            </a:r>
          </a:p>
          <a:p>
            <a:pPr algn="just" eaLnBrk="1" hangingPunct="1"/>
            <a:r>
              <a:rPr lang="es-ES" sz="1800" b="1" smtClean="0"/>
              <a:t>Aprovechar también un rato del sábado o del domingo</a:t>
            </a:r>
          </a:p>
          <a:p>
            <a:pPr algn="just" eaLnBrk="1" hangingPunct="1"/>
            <a:r>
              <a:rPr lang="es-ES" sz="1800" b="1" smtClean="0"/>
              <a:t>Introducir descansos para evitar la fatiga y la interferencia en la memoria entre los conocimientos de asignaturas diferentes. </a:t>
            </a:r>
          </a:p>
          <a:p>
            <a:pPr algn="just" eaLnBrk="1" hangingPunct="1"/>
            <a:r>
              <a:rPr lang="es-ES" sz="1800" b="1" smtClean="0"/>
              <a:t>Procurar terminar la sesión de estudio antes de ponerse a hacer otras actividades</a:t>
            </a:r>
            <a:r>
              <a:rPr lang="es-ES" sz="1800" smtClean="0"/>
              <a:t> más agradables como ver la tv, practicar deporte, etc.</a:t>
            </a:r>
            <a:r>
              <a:rPr lang="es-ES" sz="2000" smtClean="0"/>
              <a:t> </a:t>
            </a:r>
            <a:endParaRPr lang="es-E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Título"/>
          <p:cNvSpPr>
            <a:spLocks noGrp="1"/>
          </p:cNvSpPr>
          <p:nvPr>
            <p:ph type="title"/>
          </p:nvPr>
        </p:nvSpPr>
        <p:spPr/>
        <p:txBody>
          <a:bodyPr/>
          <a:lstStyle/>
          <a:p>
            <a:pPr eaLnBrk="1" hangingPunct="1"/>
            <a:r>
              <a:rPr lang="es-ES" smtClean="0">
                <a:solidFill>
                  <a:srgbClr val="7B9899"/>
                </a:solidFill>
              </a:rPr>
              <a:t>TÉCNICAS DE ESTUDIO</a:t>
            </a:r>
          </a:p>
        </p:txBody>
      </p:sp>
      <p:sp>
        <p:nvSpPr>
          <p:cNvPr id="29698" name="2 Marcador de contenido"/>
          <p:cNvSpPr>
            <a:spLocks noGrp="1"/>
          </p:cNvSpPr>
          <p:nvPr>
            <p:ph sz="quarter" idx="1"/>
          </p:nvPr>
        </p:nvSpPr>
        <p:spPr>
          <a:xfrm>
            <a:off x="301625" y="1527175"/>
            <a:ext cx="8504238" cy="4572000"/>
          </a:xfrm>
        </p:spPr>
        <p:txBody>
          <a:bodyPr/>
          <a:lstStyle/>
          <a:p>
            <a:pPr eaLnBrk="1" hangingPunct="1"/>
            <a:r>
              <a:rPr lang="es-ES" sz="2000" b="1" smtClean="0"/>
              <a:t>Los contenidos o materias por sí solos no provocan un estudio eficaz, a no ser que busquemos  buenas técnicas de estudio que nos faciliten su comprensión, asimilación y puesta en práctica.</a:t>
            </a:r>
          </a:p>
          <a:p>
            <a:pPr eaLnBrk="1" hangingPunct="1"/>
            <a:r>
              <a:rPr lang="es-ES" sz="2000" b="1" smtClean="0"/>
              <a:t>A la hora de emplearlas, hay que tener en cuenta las dificultades concretas de cada materia. </a:t>
            </a:r>
          </a:p>
          <a:p>
            <a:pPr eaLnBrk="1" hangingPunct="1"/>
            <a:r>
              <a:rPr lang="es-ES" sz="2000" b="1" smtClean="0"/>
              <a:t>Las principales Técnicas de Estudio son</a:t>
            </a:r>
          </a:p>
          <a:p>
            <a:pPr eaLnBrk="1" hangingPunct="1"/>
            <a:r>
              <a:rPr lang="es-ES" sz="2000" b="1" smtClean="0"/>
              <a:t>1.	Prelectura</a:t>
            </a:r>
          </a:p>
          <a:p>
            <a:pPr eaLnBrk="1" hangingPunct="1"/>
            <a:r>
              <a:rPr lang="es-ES" sz="2000" b="1" smtClean="0"/>
              <a:t>2.	Notas al margen</a:t>
            </a:r>
          </a:p>
          <a:p>
            <a:pPr eaLnBrk="1" hangingPunct="1"/>
            <a:r>
              <a:rPr lang="es-ES" sz="2000" b="1" smtClean="0"/>
              <a:t>3.	Lectura comprensiva </a:t>
            </a:r>
          </a:p>
          <a:p>
            <a:pPr eaLnBrk="1" hangingPunct="1"/>
            <a:r>
              <a:rPr lang="es-ES" sz="2000" b="1" smtClean="0"/>
              <a:t>4.	Subrayado</a:t>
            </a:r>
          </a:p>
          <a:p>
            <a:pPr eaLnBrk="1" hangingPunct="1"/>
            <a:r>
              <a:rPr lang="es-ES" sz="2000" b="1" smtClean="0"/>
              <a:t>5.	Esquema</a:t>
            </a:r>
          </a:p>
          <a:p>
            <a:pPr eaLnBrk="1" hangingPunct="1"/>
            <a:r>
              <a:rPr lang="es-ES" sz="2000" b="1" smtClean="0"/>
              <a:t>6.	Resumen</a:t>
            </a:r>
          </a:p>
          <a:p>
            <a:pPr eaLnBrk="1" hangingPunct="1"/>
            <a:r>
              <a:rPr lang="es-ES" sz="2000" b="1" smtClean="0"/>
              <a:t>7.	Memorización</a:t>
            </a:r>
          </a:p>
          <a:p>
            <a:pPr eaLnBrk="1" hangingPunct="1"/>
            <a:endParaRPr lang="es-ES" b="1"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Título"/>
          <p:cNvSpPr>
            <a:spLocks noGrp="1"/>
          </p:cNvSpPr>
          <p:nvPr>
            <p:ph type="title"/>
          </p:nvPr>
        </p:nvSpPr>
        <p:spPr/>
        <p:txBody>
          <a:bodyPr/>
          <a:lstStyle/>
          <a:p>
            <a:pPr eaLnBrk="1" hangingPunct="1"/>
            <a:r>
              <a:rPr lang="es-ES" smtClean="0">
                <a:solidFill>
                  <a:srgbClr val="7B9899"/>
                </a:solidFill>
              </a:rPr>
              <a:t>TÉCNICAS DE ESTUDIO: PRELECTURA</a:t>
            </a:r>
          </a:p>
        </p:txBody>
      </p:sp>
      <p:sp>
        <p:nvSpPr>
          <p:cNvPr id="3" name="2 Marcador de contenido"/>
          <p:cNvSpPr>
            <a:spLocks noGrp="1"/>
          </p:cNvSpPr>
          <p:nvPr>
            <p:ph sz="quarter" idx="1"/>
          </p:nvPr>
        </p:nvSpPr>
        <p:spPr>
          <a:xfrm>
            <a:off x="301625" y="1527175"/>
            <a:ext cx="8504238" cy="4572000"/>
          </a:xfrm>
        </p:spPr>
        <p:txBody>
          <a:bodyPr>
            <a:normAutofit lnSpcReduction="10000"/>
          </a:bodyPr>
          <a:lstStyle/>
          <a:p>
            <a:pPr algn="just" eaLnBrk="1" hangingPunct="1">
              <a:lnSpc>
                <a:spcPct val="90000"/>
              </a:lnSpc>
            </a:pPr>
            <a:r>
              <a:rPr lang="es-ES" sz="2300" b="1" smtClean="0"/>
              <a:t>Es ese primer vistazo que se le da a un tema para saber de qué va y sacar así una idea general del mismo, idea que frecuentemente viene expresada en el título.</a:t>
            </a:r>
          </a:p>
          <a:p>
            <a:pPr algn="just" eaLnBrk="1" hangingPunct="1">
              <a:lnSpc>
                <a:spcPct val="90000"/>
              </a:lnSpc>
            </a:pPr>
            <a:r>
              <a:rPr lang="es-ES" sz="2300" b="1" smtClean="0"/>
              <a:t>Conviene hacerla el día anterior a la explicación del profesor</a:t>
            </a:r>
            <a:r>
              <a:rPr lang="es-ES" sz="2300" smtClean="0"/>
              <a:t> pues así servirá para comprenderlo mejor, aumentará la atención e interés en clase y pondrá de manifiesto las dudas que aclarará en clase.</a:t>
            </a:r>
          </a:p>
          <a:p>
            <a:pPr algn="just" eaLnBrk="1" hangingPunct="1">
              <a:lnSpc>
                <a:spcPct val="90000"/>
              </a:lnSpc>
            </a:pPr>
            <a:r>
              <a:rPr lang="es-ES" sz="2300" b="1" smtClean="0"/>
              <a:t>Implica leer el principio y/o el final de forma rápida, por encima.</a:t>
            </a:r>
          </a:p>
          <a:p>
            <a:pPr algn="just" eaLnBrk="1" hangingPunct="1">
              <a:lnSpc>
                <a:spcPct val="90000"/>
              </a:lnSpc>
            </a:pPr>
            <a:r>
              <a:rPr lang="es-ES" sz="2300" smtClean="0"/>
              <a:t>La prelectura </a:t>
            </a:r>
            <a:r>
              <a:rPr lang="es-ES" sz="2300" b="1" smtClean="0"/>
              <a:t>se complementa con las </a:t>
            </a:r>
            <a:r>
              <a:rPr lang="es-ES" sz="2200" b="1" smtClean="0"/>
              <a:t>NOTAS AL MARGEN</a:t>
            </a:r>
            <a:r>
              <a:rPr lang="es-ES" sz="2300" smtClean="0"/>
              <a:t>, que son las palabras que escribimos al lado izquierdo del texto y que expresan las ideas principales del mismo. A veces vienen explícitas, otras tendremos que adivinarlas.</a:t>
            </a:r>
          </a:p>
          <a:p>
            <a:pPr eaLnBrk="1" hangingPunct="1">
              <a:lnSpc>
                <a:spcPct val="90000"/>
              </a:lnSpc>
            </a:pPr>
            <a:endParaRPr lang="es-ES" sz="2300" smtClean="0"/>
          </a:p>
          <a:p>
            <a:pPr eaLnBrk="1" hangingPunct="1">
              <a:lnSpc>
                <a:spcPct val="90000"/>
              </a:lnSpc>
            </a:pPr>
            <a:endParaRPr lang="es-ES" sz="2300" smtClean="0"/>
          </a:p>
          <a:p>
            <a:pPr eaLnBrk="1" hangingPunct="1">
              <a:lnSpc>
                <a:spcPct val="90000"/>
              </a:lnSpc>
            </a:pPr>
            <a:endParaRPr lang="es-ES" sz="23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850" y="476250"/>
            <a:ext cx="8534400" cy="758825"/>
          </a:xfrm>
        </p:spPr>
        <p:txBody>
          <a:bodyPr>
            <a:normAutofit fontScale="90000"/>
          </a:bodyPr>
          <a:lstStyle/>
          <a:p>
            <a:pPr eaLnBrk="1" fontAlgn="auto" hangingPunct="1">
              <a:spcAft>
                <a:spcPts val="0"/>
              </a:spcAft>
              <a:defRPr/>
            </a:pPr>
            <a:r>
              <a:rPr lang="es-ES" dirty="0"/>
              <a:t>TÉCNICAS DE ESTUDIO: </a:t>
            </a:r>
            <a:r>
              <a:rPr lang="es-ES" dirty="0" smtClean="0"/>
              <a:t>LECTURA COMPRENSIVA</a:t>
            </a:r>
            <a:endParaRPr lang="es-ES" dirty="0"/>
          </a:p>
        </p:txBody>
      </p:sp>
      <p:sp>
        <p:nvSpPr>
          <p:cNvPr id="3" name="2 Marcador de contenido"/>
          <p:cNvSpPr>
            <a:spLocks noGrp="1"/>
          </p:cNvSpPr>
          <p:nvPr>
            <p:ph sz="quarter" idx="1"/>
          </p:nvPr>
        </p:nvSpPr>
        <p:spPr>
          <a:xfrm>
            <a:off x="301625" y="1527175"/>
            <a:ext cx="8504238" cy="4572000"/>
          </a:xfrm>
        </p:spPr>
        <p:txBody>
          <a:bodyPr>
            <a:normAutofit lnSpcReduction="10000"/>
          </a:bodyPr>
          <a:lstStyle/>
          <a:p>
            <a:pPr algn="just" eaLnBrk="1" hangingPunct="1">
              <a:lnSpc>
                <a:spcPct val="80000"/>
              </a:lnSpc>
            </a:pPr>
            <a:r>
              <a:rPr lang="es-ES" sz="2500" smtClean="0"/>
              <a:t>Consiste en </a:t>
            </a:r>
            <a:r>
              <a:rPr lang="es-ES" sz="2500" b="1" smtClean="0"/>
              <a:t>centrar la atención en lo que se está leyendo, sin interrumpir la lectura con preocupaciones ajenas al libro y con constancia</a:t>
            </a:r>
            <a:r>
              <a:rPr lang="es-ES" sz="2500" smtClean="0"/>
              <a:t>.</a:t>
            </a:r>
          </a:p>
          <a:p>
            <a:pPr algn="just" eaLnBrk="1" hangingPunct="1">
              <a:lnSpc>
                <a:spcPct val="80000"/>
              </a:lnSpc>
            </a:pPr>
            <a:r>
              <a:rPr lang="es-ES" sz="2500" smtClean="0"/>
              <a:t>Hay que </a:t>
            </a:r>
            <a:r>
              <a:rPr lang="es-ES" sz="2500" b="1" smtClean="0"/>
              <a:t>mantenerse activo</a:t>
            </a:r>
            <a:r>
              <a:rPr lang="es-ES" sz="2500" smtClean="0"/>
              <a:t> ante la lectura, es preciso </a:t>
            </a:r>
            <a:r>
              <a:rPr lang="es-ES" sz="2500" b="1" smtClean="0"/>
              <a:t>leer, releer, extraer lo importante, contrastar, preguntarse</a:t>
            </a:r>
            <a:r>
              <a:rPr lang="es-ES" sz="2500" smtClean="0"/>
              <a:t> sobre lo leído con la mente activa y despierta.</a:t>
            </a:r>
          </a:p>
          <a:p>
            <a:pPr algn="just" eaLnBrk="1" hangingPunct="1">
              <a:lnSpc>
                <a:spcPct val="80000"/>
              </a:lnSpc>
            </a:pPr>
            <a:r>
              <a:rPr lang="es-ES" sz="2500" b="1" smtClean="0"/>
              <a:t>No se deben adoptar prejuicios frente a ciertos libros o temas</a:t>
            </a:r>
            <a:r>
              <a:rPr lang="es-ES" sz="2500" smtClean="0"/>
              <a:t>. </a:t>
            </a:r>
          </a:p>
          <a:p>
            <a:pPr algn="just" eaLnBrk="1" hangingPunct="1">
              <a:lnSpc>
                <a:spcPct val="80000"/>
              </a:lnSpc>
            </a:pPr>
            <a:r>
              <a:rPr lang="es-ES" sz="2500" smtClean="0"/>
              <a:t>En la lectura aparecen datos, palabras, expresiones que no conocemos su significado y esto bloquea el proceso de aprendizaje. </a:t>
            </a:r>
            <a:r>
              <a:rPr lang="es-ES" sz="2500" b="1" smtClean="0"/>
              <a:t>Hay que buscar en el diccionario aquellas palabras que no se conoce su significado</a:t>
            </a:r>
            <a:r>
              <a:rPr lang="es-ES" sz="2500" smtClean="0"/>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Título"/>
          <p:cNvSpPr>
            <a:spLocks noGrp="1"/>
          </p:cNvSpPr>
          <p:nvPr>
            <p:ph type="title"/>
          </p:nvPr>
        </p:nvSpPr>
        <p:spPr>
          <a:xfrm>
            <a:off x="323850" y="260350"/>
            <a:ext cx="8534400" cy="758825"/>
          </a:xfrm>
        </p:spPr>
        <p:txBody>
          <a:bodyPr/>
          <a:lstStyle/>
          <a:p>
            <a:pPr eaLnBrk="1" hangingPunct="1"/>
            <a:r>
              <a:rPr lang="es-ES" smtClean="0">
                <a:solidFill>
                  <a:srgbClr val="7B9899"/>
                </a:solidFill>
              </a:rPr>
              <a:t>TÉCNICAS DE ESTUDIO: SUBRAYADO</a:t>
            </a:r>
          </a:p>
        </p:txBody>
      </p:sp>
      <p:sp>
        <p:nvSpPr>
          <p:cNvPr id="3" name="2 Marcador de contenido"/>
          <p:cNvSpPr>
            <a:spLocks noGrp="1"/>
          </p:cNvSpPr>
          <p:nvPr>
            <p:ph sz="quarter" idx="1"/>
          </p:nvPr>
        </p:nvSpPr>
        <p:spPr>
          <a:xfrm>
            <a:off x="301625" y="1527175"/>
            <a:ext cx="8504238" cy="4572000"/>
          </a:xfrm>
        </p:spPr>
        <p:txBody>
          <a:bodyPr>
            <a:normAutofit/>
          </a:bodyPr>
          <a:lstStyle/>
          <a:p>
            <a:pPr algn="just" eaLnBrk="1" hangingPunct="1">
              <a:lnSpc>
                <a:spcPct val="80000"/>
              </a:lnSpc>
            </a:pPr>
            <a:r>
              <a:rPr lang="es-ES" sz="2100" smtClean="0"/>
              <a:t>Consiste en </a:t>
            </a:r>
            <a:r>
              <a:rPr lang="es-ES" sz="2100" b="1" smtClean="0"/>
              <a:t>destacar mediante un trazo las frases esenciales y palabras claves de un texto.</a:t>
            </a:r>
          </a:p>
          <a:p>
            <a:pPr algn="just" eaLnBrk="1" hangingPunct="1">
              <a:lnSpc>
                <a:spcPct val="80000"/>
              </a:lnSpc>
            </a:pPr>
            <a:r>
              <a:rPr lang="es-ES" sz="2100" b="1" smtClean="0"/>
              <a:t>Favorece la asimilación y desarrolla la capacidad de análisis y síntesis.</a:t>
            </a:r>
          </a:p>
          <a:p>
            <a:pPr algn="just" eaLnBrk="1" hangingPunct="1">
              <a:lnSpc>
                <a:spcPct val="80000"/>
              </a:lnSpc>
            </a:pPr>
            <a:r>
              <a:rPr lang="es-ES" sz="2100" b="1" smtClean="0"/>
              <a:t>Hay que subrayar la idea principal, las palabras técnicas o específicas del tema y algún dato relevante que permita una mejor comprensión.</a:t>
            </a:r>
          </a:p>
          <a:p>
            <a:pPr algn="just" eaLnBrk="1" hangingPunct="1">
              <a:lnSpc>
                <a:spcPct val="80000"/>
              </a:lnSpc>
            </a:pPr>
            <a:r>
              <a:rPr lang="es-ES" sz="2100" b="1" smtClean="0"/>
              <a:t>Utilizar  lápices de colores</a:t>
            </a:r>
            <a:r>
              <a:rPr lang="es-ES" sz="2100" smtClean="0"/>
              <a:t>. Un color para destacar las ideas principales y otro  para las ideas secundarias.</a:t>
            </a:r>
          </a:p>
          <a:p>
            <a:pPr algn="just" eaLnBrk="1" hangingPunct="1">
              <a:lnSpc>
                <a:spcPct val="80000"/>
              </a:lnSpc>
            </a:pPr>
            <a:r>
              <a:rPr lang="es-ES" sz="2100" b="1" smtClean="0"/>
              <a:t>Nunca subrayar en la primera lectura</a:t>
            </a:r>
            <a:r>
              <a:rPr lang="es-ES" sz="2100" smtClean="0"/>
              <a:t>; hay que hacerlo cuando conocemos el significado de todas las palabras en sí mismas y en el contexto en que se encuentran expresadas.</a:t>
            </a:r>
          </a:p>
          <a:p>
            <a:pPr algn="just" eaLnBrk="1" hangingPunct="1">
              <a:lnSpc>
                <a:spcPct val="80000"/>
              </a:lnSpc>
            </a:pPr>
            <a:r>
              <a:rPr lang="es-ES" sz="2100" b="1" smtClean="0"/>
              <a:t>Para comprobar que hemos subrayado correctamente podemos hacernos preguntas sobre el contenido y sí las respuestas están contenidas en las palabras subrayadas entonces, el subrayado estará bien hecho</a:t>
            </a:r>
            <a:r>
              <a:rPr lang="es-ES" sz="2100" smtClean="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Título"/>
          <p:cNvSpPr>
            <a:spLocks noGrp="1"/>
          </p:cNvSpPr>
          <p:nvPr>
            <p:ph type="title"/>
          </p:nvPr>
        </p:nvSpPr>
        <p:spPr/>
        <p:txBody>
          <a:bodyPr/>
          <a:lstStyle/>
          <a:p>
            <a:pPr eaLnBrk="1" hangingPunct="1"/>
            <a:r>
              <a:rPr lang="es-ES" smtClean="0">
                <a:solidFill>
                  <a:srgbClr val="7B9899"/>
                </a:solidFill>
              </a:rPr>
              <a:t>TÉCNICAS DE ESTUDIO: ESQUEMA</a:t>
            </a:r>
          </a:p>
        </p:txBody>
      </p:sp>
      <p:sp>
        <p:nvSpPr>
          <p:cNvPr id="33794" name="2 Marcador de contenido"/>
          <p:cNvSpPr>
            <a:spLocks noGrp="1"/>
          </p:cNvSpPr>
          <p:nvPr>
            <p:ph sz="quarter" idx="1"/>
          </p:nvPr>
        </p:nvSpPr>
        <p:spPr>
          <a:xfrm>
            <a:off x="301625" y="1527175"/>
            <a:ext cx="8504238" cy="4572000"/>
          </a:xfrm>
        </p:spPr>
        <p:txBody>
          <a:bodyPr/>
          <a:lstStyle/>
          <a:p>
            <a:pPr algn="just" eaLnBrk="1" hangingPunct="1"/>
            <a:r>
              <a:rPr lang="es-ES" sz="2400" smtClean="0"/>
              <a:t>Es la expresión gráfica del subrayado y </a:t>
            </a:r>
            <a:r>
              <a:rPr lang="es-ES" sz="2400" b="1" smtClean="0"/>
              <a:t>contiene de forma sintetizada las ideas principales, las ideas secundarias y los detalles del texto.</a:t>
            </a:r>
          </a:p>
          <a:p>
            <a:pPr algn="just" eaLnBrk="1" hangingPunct="1"/>
            <a:r>
              <a:rPr lang="es-ES" sz="2400" b="1" smtClean="0"/>
              <a:t>Se emplean palabras claves o frases muy cortas sin ningún tipo de detalles y de forma breve.</a:t>
            </a:r>
          </a:p>
          <a:p>
            <a:pPr algn="just" eaLnBrk="1" hangingPunct="1"/>
            <a:r>
              <a:rPr lang="es-ES" sz="2400" b="1" smtClean="0"/>
              <a:t>Hay que usar lenguaje y expresiones propias, repasando los epígrafes, títulos y subtítulos del texto.</a:t>
            </a:r>
          </a:p>
          <a:p>
            <a:pPr algn="just" eaLnBrk="1" hangingPunct="1"/>
            <a:r>
              <a:rPr lang="es-ES" sz="2400" b="1" smtClean="0"/>
              <a:t>Se debe atender a que el encabezamiento del esquema exprese de forma clara la idea principal y que permita ir descendiendo a los detalles</a:t>
            </a:r>
            <a:r>
              <a:rPr lang="es-ES" sz="240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idx="4294967295"/>
          </p:nvPr>
        </p:nvSpPr>
        <p:spPr/>
        <p:txBody>
          <a:bodyPr/>
          <a:lstStyle/>
          <a:p>
            <a:r>
              <a:rPr lang="es-ES_tradnl" smtClean="0"/>
              <a:t>ALGUNAS CUESTIONES PREVIAS</a:t>
            </a:r>
          </a:p>
        </p:txBody>
      </p:sp>
      <p:sp>
        <p:nvSpPr>
          <p:cNvPr id="69635" name="Rectangle 3"/>
          <p:cNvSpPr>
            <a:spLocks noGrp="1"/>
          </p:cNvSpPr>
          <p:nvPr>
            <p:ph type="body" idx="4294967295"/>
          </p:nvPr>
        </p:nvSpPr>
        <p:spPr/>
        <p:txBody>
          <a:bodyPr/>
          <a:lstStyle/>
          <a:p>
            <a:pPr>
              <a:lnSpc>
                <a:spcPct val="80000"/>
              </a:lnSpc>
            </a:pPr>
            <a:r>
              <a:rPr lang="es-ES_tradnl" sz="2000" dirty="0" smtClean="0"/>
              <a:t>Uno de los problemas más graves con los que se enfrentan los padres  es el </a:t>
            </a:r>
            <a:r>
              <a:rPr lang="es-ES_tradnl" sz="2000" b="1" dirty="0" smtClean="0"/>
              <a:t>fracaso escolar</a:t>
            </a:r>
            <a:r>
              <a:rPr lang="es-ES_tradnl" sz="2000" dirty="0" smtClean="0"/>
              <a:t> de sus hijos, que puede influir no sólo en su felicidad, en su propia autoestima y en su futuro, sino que puede alterar también la armonía familiar.</a:t>
            </a:r>
          </a:p>
          <a:p>
            <a:pPr>
              <a:lnSpc>
                <a:spcPct val="80000"/>
              </a:lnSpc>
            </a:pPr>
            <a:r>
              <a:rPr lang="es-ES_tradnl" sz="2000" dirty="0" smtClean="0"/>
              <a:t>Para la mayoría de las tareas escolares no se necesita una inteligencia superior, la </a:t>
            </a:r>
            <a:r>
              <a:rPr lang="es-ES_tradnl" sz="2000" b="1" dirty="0" smtClean="0"/>
              <a:t>motivación y el esfuerzo</a:t>
            </a:r>
            <a:r>
              <a:rPr lang="es-ES_tradnl" sz="2000" dirty="0" smtClean="0"/>
              <a:t> son más determinantes. </a:t>
            </a:r>
            <a:endParaRPr lang="es-ES_tradnl" sz="2000" b="1" dirty="0" smtClean="0"/>
          </a:p>
          <a:p>
            <a:pPr>
              <a:lnSpc>
                <a:spcPct val="80000"/>
              </a:lnSpc>
            </a:pPr>
            <a:r>
              <a:rPr lang="es-ES_tradnl" sz="2000" b="1" dirty="0" smtClean="0"/>
              <a:t>Los padres pueden intervenir de una forma positiva en el éxito escolar</a:t>
            </a:r>
            <a:r>
              <a:rPr lang="es-ES_tradnl" sz="2000" dirty="0" smtClean="0"/>
              <a:t>, igualando o incluso superando la influencia de las capacidades intelectuales del hijo/a,  si ayudan a la construcción de </a:t>
            </a:r>
            <a:r>
              <a:rPr lang="es-ES_tradnl" sz="2000" b="1" dirty="0" smtClean="0"/>
              <a:t>e</a:t>
            </a:r>
            <a:r>
              <a:rPr lang="es-ES_tradnl" sz="2000" dirty="0" smtClean="0"/>
              <a:t>lementos de la personalidad tales como la motivación, la responsabilidad, constancia, esfuerzo, sacrificio, tolerancia a la frustración, etc.</a:t>
            </a:r>
            <a:endParaRPr lang="es-ES_tradnl" sz="2000" b="1" dirty="0" smtClean="0"/>
          </a:p>
          <a:p>
            <a:pPr>
              <a:lnSpc>
                <a:spcPct val="80000"/>
              </a:lnSpc>
            </a:pPr>
            <a:r>
              <a:rPr lang="es-ES_tradnl" sz="2000" b="1" dirty="0" smtClean="0"/>
              <a:t>Esta charla pretende aportar recursos a los padres para que puedan ayudar a sus hijos/as en los estudios mejorando su rendimiento académico.</a:t>
            </a:r>
          </a:p>
          <a:p>
            <a:pPr>
              <a:lnSpc>
                <a:spcPct val="80000"/>
              </a:lnSpc>
            </a:pPr>
            <a:endParaRPr lang="es-ES_tradnl" sz="18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Título"/>
          <p:cNvSpPr>
            <a:spLocks noGrp="1"/>
          </p:cNvSpPr>
          <p:nvPr>
            <p:ph type="title"/>
          </p:nvPr>
        </p:nvSpPr>
        <p:spPr/>
        <p:txBody>
          <a:bodyPr/>
          <a:lstStyle/>
          <a:p>
            <a:pPr eaLnBrk="1" hangingPunct="1"/>
            <a:r>
              <a:rPr lang="es-ES" smtClean="0">
                <a:solidFill>
                  <a:srgbClr val="7B9899"/>
                </a:solidFill>
              </a:rPr>
              <a:t>TÉCNICAS DE ESTUDIO: ESQUEMA</a:t>
            </a:r>
          </a:p>
        </p:txBody>
      </p:sp>
      <p:sp>
        <p:nvSpPr>
          <p:cNvPr id="34818" name="2 Marcador de contenido"/>
          <p:cNvSpPr>
            <a:spLocks noGrp="1"/>
          </p:cNvSpPr>
          <p:nvPr>
            <p:ph sz="quarter" idx="1"/>
          </p:nvPr>
        </p:nvSpPr>
        <p:spPr>
          <a:xfrm>
            <a:off x="301625" y="1527175"/>
            <a:ext cx="8504238" cy="4572000"/>
          </a:xfrm>
        </p:spPr>
        <p:txBody>
          <a:bodyPr/>
          <a:lstStyle/>
          <a:p>
            <a:pPr eaLnBrk="1" hangingPunct="1"/>
            <a:r>
              <a:rPr lang="es-ES" smtClean="0"/>
              <a:t>Hay mucha variedad de esquemas; dependen de la creatividad, interés o de la exigencia de la materia.</a:t>
            </a:r>
          </a:p>
          <a:p>
            <a:pPr eaLnBrk="1" hangingPunct="1"/>
            <a:r>
              <a:rPr lang="es-ES" smtClean="0"/>
              <a:t>Algunos modelos:</a:t>
            </a:r>
          </a:p>
          <a:p>
            <a:pPr eaLnBrk="1" hangingPunct="1"/>
            <a:endParaRPr lang="es-ES" smtClean="0"/>
          </a:p>
          <a:p>
            <a:pPr eaLnBrk="1" hangingPunct="1"/>
            <a:r>
              <a:rPr lang="es-ES" smtClean="0"/>
              <a:t> </a:t>
            </a:r>
          </a:p>
        </p:txBody>
      </p:sp>
      <p:pic>
        <p:nvPicPr>
          <p:cNvPr id="34819" name="Picture 2"/>
          <p:cNvPicPr>
            <a:picLocks noChangeAspect="1" noChangeArrowheads="1"/>
          </p:cNvPicPr>
          <p:nvPr/>
        </p:nvPicPr>
        <p:blipFill>
          <a:blip r:embed="rId2"/>
          <a:srcRect/>
          <a:stretch>
            <a:fillRect/>
          </a:stretch>
        </p:blipFill>
        <p:spPr bwMode="auto">
          <a:xfrm>
            <a:off x="1258888" y="3284538"/>
            <a:ext cx="5762625" cy="2657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Título"/>
          <p:cNvSpPr>
            <a:spLocks noGrp="1"/>
          </p:cNvSpPr>
          <p:nvPr>
            <p:ph type="title"/>
          </p:nvPr>
        </p:nvSpPr>
        <p:spPr/>
        <p:txBody>
          <a:bodyPr/>
          <a:lstStyle/>
          <a:p>
            <a:pPr eaLnBrk="1" hangingPunct="1"/>
            <a:r>
              <a:rPr lang="es-ES" smtClean="0">
                <a:solidFill>
                  <a:srgbClr val="7B9899"/>
                </a:solidFill>
              </a:rPr>
              <a:t>TÉCNICAS DE ESTUDIO: RESUMEN</a:t>
            </a:r>
          </a:p>
        </p:txBody>
      </p:sp>
      <p:sp>
        <p:nvSpPr>
          <p:cNvPr id="3" name="2 Marcador de contenido"/>
          <p:cNvSpPr>
            <a:spLocks noGrp="1"/>
          </p:cNvSpPr>
          <p:nvPr>
            <p:ph sz="quarter" idx="1"/>
          </p:nvPr>
        </p:nvSpPr>
        <p:spPr>
          <a:xfrm>
            <a:off x="301625" y="1527175"/>
            <a:ext cx="8504238" cy="4572000"/>
          </a:xfrm>
        </p:spPr>
        <p:txBody>
          <a:bodyPr>
            <a:normAutofit lnSpcReduction="10000"/>
          </a:bodyPr>
          <a:lstStyle/>
          <a:p>
            <a:pPr algn="just" eaLnBrk="1" hangingPunct="1">
              <a:lnSpc>
                <a:spcPct val="80000"/>
              </a:lnSpc>
            </a:pPr>
            <a:r>
              <a:rPr lang="es-ES" sz="2100" b="1" smtClean="0"/>
              <a:t>Consiste en realizar una breve redacción que recoja las ideas principales del texto pero utilizando nuestro propio vocabulario..</a:t>
            </a:r>
          </a:p>
          <a:p>
            <a:pPr algn="just" eaLnBrk="1" hangingPunct="1">
              <a:lnSpc>
                <a:spcPct val="80000"/>
              </a:lnSpc>
            </a:pPr>
            <a:r>
              <a:rPr lang="es-ES" sz="2100" b="1" smtClean="0"/>
              <a:t>Debe ser objetivo.</a:t>
            </a:r>
          </a:p>
          <a:p>
            <a:pPr algn="just" eaLnBrk="1" hangingPunct="1">
              <a:lnSpc>
                <a:spcPct val="80000"/>
              </a:lnSpc>
            </a:pPr>
            <a:r>
              <a:rPr lang="es-ES" sz="2100" b="1" smtClean="0"/>
              <a:t>Tener muy claro cual es la idea general del texto, las ideas principales y las ideas secundarias.</a:t>
            </a:r>
          </a:p>
          <a:p>
            <a:pPr algn="just" eaLnBrk="1" hangingPunct="1">
              <a:lnSpc>
                <a:spcPct val="80000"/>
              </a:lnSpc>
            </a:pPr>
            <a:r>
              <a:rPr lang="es-ES" sz="2100" b="1" smtClean="0"/>
              <a:t>Hay que tener siempre a la vista el esquema.</a:t>
            </a:r>
          </a:p>
          <a:p>
            <a:pPr algn="just" eaLnBrk="1" hangingPunct="1">
              <a:lnSpc>
                <a:spcPct val="80000"/>
              </a:lnSpc>
            </a:pPr>
            <a:r>
              <a:rPr lang="es-ES" sz="2100" b="1" smtClean="0"/>
              <a:t>Es necesario encontrar el hilo conductor que une perfectamente las frases esenciales.</a:t>
            </a:r>
          </a:p>
          <a:p>
            <a:pPr algn="just" eaLnBrk="1" hangingPunct="1">
              <a:lnSpc>
                <a:spcPct val="80000"/>
              </a:lnSpc>
            </a:pPr>
            <a:r>
              <a:rPr lang="es-ES" sz="2100" b="1" smtClean="0"/>
              <a:t>Se puede enriquecer, ampliar y completar</a:t>
            </a:r>
            <a:r>
              <a:rPr lang="es-ES" sz="2100" smtClean="0"/>
              <a:t> con anotaciones de clase, comentarios del profesor, lecturas relacionadas con el tema de que se trate y, sobre todo, con las propias palabras.</a:t>
            </a:r>
          </a:p>
          <a:p>
            <a:pPr algn="just" eaLnBrk="1" hangingPunct="1">
              <a:lnSpc>
                <a:spcPct val="80000"/>
              </a:lnSpc>
            </a:pPr>
            <a:r>
              <a:rPr lang="es-ES" sz="2100" b="1" smtClean="0"/>
              <a:t>No ha de seguir necesariamente el orden de exposición que aparece en el texto.</a:t>
            </a:r>
            <a:r>
              <a:rPr lang="es-ES" sz="2100" smtClean="0"/>
              <a:t> Puede adoptar otros criterios, como por ejemplo, pasar de lo particular a lo general o viceversa.</a:t>
            </a:r>
          </a:p>
          <a:p>
            <a:pPr algn="just" eaLnBrk="1" hangingPunct="1">
              <a:lnSpc>
                <a:spcPct val="80000"/>
              </a:lnSpc>
            </a:pPr>
            <a:r>
              <a:rPr lang="es-ES" sz="2100" b="1" smtClean="0"/>
              <a:t>Debe ser breve y presentar un estilo narrativo.</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Título"/>
          <p:cNvSpPr>
            <a:spLocks noGrp="1"/>
          </p:cNvSpPr>
          <p:nvPr>
            <p:ph type="title"/>
          </p:nvPr>
        </p:nvSpPr>
        <p:spPr/>
        <p:txBody>
          <a:bodyPr/>
          <a:lstStyle/>
          <a:p>
            <a:pPr eaLnBrk="1" hangingPunct="1"/>
            <a:r>
              <a:rPr lang="es-ES_tradnl" smtClean="0">
                <a:solidFill>
                  <a:srgbClr val="7B9899"/>
                </a:solidFill>
              </a:rPr>
              <a:t>LA MEMORIZACIÓN.</a:t>
            </a:r>
          </a:p>
        </p:txBody>
      </p:sp>
      <p:sp>
        <p:nvSpPr>
          <p:cNvPr id="3" name="2 Marcador de contenido"/>
          <p:cNvSpPr>
            <a:spLocks noGrp="1"/>
          </p:cNvSpPr>
          <p:nvPr>
            <p:ph sz="quarter" idx="1"/>
          </p:nvPr>
        </p:nvSpPr>
        <p:spPr>
          <a:xfrm>
            <a:off x="301625" y="1527175"/>
            <a:ext cx="8504238" cy="4572000"/>
          </a:xfrm>
        </p:spPr>
        <p:txBody>
          <a:bodyPr>
            <a:normAutofit/>
          </a:bodyPr>
          <a:lstStyle/>
          <a:p>
            <a:pPr algn="just" eaLnBrk="1" hangingPunct="1">
              <a:lnSpc>
                <a:spcPct val="80000"/>
              </a:lnSpc>
            </a:pPr>
            <a:r>
              <a:rPr lang="es-ES" sz="2100" dirty="0" smtClean="0"/>
              <a:t> Para </a:t>
            </a:r>
            <a:r>
              <a:rPr lang="es-ES" sz="2100" b="1" dirty="0"/>
              <a:t>m</a:t>
            </a:r>
            <a:r>
              <a:rPr lang="es-ES" sz="2100" b="1" dirty="0" smtClean="0"/>
              <a:t>ejorar </a:t>
            </a:r>
            <a:r>
              <a:rPr lang="es-ES" sz="2100" b="1" dirty="0" smtClean="0"/>
              <a:t>la </a:t>
            </a:r>
            <a:r>
              <a:rPr lang="es-ES" sz="2100" b="1" dirty="0" smtClean="0"/>
              <a:t>memorización hay que</a:t>
            </a:r>
            <a:r>
              <a:rPr lang="es-ES" sz="2100" dirty="0" smtClean="0"/>
              <a:t> </a:t>
            </a:r>
            <a:r>
              <a:rPr lang="es-ES" sz="2100" dirty="0" smtClean="0"/>
              <a:t>intentar que en el aprendizaje intervengan todos los sentidos, consiguiendo la máxima atención y concentración.</a:t>
            </a:r>
          </a:p>
          <a:p>
            <a:pPr algn="just" eaLnBrk="1" hangingPunct="1">
              <a:lnSpc>
                <a:spcPct val="80000"/>
              </a:lnSpc>
            </a:pPr>
            <a:r>
              <a:rPr lang="es-ES" sz="2100" b="1" dirty="0" smtClean="0"/>
              <a:t>Ejercitar la observación y entrenarse para captar detalles</a:t>
            </a:r>
          </a:p>
          <a:p>
            <a:pPr algn="just" eaLnBrk="1" hangingPunct="1">
              <a:lnSpc>
                <a:spcPct val="80000"/>
              </a:lnSpc>
            </a:pPr>
            <a:r>
              <a:rPr lang="es-ES" sz="2100" b="1" dirty="0" smtClean="0"/>
              <a:t>Se retienen mejor los elementos de un conjunto si procedemos a su clasificación</a:t>
            </a:r>
            <a:r>
              <a:rPr lang="es-ES" sz="2100" dirty="0" smtClean="0"/>
              <a:t>.</a:t>
            </a:r>
          </a:p>
          <a:p>
            <a:pPr algn="just" eaLnBrk="1" hangingPunct="1">
              <a:lnSpc>
                <a:spcPct val="80000"/>
              </a:lnSpc>
            </a:pPr>
            <a:r>
              <a:rPr lang="es-ES" sz="2100" b="1" dirty="0" smtClean="0"/>
              <a:t>Pensar con imágenes, ya que la imaginación y el pensamiento están unidos.</a:t>
            </a:r>
          </a:p>
          <a:p>
            <a:pPr algn="just" eaLnBrk="1" hangingPunct="1">
              <a:lnSpc>
                <a:spcPct val="80000"/>
              </a:lnSpc>
            </a:pPr>
            <a:r>
              <a:rPr lang="es-ES" sz="2100" dirty="0" smtClean="0"/>
              <a:t>Para conseguirlo hay tres </a:t>
            </a:r>
            <a:r>
              <a:rPr lang="es-ES" sz="2100" b="1" dirty="0" smtClean="0"/>
              <a:t>principios:</a:t>
            </a:r>
          </a:p>
          <a:p>
            <a:pPr algn="just" eaLnBrk="1" hangingPunct="1">
              <a:lnSpc>
                <a:spcPct val="80000"/>
              </a:lnSpc>
              <a:buFont typeface="Wingdings 2" pitchFamily="18" charset="2"/>
              <a:buNone/>
            </a:pPr>
            <a:r>
              <a:rPr lang="es-ES" sz="2100" dirty="0" smtClean="0"/>
              <a:t>          -</a:t>
            </a:r>
            <a:r>
              <a:rPr lang="es-ES" sz="2100" b="1" dirty="0" smtClean="0"/>
              <a:t>Exagerar determinados rasgos como si se tratase de una caricatura</a:t>
            </a:r>
          </a:p>
          <a:p>
            <a:pPr algn="just" eaLnBrk="1" hangingPunct="1">
              <a:lnSpc>
                <a:spcPct val="80000"/>
              </a:lnSpc>
              <a:buFont typeface="Wingdings 2" pitchFamily="18" charset="2"/>
              <a:buNone/>
            </a:pPr>
            <a:r>
              <a:rPr lang="es-ES" sz="2100" b="1" dirty="0" smtClean="0"/>
              <a:t>          -Captar los novedoso</a:t>
            </a:r>
          </a:p>
          <a:p>
            <a:pPr algn="just" eaLnBrk="1" hangingPunct="1">
              <a:lnSpc>
                <a:spcPct val="80000"/>
              </a:lnSpc>
              <a:buFont typeface="Wingdings 2" pitchFamily="18" charset="2"/>
              <a:buNone/>
            </a:pPr>
            <a:r>
              <a:rPr lang="es-ES" sz="2100" b="1" dirty="0" smtClean="0"/>
              <a:t>          -Dar movimiento a nuestras imágenes pensadas como si fueran una película.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Título"/>
          <p:cNvSpPr>
            <a:spLocks noGrp="1"/>
          </p:cNvSpPr>
          <p:nvPr>
            <p:ph type="title"/>
          </p:nvPr>
        </p:nvSpPr>
        <p:spPr/>
        <p:txBody>
          <a:bodyPr/>
          <a:lstStyle/>
          <a:p>
            <a:pPr eaLnBrk="1" hangingPunct="1"/>
            <a:r>
              <a:rPr lang="es-ES_tradnl" smtClean="0">
                <a:solidFill>
                  <a:srgbClr val="7B9899"/>
                </a:solidFill>
              </a:rPr>
              <a:t>¿CÓMO MEMORIZAR?</a:t>
            </a:r>
          </a:p>
        </p:txBody>
      </p:sp>
      <p:sp>
        <p:nvSpPr>
          <p:cNvPr id="3" name="2 Marcador de contenido"/>
          <p:cNvSpPr>
            <a:spLocks noGrp="1"/>
          </p:cNvSpPr>
          <p:nvPr>
            <p:ph sz="quarter" idx="1"/>
          </p:nvPr>
        </p:nvSpPr>
        <p:spPr>
          <a:xfrm>
            <a:off x="301625" y="1527175"/>
            <a:ext cx="8504238" cy="4572000"/>
          </a:xfrm>
        </p:spPr>
        <p:txBody>
          <a:bodyPr>
            <a:normAutofit lnSpcReduction="10000"/>
          </a:bodyPr>
          <a:lstStyle/>
          <a:p>
            <a:pPr algn="just" eaLnBrk="1" hangingPunct="1">
              <a:lnSpc>
                <a:spcPct val="90000"/>
              </a:lnSpc>
            </a:pPr>
            <a:r>
              <a:rPr lang="es-ES" sz="2500" b="1" smtClean="0"/>
              <a:t>Fijar contenidos con la repetición, evitando la asimilación mecánica.</a:t>
            </a:r>
          </a:p>
          <a:p>
            <a:pPr algn="just" eaLnBrk="1" hangingPunct="1">
              <a:lnSpc>
                <a:spcPct val="90000"/>
              </a:lnSpc>
            </a:pPr>
            <a:r>
              <a:rPr lang="es-ES" sz="2500" b="1" smtClean="0"/>
              <a:t>Hacer pausas para recordar lo que se va aprendiendo.</a:t>
            </a:r>
          </a:p>
          <a:p>
            <a:pPr algn="just" eaLnBrk="1" hangingPunct="1">
              <a:lnSpc>
                <a:spcPct val="90000"/>
              </a:lnSpc>
            </a:pPr>
            <a:r>
              <a:rPr lang="es-ES" sz="2500" b="1" smtClean="0"/>
              <a:t>Si se aprende algo justo antes de dormir se recuerda bastante bien</a:t>
            </a:r>
            <a:r>
              <a:rPr lang="es-ES" sz="2500" smtClean="0"/>
              <a:t> a la mañana siguiente. Esto se explica porque durante el sueño no se producen interferencias.</a:t>
            </a:r>
          </a:p>
          <a:p>
            <a:pPr algn="just" eaLnBrk="1" hangingPunct="1">
              <a:lnSpc>
                <a:spcPct val="90000"/>
              </a:lnSpc>
            </a:pPr>
            <a:r>
              <a:rPr lang="es-ES" sz="2500" b="1" smtClean="0"/>
              <a:t>Revisar lo antes posible el material estudiado a través de esquemas o resúmenes</a:t>
            </a:r>
            <a:r>
              <a:rPr lang="es-ES" sz="2500" smtClean="0"/>
              <a:t>. Así se aumenta el número de repeticiones-fijaciones consiguiendo que el olvido se retrase.</a:t>
            </a:r>
          </a:p>
          <a:p>
            <a:pPr algn="just" eaLnBrk="1" hangingPunct="1">
              <a:lnSpc>
                <a:spcPct val="90000"/>
              </a:lnSpc>
            </a:pPr>
            <a:r>
              <a:rPr lang="es-ES" sz="2500" b="1" smtClean="0"/>
              <a:t>Utilizar las reglas mnemotécnicas.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Título"/>
          <p:cNvSpPr>
            <a:spLocks noGrp="1"/>
          </p:cNvSpPr>
          <p:nvPr>
            <p:ph type="title"/>
          </p:nvPr>
        </p:nvSpPr>
        <p:spPr/>
        <p:txBody>
          <a:bodyPr/>
          <a:lstStyle/>
          <a:p>
            <a:pPr eaLnBrk="1" hangingPunct="1"/>
            <a:r>
              <a:rPr lang="es-ES" smtClean="0">
                <a:solidFill>
                  <a:srgbClr val="7B9899"/>
                </a:solidFill>
              </a:rPr>
              <a:t>REGLAS MNEMOTÉCNICAS</a:t>
            </a:r>
          </a:p>
        </p:txBody>
      </p:sp>
      <p:sp>
        <p:nvSpPr>
          <p:cNvPr id="3" name="2 Marcador de contenido"/>
          <p:cNvSpPr>
            <a:spLocks noGrp="1"/>
          </p:cNvSpPr>
          <p:nvPr>
            <p:ph sz="quarter" idx="1"/>
          </p:nvPr>
        </p:nvSpPr>
        <p:spPr>
          <a:xfrm>
            <a:off x="301625" y="1527175"/>
            <a:ext cx="8504238" cy="4572000"/>
          </a:xfrm>
        </p:spPr>
        <p:txBody>
          <a:bodyPr>
            <a:normAutofit/>
          </a:bodyPr>
          <a:lstStyle/>
          <a:p>
            <a:pPr algn="just" eaLnBrk="1" hangingPunct="1">
              <a:lnSpc>
                <a:spcPct val="80000"/>
              </a:lnSpc>
            </a:pPr>
            <a:r>
              <a:rPr lang="es-ES" sz="2500" b="1" smtClean="0"/>
              <a:t>Técnica de la Historieta</a:t>
            </a:r>
            <a:r>
              <a:rPr lang="es-ES" sz="2500" smtClean="0"/>
              <a:t>: Consiste en construir una historia con los elementos que han de memorizarse.</a:t>
            </a:r>
          </a:p>
          <a:p>
            <a:pPr algn="just" eaLnBrk="1" hangingPunct="1">
              <a:lnSpc>
                <a:spcPct val="80000"/>
              </a:lnSpc>
            </a:pPr>
            <a:r>
              <a:rPr lang="es-ES" sz="2500" b="1" smtClean="0"/>
              <a:t>Técnica de los lugares:</a:t>
            </a:r>
            <a:r>
              <a:rPr lang="es-ES" sz="2500" smtClean="0"/>
              <a:t> Consiste en asociar cada uno de los elementos que se desean memorizar con los lugares de un recorrido que nos es familiar (por ejemplo, el recorrido que hacemos todos los días desde casa al colegio)</a:t>
            </a:r>
          </a:p>
          <a:p>
            <a:pPr algn="just" eaLnBrk="1" hangingPunct="1">
              <a:lnSpc>
                <a:spcPct val="80000"/>
              </a:lnSpc>
            </a:pPr>
            <a:r>
              <a:rPr lang="es-ES" sz="2500" b="1" smtClean="0"/>
              <a:t>Oración Creativa:</a:t>
            </a:r>
            <a:r>
              <a:rPr lang="es-ES" sz="2500" smtClean="0"/>
              <a:t> Consiste en concentrar, por medio de una palabra o agrupación de ellas, un significado o contenido de un tema.</a:t>
            </a:r>
          </a:p>
          <a:p>
            <a:pPr algn="just" eaLnBrk="1" hangingPunct="1">
              <a:lnSpc>
                <a:spcPct val="80000"/>
              </a:lnSpc>
              <a:buFont typeface="Wingdings 2" pitchFamily="18" charset="2"/>
              <a:buNone/>
            </a:pPr>
            <a:r>
              <a:rPr lang="es-ES" sz="2500" smtClean="0"/>
              <a:t>    Ejemplo: Aratota Puental  me da la pista del recorrido del Tajo (Aranjuez, Toledo, Talavera de la Reina, Puente del Arzobispo, Alcántara)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Título"/>
          <p:cNvSpPr>
            <a:spLocks noGrp="1"/>
          </p:cNvSpPr>
          <p:nvPr>
            <p:ph type="title"/>
          </p:nvPr>
        </p:nvSpPr>
        <p:spPr/>
        <p:txBody>
          <a:bodyPr/>
          <a:lstStyle/>
          <a:p>
            <a:pPr eaLnBrk="1" hangingPunct="1"/>
            <a:r>
              <a:rPr lang="es-ES" smtClean="0">
                <a:solidFill>
                  <a:srgbClr val="7B9899"/>
                </a:solidFill>
              </a:rPr>
              <a:t>REGLAS MNEMOTÉCNICAS</a:t>
            </a:r>
          </a:p>
        </p:txBody>
      </p:sp>
      <p:sp>
        <p:nvSpPr>
          <p:cNvPr id="3" name="2 Marcador de contenido"/>
          <p:cNvSpPr>
            <a:spLocks noGrp="1"/>
          </p:cNvSpPr>
          <p:nvPr>
            <p:ph sz="quarter" idx="1"/>
          </p:nvPr>
        </p:nvSpPr>
        <p:spPr>
          <a:xfrm>
            <a:off x="301625" y="1527175"/>
            <a:ext cx="8504238" cy="4572000"/>
          </a:xfrm>
        </p:spPr>
        <p:txBody>
          <a:bodyPr>
            <a:normAutofit/>
          </a:bodyPr>
          <a:lstStyle/>
          <a:p>
            <a:pPr algn="just" eaLnBrk="1" hangingPunct="1">
              <a:lnSpc>
                <a:spcPct val="80000"/>
              </a:lnSpc>
            </a:pPr>
            <a:r>
              <a:rPr lang="es-ES" sz="2100" b="1" smtClean="0"/>
              <a:t>Técnica de la Cadena:</a:t>
            </a:r>
            <a:r>
              <a:rPr lang="es-ES" sz="2100" smtClean="0"/>
              <a:t> Consiste en concatenar aquellas palabras que dentro de un resumen o de un esquema recogen el significado fundamental y que se encuentran lógicamente relacionadas. </a:t>
            </a:r>
          </a:p>
          <a:p>
            <a:pPr algn="just" eaLnBrk="1" hangingPunct="1">
              <a:lnSpc>
                <a:spcPct val="80000"/>
              </a:lnSpc>
            </a:pPr>
            <a:r>
              <a:rPr lang="es-ES" sz="2100" smtClean="0"/>
              <a:t>Se procede de la siguiente manera:</a:t>
            </a:r>
          </a:p>
          <a:p>
            <a:pPr algn="just" eaLnBrk="1" hangingPunct="1">
              <a:lnSpc>
                <a:spcPct val="80000"/>
              </a:lnSpc>
              <a:buFont typeface="Wingdings 2" pitchFamily="18" charset="2"/>
              <a:buNone/>
            </a:pPr>
            <a:r>
              <a:rPr lang="es-ES" sz="2100" smtClean="0"/>
              <a:t>+</a:t>
            </a:r>
            <a:r>
              <a:rPr lang="es-ES" sz="2100" b="1" smtClean="0"/>
              <a:t>Se reducen las palabras o conceptos que queremos memorizar a imágenes.</a:t>
            </a:r>
            <a:r>
              <a:rPr lang="es-ES" sz="2100" smtClean="0"/>
              <a:t> Las imágenes deben ser:</a:t>
            </a:r>
          </a:p>
          <a:p>
            <a:pPr algn="just" eaLnBrk="1" hangingPunct="1">
              <a:lnSpc>
                <a:spcPct val="80000"/>
              </a:lnSpc>
              <a:buFont typeface="Wingdings 2" pitchFamily="18" charset="2"/>
              <a:buNone/>
            </a:pPr>
            <a:r>
              <a:rPr lang="es-ES" sz="2100" smtClean="0"/>
              <a:t>       -Concretas</a:t>
            </a:r>
          </a:p>
          <a:p>
            <a:pPr algn="just" eaLnBrk="1" hangingPunct="1">
              <a:lnSpc>
                <a:spcPct val="80000"/>
              </a:lnSpc>
              <a:buFont typeface="Wingdings 2" pitchFamily="18" charset="2"/>
              <a:buNone/>
            </a:pPr>
            <a:r>
              <a:rPr lang="es-ES" sz="2100" smtClean="0"/>
              <a:t>       -Diferenciadas y claras</a:t>
            </a:r>
          </a:p>
          <a:p>
            <a:pPr algn="just" eaLnBrk="1" hangingPunct="1">
              <a:lnSpc>
                <a:spcPct val="80000"/>
              </a:lnSpc>
              <a:buFont typeface="Wingdings 2" pitchFamily="18" charset="2"/>
              <a:buNone/>
            </a:pPr>
            <a:r>
              <a:rPr lang="es-ES" sz="2100" smtClean="0"/>
              <a:t>        -Humorísticas y cómicas: porque lo ridículo, simpático y chocante se recuerda mejor.</a:t>
            </a:r>
          </a:p>
          <a:p>
            <a:pPr algn="just" eaLnBrk="1" hangingPunct="1">
              <a:lnSpc>
                <a:spcPct val="80000"/>
              </a:lnSpc>
              <a:buFont typeface="Wingdings 2" pitchFamily="18" charset="2"/>
              <a:buNone/>
            </a:pPr>
            <a:r>
              <a:rPr lang="es-ES" sz="2100" smtClean="0"/>
              <a:t>+</a:t>
            </a:r>
            <a:r>
              <a:rPr lang="es-ES" sz="2100" b="1" smtClean="0"/>
              <a:t>Se forman imágenes correspondientes a la 1ª y 2ª palabra, y con ellas se forma una imagen compuesta en la que se juntan las dos.</a:t>
            </a:r>
          </a:p>
          <a:p>
            <a:pPr algn="just" eaLnBrk="1" hangingPunct="1">
              <a:lnSpc>
                <a:spcPct val="80000"/>
              </a:lnSpc>
              <a:buFont typeface="Wingdings 2" pitchFamily="18" charset="2"/>
              <a:buNone/>
            </a:pPr>
            <a:r>
              <a:rPr lang="es-ES" sz="2100" b="1" smtClean="0"/>
              <a:t>+Se unen de la misma manera las imágenes de la segunda y la tercera palabra, y así sucesivamente.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hangingPunct="1"/>
            <a:r>
              <a:rPr lang="es-ES" smtClean="0">
                <a:solidFill>
                  <a:srgbClr val="7B9899"/>
                </a:solidFill>
              </a:rPr>
              <a:t>PERO…… LA MOTIVACIÓN ES CLAVE</a:t>
            </a:r>
          </a:p>
        </p:txBody>
      </p:sp>
      <p:sp>
        <p:nvSpPr>
          <p:cNvPr id="3" name="2 Marcador de contenido"/>
          <p:cNvSpPr>
            <a:spLocks noGrp="1"/>
          </p:cNvSpPr>
          <p:nvPr>
            <p:ph sz="quarter" idx="1"/>
          </p:nvPr>
        </p:nvSpPr>
        <p:spPr>
          <a:xfrm>
            <a:off x="301625" y="1527175"/>
            <a:ext cx="8504238" cy="4572000"/>
          </a:xfrm>
        </p:spPr>
        <p:txBody>
          <a:bodyPr/>
          <a:lstStyle/>
          <a:p>
            <a:pPr algn="just" eaLnBrk="1" hangingPunct="1"/>
            <a:r>
              <a:rPr lang="es-ES" sz="2000" b="1" dirty="0" smtClean="0"/>
              <a:t>Las mejores Técnicas de Estudio fracasan si el estudiante no encuentra suficiente motivación para concentrar su esfuerzo en aprender y estudiar</a:t>
            </a:r>
            <a:r>
              <a:rPr lang="es-ES" sz="2000" dirty="0" smtClean="0"/>
              <a:t>. </a:t>
            </a:r>
            <a:endParaRPr lang="es-ES" sz="2000" dirty="0" smtClean="0"/>
          </a:p>
          <a:p>
            <a:pPr algn="just" eaLnBrk="1" hangingPunct="1"/>
            <a:endParaRPr lang="es-ES" sz="2000" dirty="0" smtClean="0"/>
          </a:p>
          <a:p>
            <a:pPr algn="just" eaLnBrk="1" hangingPunct="1"/>
            <a:r>
              <a:rPr lang="es-ES" sz="2000" b="1" dirty="0" smtClean="0"/>
              <a:t>Identificar </a:t>
            </a:r>
            <a:r>
              <a:rPr lang="es-ES" sz="2000" b="1" dirty="0" smtClean="0"/>
              <a:t>las causas de la falta de motivación es fundamental mediante la colaboración de profesores y </a:t>
            </a:r>
            <a:r>
              <a:rPr lang="es-ES" sz="2000" b="1" dirty="0" smtClean="0"/>
              <a:t>padres</a:t>
            </a:r>
            <a:endParaRPr lang="es-ES" sz="2000" b="1"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hangingPunct="1">
              <a:defRPr/>
            </a:pPr>
            <a:r>
              <a:rPr lang="es-ES" dirty="0" smtClean="0"/>
              <a:t>¿CÓMO MOTIVAR?</a:t>
            </a:r>
            <a:endParaRPr lang="es-ES" dirty="0"/>
          </a:p>
        </p:txBody>
      </p:sp>
      <p:sp>
        <p:nvSpPr>
          <p:cNvPr id="44034" name="2 Marcador de contenido"/>
          <p:cNvSpPr>
            <a:spLocks noGrp="1"/>
          </p:cNvSpPr>
          <p:nvPr>
            <p:ph sz="quarter" idx="1"/>
          </p:nvPr>
        </p:nvSpPr>
        <p:spPr>
          <a:xfrm>
            <a:off x="301625" y="1527175"/>
            <a:ext cx="8504238" cy="4572000"/>
          </a:xfrm>
        </p:spPr>
        <p:txBody>
          <a:bodyPr/>
          <a:lstStyle/>
          <a:p>
            <a:pPr algn="just" eaLnBrk="1" hangingPunct="1"/>
            <a:r>
              <a:rPr lang="es-ES" sz="2000" smtClean="0"/>
              <a:t>Primer paso: </a:t>
            </a:r>
            <a:r>
              <a:rPr lang="es-ES" sz="2000" b="1" smtClean="0"/>
              <a:t>Conocer mejor a su hijo/a</a:t>
            </a:r>
            <a:r>
              <a:rPr lang="es-ES" sz="2000" smtClean="0"/>
              <a:t>. Para motivar a un niño los padres y los educadores deben conocerle más, prestarle atención individualizada. Conocer su entorno más allá de las relaciones familiares (amigos, compañeros de clase, profesores, tutores...). Se aconseja una actitud abierta y de colaboración permanente entre padres y profesores que permita la más precisa identificación de las causas que hay detrás de la falta de motivación, concentración, problemas de conducta o actitudes mejorables.</a:t>
            </a:r>
          </a:p>
          <a:p>
            <a:pPr algn="just" eaLnBrk="1" hangingPunct="1"/>
            <a:r>
              <a:rPr lang="es-ES" sz="2000" smtClean="0"/>
              <a:t>Segundo paso: </a:t>
            </a:r>
            <a:r>
              <a:rPr lang="es-ES" sz="2000" b="1" smtClean="0"/>
              <a:t>Profundizar sobre los hábitos de su hijo/a y ayudarle activamente a asumir nuevos hábitos</a:t>
            </a:r>
            <a:r>
              <a:rPr lang="es-ES" sz="2000" smtClean="0"/>
              <a:t>. Por ejemplo: ¿Es consciente su hijo del tiempo que pierde? </a:t>
            </a:r>
          </a:p>
          <a:p>
            <a:pPr algn="just" eaLnBrk="1" hangingPunct="1"/>
            <a:r>
              <a:rPr lang="es-ES" sz="2000" smtClean="0"/>
              <a:t>Tercer paso: </a:t>
            </a:r>
            <a:r>
              <a:rPr lang="es-ES" sz="2000" b="1" smtClean="0"/>
              <a:t>propiciar su colaboración activa y automotivación partiendo de sus intereses e inquietudes</a:t>
            </a:r>
            <a:r>
              <a:rPr lang="es-ES" sz="2000" smtClean="0"/>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Título"/>
          <p:cNvSpPr>
            <a:spLocks noGrp="1"/>
          </p:cNvSpPr>
          <p:nvPr>
            <p:ph type="title"/>
          </p:nvPr>
        </p:nvSpPr>
        <p:spPr/>
        <p:txBody>
          <a:bodyPr/>
          <a:lstStyle/>
          <a:p>
            <a:pPr eaLnBrk="1" hangingPunct="1"/>
            <a:r>
              <a:rPr lang="es-ES" smtClean="0">
                <a:solidFill>
                  <a:srgbClr val="7B9899"/>
                </a:solidFill>
              </a:rPr>
              <a:t>EL EXAMEN</a:t>
            </a:r>
          </a:p>
        </p:txBody>
      </p:sp>
      <p:sp>
        <p:nvSpPr>
          <p:cNvPr id="3" name="2 Marcador de contenido"/>
          <p:cNvSpPr>
            <a:spLocks noGrp="1"/>
          </p:cNvSpPr>
          <p:nvPr>
            <p:ph sz="quarter" idx="1"/>
          </p:nvPr>
        </p:nvSpPr>
        <p:spPr>
          <a:xfrm>
            <a:off x="301625" y="1527175"/>
            <a:ext cx="8504238" cy="4572000"/>
          </a:xfrm>
        </p:spPr>
        <p:txBody>
          <a:bodyPr>
            <a:normAutofit fontScale="77500" lnSpcReduction="20000"/>
          </a:bodyPr>
          <a:lstStyle/>
          <a:p>
            <a:pPr marL="274320" indent="-274320" algn="just" eaLnBrk="1" fontAlgn="auto" hangingPunct="1">
              <a:spcAft>
                <a:spcPts val="0"/>
              </a:spcAft>
              <a:buFont typeface="Wingdings 2"/>
              <a:buChar char=""/>
              <a:defRPr/>
            </a:pPr>
            <a:r>
              <a:rPr lang="es-ES" b="1" dirty="0"/>
              <a:t>Antes del </a:t>
            </a:r>
            <a:r>
              <a:rPr lang="es-ES" b="1" dirty="0" smtClean="0"/>
              <a:t>examen:</a:t>
            </a:r>
            <a:endParaRPr lang="es-ES" b="1" dirty="0"/>
          </a:p>
          <a:p>
            <a:pPr marL="274320" indent="-274320" algn="just" eaLnBrk="1" fontAlgn="auto" hangingPunct="1">
              <a:spcAft>
                <a:spcPts val="0"/>
              </a:spcAft>
              <a:buFont typeface="Wingdings 2"/>
              <a:buChar char=""/>
              <a:defRPr/>
            </a:pPr>
            <a:endParaRPr lang="es-ES" dirty="0"/>
          </a:p>
          <a:p>
            <a:pPr marL="274320" indent="-274320" algn="just" eaLnBrk="1" fontAlgn="auto" hangingPunct="1">
              <a:spcAft>
                <a:spcPts val="0"/>
              </a:spcAft>
              <a:buFont typeface="Wingdings 2"/>
              <a:buChar char=""/>
              <a:defRPr/>
            </a:pPr>
            <a:r>
              <a:rPr lang="es-ES" dirty="0" smtClean="0"/>
              <a:t>Planificar </a:t>
            </a:r>
            <a:r>
              <a:rPr lang="es-ES" dirty="0"/>
              <a:t>la preparación con suficiente antelación. Elaborar un plan y un horario de repasos. Trabajar diariamente para </a:t>
            </a:r>
            <a:r>
              <a:rPr lang="es-ES" dirty="0" smtClean="0"/>
              <a:t>asegurar que entiende la materia.</a:t>
            </a:r>
          </a:p>
          <a:p>
            <a:pPr marL="274320" indent="-274320" algn="just" eaLnBrk="1" fontAlgn="auto" hangingPunct="1">
              <a:spcAft>
                <a:spcPts val="0"/>
              </a:spcAft>
              <a:buFont typeface="Wingdings 2"/>
              <a:buChar char=""/>
              <a:defRPr/>
            </a:pPr>
            <a:r>
              <a:rPr lang="es-ES" dirty="0" smtClean="0"/>
              <a:t>Preguntar </a:t>
            </a:r>
            <a:r>
              <a:rPr lang="es-ES" dirty="0"/>
              <a:t>en clase cuando sea </a:t>
            </a:r>
            <a:r>
              <a:rPr lang="es-ES" dirty="0" smtClean="0"/>
              <a:t>necesario.</a:t>
            </a:r>
          </a:p>
          <a:p>
            <a:pPr marL="274320" indent="-274320" algn="just" eaLnBrk="1" fontAlgn="auto" hangingPunct="1">
              <a:spcAft>
                <a:spcPts val="0"/>
              </a:spcAft>
              <a:buFont typeface="Wingdings 2"/>
              <a:buChar char=""/>
              <a:defRPr/>
            </a:pPr>
            <a:r>
              <a:rPr lang="es-ES" dirty="0" smtClean="0"/>
              <a:t>Utilizar </a:t>
            </a:r>
            <a:r>
              <a:rPr lang="es-ES" dirty="0"/>
              <a:t>las técnicas explicadas (EPLERR, por ejemplo</a:t>
            </a:r>
            <a:r>
              <a:rPr lang="es-ES" dirty="0" smtClean="0"/>
              <a:t>),</a:t>
            </a:r>
          </a:p>
          <a:p>
            <a:pPr marL="274320" indent="-274320" algn="just" eaLnBrk="1" fontAlgn="auto" hangingPunct="1">
              <a:spcAft>
                <a:spcPts val="0"/>
              </a:spcAft>
              <a:buFont typeface="Wingdings 2"/>
              <a:buChar char=""/>
              <a:defRPr/>
            </a:pPr>
            <a:r>
              <a:rPr lang="es-ES" dirty="0" smtClean="0"/>
              <a:t>Memorizar </a:t>
            </a:r>
            <a:r>
              <a:rPr lang="es-ES" dirty="0"/>
              <a:t>una vez que se ha </a:t>
            </a:r>
            <a:r>
              <a:rPr lang="es-ES" dirty="0" smtClean="0"/>
              <a:t>comprendido.</a:t>
            </a:r>
          </a:p>
          <a:p>
            <a:pPr marL="274320" indent="-274320" algn="just" eaLnBrk="1" fontAlgn="auto" hangingPunct="1">
              <a:spcAft>
                <a:spcPts val="0"/>
              </a:spcAft>
              <a:buFont typeface="Wingdings 2"/>
              <a:buChar char=""/>
              <a:defRPr/>
            </a:pPr>
            <a:r>
              <a:rPr lang="es-ES" dirty="0" smtClean="0"/>
              <a:t>Anotar </a:t>
            </a:r>
            <a:r>
              <a:rPr lang="es-ES" dirty="0"/>
              <a:t>por escrito la hora, duración, tipo de examen y la </a:t>
            </a:r>
            <a:r>
              <a:rPr lang="es-ES" dirty="0" smtClean="0"/>
              <a:t>fecha.</a:t>
            </a:r>
          </a:p>
          <a:p>
            <a:pPr marL="274320" indent="-274320" algn="just" eaLnBrk="1" fontAlgn="auto" hangingPunct="1">
              <a:spcAft>
                <a:spcPts val="0"/>
              </a:spcAft>
              <a:buFont typeface="Wingdings 2"/>
              <a:buChar char=""/>
              <a:defRPr/>
            </a:pPr>
            <a:r>
              <a:rPr lang="es-ES" dirty="0" smtClean="0"/>
              <a:t>Mantener </a:t>
            </a:r>
            <a:r>
              <a:rPr lang="es-ES" dirty="0"/>
              <a:t>una actitud positiva (¡Puedes hacerlo bien</a:t>
            </a:r>
            <a:r>
              <a:rPr lang="es-ES" dirty="0" smtClean="0"/>
              <a:t>!).</a:t>
            </a:r>
          </a:p>
          <a:p>
            <a:pPr marL="274320" indent="-274320" algn="just" eaLnBrk="1" fontAlgn="auto" hangingPunct="1">
              <a:spcAft>
                <a:spcPts val="0"/>
              </a:spcAft>
              <a:buFont typeface="Wingdings 2"/>
              <a:buChar char=""/>
              <a:defRPr/>
            </a:pPr>
            <a:r>
              <a:rPr lang="es-ES" dirty="0" smtClean="0"/>
              <a:t>Dormir y descansar bien el día anterior</a:t>
            </a:r>
          </a:p>
          <a:p>
            <a:pPr marL="274320" indent="-274320" algn="just" eaLnBrk="1" fontAlgn="auto" hangingPunct="1">
              <a:spcAft>
                <a:spcPts val="0"/>
              </a:spcAft>
              <a:buFont typeface="Wingdings 2"/>
              <a:buChar char=""/>
              <a:defRPr/>
            </a:pPr>
            <a:r>
              <a:rPr lang="es-ES" dirty="0" smtClean="0"/>
              <a:t>Intentar </a:t>
            </a:r>
            <a:r>
              <a:rPr lang="es-ES" dirty="0"/>
              <a:t>estar relajado en los días anteriores, especialmente el día inmediatamente anterior que se utilizará únicamente como repaso.</a:t>
            </a:r>
          </a:p>
          <a:p>
            <a:pPr marL="274320" indent="-274320" eaLnBrk="1" fontAlgn="auto" hangingPunct="1">
              <a:spcAft>
                <a:spcPts val="0"/>
              </a:spcAft>
              <a:buFont typeface="Wingdings 2"/>
              <a:buChar char=""/>
              <a:defRPr/>
            </a:pPr>
            <a:endParaRPr lang="es-E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Título"/>
          <p:cNvSpPr>
            <a:spLocks noGrp="1"/>
          </p:cNvSpPr>
          <p:nvPr>
            <p:ph type="title"/>
          </p:nvPr>
        </p:nvSpPr>
        <p:spPr/>
        <p:txBody>
          <a:bodyPr/>
          <a:lstStyle/>
          <a:p>
            <a:pPr eaLnBrk="1" hangingPunct="1"/>
            <a:r>
              <a:rPr lang="es-ES" smtClean="0">
                <a:solidFill>
                  <a:srgbClr val="7B9899"/>
                </a:solidFill>
              </a:rPr>
              <a:t>EL EXAMEN</a:t>
            </a:r>
          </a:p>
        </p:txBody>
      </p:sp>
      <p:sp>
        <p:nvSpPr>
          <p:cNvPr id="3" name="2 Marcador de contenido"/>
          <p:cNvSpPr>
            <a:spLocks noGrp="1"/>
          </p:cNvSpPr>
          <p:nvPr>
            <p:ph sz="quarter" idx="1"/>
          </p:nvPr>
        </p:nvSpPr>
        <p:spPr>
          <a:xfrm>
            <a:off x="301625" y="1527175"/>
            <a:ext cx="8504238" cy="4572000"/>
          </a:xfrm>
        </p:spPr>
        <p:txBody>
          <a:bodyPr>
            <a:normAutofit fontScale="77500" lnSpcReduction="20000"/>
          </a:bodyPr>
          <a:lstStyle/>
          <a:p>
            <a:pPr marL="274320" indent="-274320" algn="just" eaLnBrk="1" fontAlgn="auto" hangingPunct="1">
              <a:spcAft>
                <a:spcPts val="0"/>
              </a:spcAft>
              <a:buFont typeface="Wingdings 2"/>
              <a:buChar char=""/>
              <a:defRPr/>
            </a:pPr>
            <a:r>
              <a:rPr lang="es-ES" b="1" dirty="0"/>
              <a:t>Durante el </a:t>
            </a:r>
            <a:r>
              <a:rPr lang="es-ES" b="1" dirty="0" smtClean="0"/>
              <a:t>examen:</a:t>
            </a:r>
            <a:endParaRPr lang="es-ES" b="1" dirty="0"/>
          </a:p>
          <a:p>
            <a:pPr marL="274320" indent="-274320" algn="just" eaLnBrk="1" fontAlgn="auto" hangingPunct="1">
              <a:spcAft>
                <a:spcPts val="0"/>
              </a:spcAft>
              <a:buFont typeface="Wingdings 2"/>
              <a:buChar char=""/>
              <a:defRPr/>
            </a:pPr>
            <a:endParaRPr lang="es-ES" dirty="0"/>
          </a:p>
          <a:p>
            <a:pPr marL="274320" indent="-274320" algn="just" eaLnBrk="1" fontAlgn="auto" hangingPunct="1">
              <a:spcAft>
                <a:spcPts val="0"/>
              </a:spcAft>
              <a:buFont typeface="Wingdings 2"/>
              <a:buChar char=""/>
              <a:defRPr/>
            </a:pPr>
            <a:r>
              <a:rPr lang="es-ES" dirty="0" smtClean="0"/>
              <a:t>Leer </a:t>
            </a:r>
            <a:r>
              <a:rPr lang="es-ES" dirty="0"/>
              <a:t>detenidamente todas las preguntas detectando las palabras </a:t>
            </a:r>
            <a:r>
              <a:rPr lang="es-ES" dirty="0" smtClean="0"/>
              <a:t>clave.</a:t>
            </a:r>
          </a:p>
          <a:p>
            <a:pPr marL="274320" indent="-274320" algn="just" eaLnBrk="1" fontAlgn="auto" hangingPunct="1">
              <a:spcAft>
                <a:spcPts val="0"/>
              </a:spcAft>
              <a:buFont typeface="Wingdings 2"/>
              <a:buChar char=""/>
              <a:defRPr/>
            </a:pPr>
            <a:r>
              <a:rPr lang="es-ES" dirty="0" smtClean="0"/>
              <a:t>Hacer </a:t>
            </a:r>
            <a:r>
              <a:rPr lang="es-ES" dirty="0"/>
              <a:t>una distribución del tiempo adecuada a las características de cada </a:t>
            </a:r>
            <a:r>
              <a:rPr lang="es-ES" dirty="0" smtClean="0"/>
              <a:t>pregunta.</a:t>
            </a:r>
          </a:p>
          <a:p>
            <a:pPr marL="274320" indent="-274320" algn="just" eaLnBrk="1" fontAlgn="auto" hangingPunct="1">
              <a:spcAft>
                <a:spcPts val="0"/>
              </a:spcAft>
              <a:buFont typeface="Wingdings 2"/>
              <a:buChar char=""/>
              <a:defRPr/>
            </a:pPr>
            <a:r>
              <a:rPr lang="es-ES" dirty="0" smtClean="0"/>
              <a:t>Comenzar </a:t>
            </a:r>
            <a:r>
              <a:rPr lang="es-ES" dirty="0"/>
              <a:t>por aquellas preguntas que sabe muy </a:t>
            </a:r>
            <a:r>
              <a:rPr lang="es-ES" dirty="0" smtClean="0"/>
              <a:t>bien.</a:t>
            </a:r>
          </a:p>
          <a:p>
            <a:pPr marL="274320" indent="-274320" algn="just" eaLnBrk="1" fontAlgn="auto" hangingPunct="1">
              <a:spcAft>
                <a:spcPts val="0"/>
              </a:spcAft>
              <a:buFont typeface="Wingdings 2"/>
              <a:buChar char=""/>
              <a:defRPr/>
            </a:pPr>
            <a:r>
              <a:rPr lang="es-ES" dirty="0" smtClean="0"/>
              <a:t>Antes </a:t>
            </a:r>
            <a:r>
              <a:rPr lang="es-ES" dirty="0"/>
              <a:t>de empezar con una pregunta, preparar un </a:t>
            </a:r>
            <a:r>
              <a:rPr lang="es-ES" dirty="0" err="1"/>
              <a:t>guión</a:t>
            </a:r>
            <a:r>
              <a:rPr lang="es-ES" dirty="0"/>
              <a:t> de la misma o pensar en los </a:t>
            </a:r>
            <a:r>
              <a:rPr lang="es-ES" dirty="0" smtClean="0"/>
              <a:t>aspectos que </a:t>
            </a:r>
            <a:r>
              <a:rPr lang="es-ES" dirty="0"/>
              <a:t>va a desarrollar y el </a:t>
            </a:r>
            <a:r>
              <a:rPr lang="es-ES" dirty="0" smtClean="0"/>
              <a:t>orden.</a:t>
            </a:r>
          </a:p>
          <a:p>
            <a:pPr marL="274320" indent="-274320" algn="just" eaLnBrk="1" fontAlgn="auto" hangingPunct="1">
              <a:spcAft>
                <a:spcPts val="0"/>
              </a:spcAft>
              <a:buFont typeface="Wingdings 2"/>
              <a:buChar char=""/>
              <a:defRPr/>
            </a:pPr>
            <a:r>
              <a:rPr lang="es-ES" dirty="0" smtClean="0"/>
              <a:t>Si </a:t>
            </a:r>
            <a:r>
              <a:rPr lang="es-ES" dirty="0"/>
              <a:t>está  nervioso/a, intentar relajarse y comenzar por lo más </a:t>
            </a:r>
            <a:r>
              <a:rPr lang="es-ES" dirty="0" smtClean="0"/>
              <a:t>fácil.</a:t>
            </a:r>
          </a:p>
          <a:p>
            <a:pPr marL="274320" indent="-274320" algn="just" eaLnBrk="1" fontAlgn="auto" hangingPunct="1">
              <a:spcAft>
                <a:spcPts val="0"/>
              </a:spcAft>
              <a:buFont typeface="Wingdings 2"/>
              <a:buChar char=""/>
              <a:defRPr/>
            </a:pPr>
            <a:r>
              <a:rPr lang="es-ES" dirty="0" smtClean="0"/>
              <a:t>Es </a:t>
            </a:r>
            <a:r>
              <a:rPr lang="es-ES" dirty="0"/>
              <a:t>muy importante </a:t>
            </a:r>
            <a:r>
              <a:rPr lang="es-ES" dirty="0" smtClean="0"/>
              <a:t>que </a:t>
            </a:r>
            <a:r>
              <a:rPr lang="es-ES" dirty="0"/>
              <a:t>conteste a todas las preguntas</a:t>
            </a:r>
            <a:r>
              <a:rPr lang="es-ES" dirty="0" smtClean="0"/>
              <a:t>.</a:t>
            </a:r>
          </a:p>
          <a:p>
            <a:pPr marL="274320" indent="-274320" algn="just" eaLnBrk="1" fontAlgn="auto" hangingPunct="1">
              <a:spcAft>
                <a:spcPts val="0"/>
              </a:spcAft>
              <a:buFont typeface="Wingdings 2"/>
              <a:buChar char=""/>
              <a:defRPr/>
            </a:pPr>
            <a:r>
              <a:rPr lang="es-ES" dirty="0" smtClean="0"/>
              <a:t>Hay que cuidar la </a:t>
            </a:r>
            <a:r>
              <a:rPr lang="es-ES" dirty="0"/>
              <a:t>presentación (que esté sin borrones, ni tachaduras), la letra clara y legible, las líneas rectas. </a:t>
            </a:r>
            <a:r>
              <a:rPr lang="es-ES" dirty="0" smtClean="0"/>
              <a:t>Procurar </a:t>
            </a:r>
            <a:r>
              <a:rPr lang="es-ES" dirty="0"/>
              <a:t>dejar un espacio en blanco, por sí al repasar surgen ideas nuevas. </a:t>
            </a:r>
            <a:r>
              <a:rPr lang="es-ES" dirty="0" smtClean="0"/>
              <a:t>Corregir </a:t>
            </a:r>
            <a:r>
              <a:rPr lang="es-ES" dirty="0"/>
              <a:t>las faltas de ortografía y los posibles errores de estilo. </a:t>
            </a:r>
          </a:p>
          <a:p>
            <a:pPr marL="274320" indent="-274320" eaLnBrk="1" fontAlgn="auto" hangingPunct="1">
              <a:spcAft>
                <a:spcPts val="0"/>
              </a:spcAft>
              <a:buFont typeface="Wingdings 2"/>
              <a:buChar char=""/>
              <a:defRPr/>
            </a:pPr>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idx="4294967295"/>
          </p:nvPr>
        </p:nvSpPr>
        <p:spPr>
          <a:xfrm>
            <a:off x="323850" y="333375"/>
            <a:ext cx="8534400" cy="758825"/>
          </a:xfrm>
        </p:spPr>
        <p:txBody>
          <a:bodyPr/>
          <a:lstStyle/>
          <a:p>
            <a:r>
              <a:rPr lang="es-ES" sz="3000" smtClean="0"/>
              <a:t>¿PROBLEMAS A LA HORA DE ESTUDIAR?. POSIBLES CAUSAS</a:t>
            </a:r>
            <a:endParaRPr lang="es-ES_tradnl" sz="3000" smtClean="0"/>
          </a:p>
        </p:txBody>
      </p:sp>
      <p:sp>
        <p:nvSpPr>
          <p:cNvPr id="70659" name="Rectangle 3"/>
          <p:cNvSpPr>
            <a:spLocks noGrp="1"/>
          </p:cNvSpPr>
          <p:nvPr>
            <p:ph type="body" idx="4294967295"/>
          </p:nvPr>
        </p:nvSpPr>
        <p:spPr/>
        <p:txBody>
          <a:bodyPr/>
          <a:lstStyle/>
          <a:p>
            <a:pPr algn="just" eaLnBrk="1" hangingPunct="1">
              <a:lnSpc>
                <a:spcPct val="80000"/>
              </a:lnSpc>
            </a:pPr>
            <a:r>
              <a:rPr lang="es-ES" sz="2100" b="1" dirty="0" smtClean="0"/>
              <a:t>Miedo al fracaso</a:t>
            </a:r>
            <a:r>
              <a:rPr lang="es-ES" sz="2100" dirty="0" smtClean="0"/>
              <a:t>. Miedo a que el esfuerzo sea infructuoso.</a:t>
            </a:r>
          </a:p>
          <a:p>
            <a:pPr algn="just" eaLnBrk="1" hangingPunct="1">
              <a:lnSpc>
                <a:spcPct val="80000"/>
              </a:lnSpc>
            </a:pPr>
            <a:r>
              <a:rPr lang="es-ES" sz="2100" b="1" dirty="0" smtClean="0"/>
              <a:t>Un entorno no adecuado</a:t>
            </a:r>
            <a:r>
              <a:rPr lang="es-ES" sz="2100" dirty="0" smtClean="0"/>
              <a:t> (sitio de estudio, ruidos, interrupciones, TV, distracciones)</a:t>
            </a:r>
          </a:p>
          <a:p>
            <a:pPr algn="just" eaLnBrk="1" hangingPunct="1">
              <a:lnSpc>
                <a:spcPct val="80000"/>
              </a:lnSpc>
            </a:pPr>
            <a:r>
              <a:rPr lang="es-ES" sz="2100" b="1" dirty="0" smtClean="0"/>
              <a:t>Un ambiente social</a:t>
            </a:r>
            <a:r>
              <a:rPr lang="es-ES" sz="2100" dirty="0" smtClean="0"/>
              <a:t> (pandillas, grupos de diversión, ...) </a:t>
            </a:r>
            <a:r>
              <a:rPr lang="es-ES" sz="2100" b="1" dirty="0" smtClean="0"/>
              <a:t>que vaya en contra de los intereses formativos y académicos</a:t>
            </a:r>
          </a:p>
          <a:p>
            <a:pPr algn="just" eaLnBrk="1" hangingPunct="1">
              <a:lnSpc>
                <a:spcPct val="80000"/>
              </a:lnSpc>
            </a:pPr>
            <a:r>
              <a:rPr lang="es-ES" sz="2100" b="1" dirty="0" smtClean="0"/>
              <a:t>Demasiadas actividades fuera de los estudios.</a:t>
            </a:r>
          </a:p>
          <a:p>
            <a:pPr algn="just" eaLnBrk="1" hangingPunct="1">
              <a:lnSpc>
                <a:spcPct val="80000"/>
              </a:lnSpc>
            </a:pPr>
            <a:r>
              <a:rPr lang="es-ES" sz="2100" b="1" dirty="0" smtClean="0"/>
              <a:t>No poseer materiales adecuados para el estudio</a:t>
            </a:r>
            <a:r>
              <a:rPr lang="es-ES" sz="2100" dirty="0" smtClean="0"/>
              <a:t> (libros, buenos apuntes...).</a:t>
            </a:r>
          </a:p>
          <a:p>
            <a:pPr algn="just" eaLnBrk="1" hangingPunct="1">
              <a:lnSpc>
                <a:spcPct val="80000"/>
              </a:lnSpc>
            </a:pPr>
            <a:r>
              <a:rPr lang="es-ES" sz="2100" b="1" dirty="0" smtClean="0"/>
              <a:t>El modo de ser, carácter y personalidad</a:t>
            </a:r>
            <a:r>
              <a:rPr lang="es-ES" sz="2100" dirty="0" smtClean="0"/>
              <a:t> ... </a:t>
            </a:r>
            <a:r>
              <a:rPr lang="es-ES" sz="2100" dirty="0"/>
              <a:t>E</a:t>
            </a:r>
            <a:r>
              <a:rPr lang="es-ES" sz="2100" dirty="0" smtClean="0"/>
              <a:t>l </a:t>
            </a:r>
            <a:r>
              <a:rPr lang="es-ES" sz="2100" dirty="0" smtClean="0"/>
              <a:t>fracaso escolar afecta más a alumnos nerviosos, inseguros, inestables, ...</a:t>
            </a:r>
          </a:p>
          <a:p>
            <a:pPr algn="just" eaLnBrk="1" hangingPunct="1">
              <a:lnSpc>
                <a:spcPct val="80000"/>
              </a:lnSpc>
            </a:pPr>
            <a:r>
              <a:rPr lang="es-ES" sz="2100" b="1" dirty="0" smtClean="0"/>
              <a:t>Preocupaciones de tipo emotivo</a:t>
            </a:r>
            <a:r>
              <a:rPr lang="es-ES" sz="2100" dirty="0" smtClean="0"/>
              <a:t> (pareja, familia...)</a:t>
            </a:r>
          </a:p>
          <a:p>
            <a:pPr algn="just" eaLnBrk="1" hangingPunct="1">
              <a:lnSpc>
                <a:spcPct val="80000"/>
              </a:lnSpc>
            </a:pPr>
            <a:r>
              <a:rPr lang="es-ES" sz="2100" b="1" dirty="0" smtClean="0"/>
              <a:t>Materias con alto grado de dificultad y carencia de una base previa sobre las mismas,</a:t>
            </a:r>
            <a:r>
              <a:rPr lang="es-ES" sz="2100" dirty="0" smtClean="0"/>
              <a:t> lo que genera falta de interés.</a:t>
            </a:r>
          </a:p>
          <a:p>
            <a:pPr algn="just" eaLnBrk="1" hangingPunct="1">
              <a:lnSpc>
                <a:spcPct val="80000"/>
              </a:lnSpc>
              <a:buFont typeface="Wingdings 2" pitchFamily="18" charset="2"/>
              <a:buNone/>
            </a:pPr>
            <a:endParaRPr lang="es-ES" sz="2100" dirty="0" smtClean="0"/>
          </a:p>
          <a:p>
            <a:pPr>
              <a:lnSpc>
                <a:spcPct val="90000"/>
              </a:lnSpc>
            </a:pPr>
            <a:endParaRPr lang="es-ES_tradnl" sz="20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Título"/>
          <p:cNvSpPr>
            <a:spLocks noGrp="1"/>
          </p:cNvSpPr>
          <p:nvPr>
            <p:ph type="title"/>
          </p:nvPr>
        </p:nvSpPr>
        <p:spPr/>
        <p:txBody>
          <a:bodyPr/>
          <a:lstStyle/>
          <a:p>
            <a:pPr eaLnBrk="1" hangingPunct="1"/>
            <a:r>
              <a:rPr lang="es-ES" smtClean="0">
                <a:solidFill>
                  <a:srgbClr val="7B9899"/>
                </a:solidFill>
              </a:rPr>
              <a:t>EL EXAMEN</a:t>
            </a:r>
          </a:p>
        </p:txBody>
      </p:sp>
      <p:sp>
        <p:nvSpPr>
          <p:cNvPr id="3" name="2 Marcador de contenido"/>
          <p:cNvSpPr>
            <a:spLocks noGrp="1"/>
          </p:cNvSpPr>
          <p:nvPr>
            <p:ph sz="quarter" idx="1"/>
          </p:nvPr>
        </p:nvSpPr>
        <p:spPr>
          <a:xfrm>
            <a:off x="301625" y="1527175"/>
            <a:ext cx="8504238" cy="4572000"/>
          </a:xfrm>
        </p:spPr>
        <p:txBody>
          <a:bodyPr>
            <a:normAutofit fontScale="92500" lnSpcReduction="10000"/>
          </a:bodyPr>
          <a:lstStyle/>
          <a:p>
            <a:pPr marL="274320" indent="-274320" algn="just" eaLnBrk="1" fontAlgn="auto" hangingPunct="1">
              <a:spcAft>
                <a:spcPts val="0"/>
              </a:spcAft>
              <a:buFont typeface="Wingdings 2"/>
              <a:buChar char=""/>
              <a:defRPr/>
            </a:pPr>
            <a:r>
              <a:rPr lang="es-ES" b="1" dirty="0"/>
              <a:t>Después del </a:t>
            </a:r>
            <a:r>
              <a:rPr lang="es-ES" b="1" dirty="0" smtClean="0"/>
              <a:t>examen:</a:t>
            </a:r>
            <a:endParaRPr lang="es-ES" b="1" dirty="0"/>
          </a:p>
          <a:p>
            <a:pPr marL="274320" indent="-274320" algn="just" eaLnBrk="1" fontAlgn="auto" hangingPunct="1">
              <a:spcAft>
                <a:spcPts val="0"/>
              </a:spcAft>
              <a:buFont typeface="Wingdings 2"/>
              <a:buChar char=""/>
              <a:defRPr/>
            </a:pPr>
            <a:endParaRPr lang="es-ES" dirty="0"/>
          </a:p>
          <a:p>
            <a:pPr marL="274320" indent="-274320" algn="just" eaLnBrk="1" fontAlgn="auto" hangingPunct="1">
              <a:spcAft>
                <a:spcPts val="0"/>
              </a:spcAft>
              <a:buFont typeface="Wingdings 2"/>
              <a:buChar char=""/>
              <a:defRPr/>
            </a:pPr>
            <a:r>
              <a:rPr lang="es-ES" dirty="0" smtClean="0"/>
              <a:t>Revisar </a:t>
            </a:r>
            <a:r>
              <a:rPr lang="es-ES" dirty="0"/>
              <a:t>el examen una vez que te lo devuelvan corregido. </a:t>
            </a:r>
          </a:p>
          <a:p>
            <a:pPr marL="274320" indent="-274320" algn="just" eaLnBrk="1" fontAlgn="auto" hangingPunct="1">
              <a:spcAft>
                <a:spcPts val="0"/>
              </a:spcAft>
              <a:buFont typeface="Wingdings 2"/>
              <a:buChar char=""/>
              <a:defRPr/>
            </a:pPr>
            <a:endParaRPr lang="es-ES" dirty="0"/>
          </a:p>
          <a:p>
            <a:pPr marL="274320" indent="-274320" algn="just" eaLnBrk="1" fontAlgn="auto" hangingPunct="1">
              <a:spcAft>
                <a:spcPts val="0"/>
              </a:spcAft>
              <a:buFont typeface="Wingdings 2"/>
              <a:buChar char=""/>
              <a:defRPr/>
            </a:pPr>
            <a:r>
              <a:rPr lang="es-ES" dirty="0" smtClean="0"/>
              <a:t>Observar </a:t>
            </a:r>
            <a:r>
              <a:rPr lang="es-ES" dirty="0"/>
              <a:t>en qué aspectos ha cometido algún error y cuál es la </a:t>
            </a:r>
            <a:r>
              <a:rPr lang="es-ES" dirty="0" smtClean="0"/>
              <a:t>causa.</a:t>
            </a:r>
          </a:p>
          <a:p>
            <a:pPr marL="274320" indent="-274320" algn="just" eaLnBrk="1" fontAlgn="auto" hangingPunct="1">
              <a:spcAft>
                <a:spcPts val="0"/>
              </a:spcAft>
              <a:buFont typeface="Wingdings 2"/>
              <a:buChar char=""/>
              <a:defRPr/>
            </a:pPr>
            <a:endParaRPr lang="es-ES" dirty="0"/>
          </a:p>
          <a:p>
            <a:pPr marL="274320" indent="-274320" algn="just" eaLnBrk="1" fontAlgn="auto" hangingPunct="1">
              <a:spcAft>
                <a:spcPts val="0"/>
              </a:spcAft>
              <a:buFont typeface="Wingdings 2"/>
              <a:buChar char=""/>
              <a:defRPr/>
            </a:pPr>
            <a:r>
              <a:rPr lang="es-ES" dirty="0" smtClean="0"/>
              <a:t>Si </a:t>
            </a:r>
            <a:r>
              <a:rPr lang="es-ES" dirty="0"/>
              <a:t>el profesor/a no lo corrige en clase, hacerlo en casa.</a:t>
            </a:r>
          </a:p>
          <a:p>
            <a:pPr marL="274320" indent="-274320" algn="just" eaLnBrk="1" fontAlgn="auto" hangingPunct="1">
              <a:spcAft>
                <a:spcPts val="0"/>
              </a:spcAft>
              <a:buFont typeface="Wingdings 2"/>
              <a:buChar char=""/>
              <a:defRPr/>
            </a:pPr>
            <a:endParaRPr lang="es-ES" dirty="0"/>
          </a:p>
          <a:p>
            <a:pPr marL="274320" indent="-274320" algn="just" eaLnBrk="1" fontAlgn="auto" hangingPunct="1">
              <a:spcAft>
                <a:spcPts val="0"/>
              </a:spcAft>
              <a:buFont typeface="Wingdings 2"/>
              <a:buChar char=""/>
              <a:defRPr/>
            </a:pPr>
            <a:r>
              <a:rPr lang="es-ES" dirty="0" smtClean="0"/>
              <a:t>Intentar </a:t>
            </a:r>
            <a:r>
              <a:rPr lang="es-ES" dirty="0"/>
              <a:t>superar las dificultades antes del próximo examen.</a:t>
            </a:r>
          </a:p>
          <a:p>
            <a:pPr marL="274320" indent="-274320" eaLnBrk="1" fontAlgn="auto" hangingPunct="1">
              <a:spcAft>
                <a:spcPts val="0"/>
              </a:spcAft>
              <a:buFont typeface="Wingdings 2"/>
              <a:buChar char=""/>
              <a:defRPr/>
            </a:pPr>
            <a:endParaRPr lang="es-E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Título"/>
          <p:cNvSpPr>
            <a:spLocks noGrp="1"/>
          </p:cNvSpPr>
          <p:nvPr>
            <p:ph type="title"/>
          </p:nvPr>
        </p:nvSpPr>
        <p:spPr/>
        <p:txBody>
          <a:bodyPr/>
          <a:lstStyle/>
          <a:p>
            <a:pPr eaLnBrk="1" hangingPunct="1"/>
            <a:r>
              <a:rPr lang="es-ES_tradnl" smtClean="0">
                <a:solidFill>
                  <a:srgbClr val="7B9899"/>
                </a:solidFill>
              </a:rPr>
              <a:t>¿ANSIEDAD ANTE LOS EXAMENES?</a:t>
            </a:r>
          </a:p>
        </p:txBody>
      </p:sp>
      <p:sp>
        <p:nvSpPr>
          <p:cNvPr id="49154" name="2 Marcador de contenido"/>
          <p:cNvSpPr>
            <a:spLocks noGrp="1"/>
          </p:cNvSpPr>
          <p:nvPr>
            <p:ph sz="quarter" idx="1"/>
          </p:nvPr>
        </p:nvSpPr>
        <p:spPr>
          <a:xfrm>
            <a:off x="301625" y="1527175"/>
            <a:ext cx="8504238" cy="4572000"/>
          </a:xfrm>
        </p:spPr>
        <p:txBody>
          <a:bodyPr/>
          <a:lstStyle/>
          <a:p>
            <a:pPr algn="just" eaLnBrk="1" hangingPunct="1">
              <a:lnSpc>
                <a:spcPct val="80000"/>
              </a:lnSpc>
            </a:pPr>
            <a:r>
              <a:rPr lang="es-ES" sz="2100" smtClean="0"/>
              <a:t>Los exámenes pueden ser una </a:t>
            </a:r>
            <a:r>
              <a:rPr lang="es-ES" sz="2100" b="1" smtClean="0"/>
              <a:t>situación estresante</a:t>
            </a:r>
            <a:r>
              <a:rPr lang="es-ES" sz="2100" smtClean="0"/>
              <a:t> por varios motivos:</a:t>
            </a:r>
          </a:p>
          <a:p>
            <a:pPr algn="just" eaLnBrk="1" hangingPunct="1">
              <a:lnSpc>
                <a:spcPct val="80000"/>
              </a:lnSpc>
              <a:buFont typeface="Wingdings 2" pitchFamily="18" charset="2"/>
              <a:buNone/>
            </a:pPr>
            <a:r>
              <a:rPr lang="es-ES" sz="2100" b="1" smtClean="0"/>
              <a:t>- Tienen un tiempo limitado</a:t>
            </a:r>
          </a:p>
          <a:p>
            <a:pPr algn="just" eaLnBrk="1" hangingPunct="1">
              <a:lnSpc>
                <a:spcPct val="80000"/>
              </a:lnSpc>
              <a:buFont typeface="Wingdings 2" pitchFamily="18" charset="2"/>
              <a:buNone/>
            </a:pPr>
            <a:r>
              <a:rPr lang="es-ES" sz="2100" b="1" smtClean="0"/>
              <a:t>- Existe una presión social o familiar sobre el rendimiento</a:t>
            </a:r>
          </a:p>
          <a:p>
            <a:pPr algn="just" eaLnBrk="1" hangingPunct="1">
              <a:lnSpc>
                <a:spcPct val="80000"/>
              </a:lnSpc>
              <a:buFont typeface="Wingdings 2" pitchFamily="18" charset="2"/>
              <a:buNone/>
            </a:pPr>
            <a:r>
              <a:rPr lang="es-ES" sz="2100" b="1" smtClean="0"/>
              <a:t>- Requieren un esfuerzo especial</a:t>
            </a:r>
          </a:p>
          <a:p>
            <a:pPr algn="just" eaLnBrk="1" hangingPunct="1">
              <a:lnSpc>
                <a:spcPct val="80000"/>
              </a:lnSpc>
              <a:buFontTx/>
              <a:buNone/>
            </a:pPr>
            <a:r>
              <a:rPr lang="es-ES" sz="2100" b="1" smtClean="0"/>
              <a:t>- Se dan en un contexto en el que otras personas pueden contagiar la ansiedad</a:t>
            </a:r>
          </a:p>
          <a:p>
            <a:pPr algn="just" eaLnBrk="1" hangingPunct="1">
              <a:lnSpc>
                <a:spcPct val="80000"/>
              </a:lnSpc>
              <a:buFont typeface="Wingdings 2" pitchFamily="18" charset="2"/>
              <a:buNone/>
            </a:pPr>
            <a:r>
              <a:rPr lang="es-ES" sz="2100" smtClean="0"/>
              <a:t> Los </a:t>
            </a:r>
            <a:r>
              <a:rPr lang="es-ES" sz="2100" b="1" smtClean="0"/>
              <a:t>síntomas </a:t>
            </a:r>
            <a:r>
              <a:rPr lang="es-ES" sz="2100" smtClean="0"/>
              <a:t>del estrés pueden ser </a:t>
            </a:r>
          </a:p>
          <a:p>
            <a:pPr algn="just" eaLnBrk="1" hangingPunct="1">
              <a:lnSpc>
                <a:spcPct val="80000"/>
              </a:lnSpc>
              <a:buFont typeface="Wingdings 2" pitchFamily="18" charset="2"/>
              <a:buNone/>
            </a:pPr>
            <a:r>
              <a:rPr lang="es-ES" sz="2100" smtClean="0"/>
              <a:t>-</a:t>
            </a:r>
            <a:r>
              <a:rPr lang="es-ES" sz="2100" b="1" smtClean="0"/>
              <a:t>fisiológicos:</a:t>
            </a:r>
            <a:r>
              <a:rPr lang="es-ES" sz="2100" smtClean="0"/>
              <a:t> aceleración del latido cardíaco, sequedad de boca, excitación o nerviosismo, sudoración, molestias gástricas, dolor de cabeza, irregularidades del sueño.</a:t>
            </a:r>
          </a:p>
          <a:p>
            <a:pPr algn="just" eaLnBrk="1" hangingPunct="1">
              <a:lnSpc>
                <a:spcPct val="80000"/>
              </a:lnSpc>
              <a:buFont typeface="Wingdings 2" pitchFamily="18" charset="2"/>
              <a:buNone/>
            </a:pPr>
            <a:r>
              <a:rPr lang="es-ES" sz="2100" smtClean="0"/>
              <a:t>-</a:t>
            </a:r>
            <a:r>
              <a:rPr lang="es-ES" sz="2100" b="1" smtClean="0"/>
              <a:t>psicológicos:</a:t>
            </a:r>
            <a:r>
              <a:rPr lang="es-ES" sz="2100" smtClean="0"/>
              <a:t> pensamientos negativos sobre la situación, preocupación excesiva, irritabilidad.</a:t>
            </a:r>
          </a:p>
          <a:p>
            <a:pPr algn="just" eaLnBrk="1" hangingPunct="1">
              <a:lnSpc>
                <a:spcPct val="80000"/>
              </a:lnSpc>
              <a:buFont typeface="Wingdings 2" pitchFamily="18" charset="2"/>
              <a:buNone/>
            </a:pPr>
            <a:r>
              <a:rPr lang="es-ES" sz="2100" smtClean="0"/>
              <a:t>-</a:t>
            </a:r>
            <a:r>
              <a:rPr lang="es-ES" sz="2100" b="1" smtClean="0"/>
              <a:t>conductuales:</a:t>
            </a:r>
            <a:r>
              <a:rPr lang="es-ES" sz="2100" smtClean="0"/>
              <a:t> evitación de actividades (por ej.: no asistir a un examen por temor a fracasar).</a:t>
            </a:r>
          </a:p>
          <a:p>
            <a:pPr algn="just" eaLnBrk="1" hangingPunct="1">
              <a:lnSpc>
                <a:spcPct val="80000"/>
              </a:lnSpc>
              <a:buFontTx/>
              <a:buChar char="-"/>
            </a:pPr>
            <a:endParaRPr lang="es-ES" sz="21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Título"/>
          <p:cNvSpPr>
            <a:spLocks noGrp="1"/>
          </p:cNvSpPr>
          <p:nvPr>
            <p:ph type="title"/>
          </p:nvPr>
        </p:nvSpPr>
        <p:spPr/>
        <p:txBody>
          <a:bodyPr/>
          <a:lstStyle/>
          <a:p>
            <a:pPr eaLnBrk="1" hangingPunct="1"/>
            <a:r>
              <a:rPr lang="es-ES" smtClean="0">
                <a:solidFill>
                  <a:srgbClr val="7B9899"/>
                </a:solidFill>
              </a:rPr>
              <a:t>PARA CONTROLAR EL ESTRÉS</a:t>
            </a:r>
          </a:p>
        </p:txBody>
      </p:sp>
      <p:sp>
        <p:nvSpPr>
          <p:cNvPr id="3" name="2 Marcador de contenido"/>
          <p:cNvSpPr>
            <a:spLocks noGrp="1"/>
          </p:cNvSpPr>
          <p:nvPr>
            <p:ph sz="quarter" idx="1"/>
          </p:nvPr>
        </p:nvSpPr>
        <p:spPr>
          <a:xfrm>
            <a:off x="301625" y="1527175"/>
            <a:ext cx="8504238" cy="4572000"/>
          </a:xfrm>
        </p:spPr>
        <p:txBody>
          <a:bodyPr>
            <a:noAutofit/>
          </a:bodyPr>
          <a:lstStyle/>
          <a:p>
            <a:pPr algn="just" eaLnBrk="1" hangingPunct="1"/>
            <a:r>
              <a:rPr lang="es-ES" sz="1800" b="1" smtClean="0"/>
              <a:t>Preparar bien el examen</a:t>
            </a:r>
            <a:r>
              <a:rPr lang="es-ES" sz="1800" smtClean="0"/>
              <a:t>, así es más fácil estar relajado/a</a:t>
            </a:r>
          </a:p>
          <a:p>
            <a:pPr algn="just" eaLnBrk="1" hangingPunct="1"/>
            <a:r>
              <a:rPr lang="es-ES" sz="1800" b="1" smtClean="0"/>
              <a:t>Cambiar el modo de pensar sobre el examen:</a:t>
            </a:r>
            <a:r>
              <a:rPr lang="es-ES" sz="1800" smtClean="0"/>
              <a:t> despreocuparse por el resultado</a:t>
            </a:r>
          </a:p>
          <a:p>
            <a:pPr algn="just" eaLnBrk="1" hangingPunct="1"/>
            <a:r>
              <a:rPr lang="es-ES" sz="1800" b="1" smtClean="0"/>
              <a:t>Relajación,</a:t>
            </a:r>
            <a:r>
              <a:rPr lang="es-ES" sz="1800" smtClean="0"/>
              <a:t> tanto cuando se estudia como en el momento de realizar el examen: relajación muscular, ejercicios de respiración profunda, imaginación temática (pensar en cosas agradables)</a:t>
            </a:r>
          </a:p>
          <a:p>
            <a:pPr algn="just" eaLnBrk="1" hangingPunct="1"/>
            <a:r>
              <a:rPr lang="es-ES" sz="1800" b="1" smtClean="0"/>
              <a:t>Autoinstrucciones </a:t>
            </a:r>
            <a:r>
              <a:rPr lang="es-ES" sz="1800" smtClean="0"/>
              <a:t>. Cambiar los pensamientos negativos por otros positivos (“esto no va a poder conmigo”, “voy a ver qué puedo hacer”, “ si me tranquilizo lo podré conseguir” ...)</a:t>
            </a:r>
          </a:p>
          <a:p>
            <a:pPr algn="just" eaLnBrk="1" hangingPunct="1"/>
            <a:r>
              <a:rPr lang="es-ES" sz="1800" b="1" smtClean="0"/>
              <a:t>Control de los estímulos estresantes:</a:t>
            </a:r>
            <a:r>
              <a:rPr lang="es-ES" sz="1800" smtClean="0"/>
              <a:t> No hablar con otra gente que está muy nerviosa antes del examen. Ir a un lugar tranquilo. No repasar a fondo el mismo día. Se acumula fatiga y si los temas están insuficientemente comprendidos se acumula información desorganizada y se provoca confusión.</a:t>
            </a:r>
          </a:p>
          <a:p>
            <a:pPr algn="just" eaLnBrk="1" hangingPunct="1"/>
            <a:r>
              <a:rPr lang="es-ES" sz="1800" b="1" smtClean="0"/>
              <a:t>Olvidarse de las preocupaciones que pueden interferir en el rendimiento durante el exámen</a:t>
            </a:r>
          </a:p>
          <a:p>
            <a:pPr algn="just" eaLnBrk="1" hangingPunct="1"/>
            <a:r>
              <a:rPr lang="es-ES" sz="1800" b="1" smtClean="0"/>
              <a:t>Los casos más serios pueden requerir la ayuda de un especialista.</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1 Título"/>
          <p:cNvSpPr>
            <a:spLocks noGrp="1"/>
          </p:cNvSpPr>
          <p:nvPr>
            <p:ph type="title"/>
          </p:nvPr>
        </p:nvSpPr>
        <p:spPr/>
        <p:txBody>
          <a:bodyPr/>
          <a:lstStyle/>
          <a:p>
            <a:pPr eaLnBrk="1" hangingPunct="1"/>
            <a:r>
              <a:rPr lang="es-ES" smtClean="0">
                <a:solidFill>
                  <a:srgbClr val="7B9899"/>
                </a:solidFill>
              </a:rPr>
              <a:t>QUÉ HACER (O CÓMO AYUDAR)</a:t>
            </a:r>
          </a:p>
        </p:txBody>
      </p:sp>
      <p:sp>
        <p:nvSpPr>
          <p:cNvPr id="3" name="2 Marcador de contenido"/>
          <p:cNvSpPr>
            <a:spLocks noGrp="1"/>
          </p:cNvSpPr>
          <p:nvPr>
            <p:ph sz="quarter" idx="1"/>
          </p:nvPr>
        </p:nvSpPr>
        <p:spPr>
          <a:xfrm>
            <a:off x="301625" y="1527175"/>
            <a:ext cx="8504238" cy="4572000"/>
          </a:xfrm>
        </p:spPr>
        <p:txBody>
          <a:bodyPr>
            <a:normAutofit/>
          </a:bodyPr>
          <a:lstStyle/>
          <a:p>
            <a:pPr eaLnBrk="1" hangingPunct="1">
              <a:lnSpc>
                <a:spcPct val="80000"/>
              </a:lnSpc>
            </a:pPr>
            <a:r>
              <a:rPr lang="es-ES" sz="2100" b="1" smtClean="0"/>
              <a:t>Dirigirle y aconsejarle en la planificación y organización del tiempo de estudio</a:t>
            </a:r>
            <a:r>
              <a:rPr lang="es-ES" sz="2100" smtClean="0"/>
              <a:t>. Ayudarle en la realización de los planes para estudiar.</a:t>
            </a:r>
          </a:p>
          <a:p>
            <a:pPr eaLnBrk="1" hangingPunct="1">
              <a:lnSpc>
                <a:spcPct val="80000"/>
              </a:lnSpc>
            </a:pPr>
            <a:r>
              <a:rPr lang="es-ES" sz="2100" b="1" smtClean="0"/>
              <a:t>Revisar tanto el trabajo realizado como la asimilación del mismo</a:t>
            </a:r>
            <a:r>
              <a:rPr lang="es-ES" sz="2100" smtClean="0"/>
              <a:t>. Nunca haga el trabajo por él.</a:t>
            </a:r>
          </a:p>
          <a:p>
            <a:pPr eaLnBrk="1" hangingPunct="1">
              <a:lnSpc>
                <a:spcPct val="80000"/>
              </a:lnSpc>
            </a:pPr>
            <a:r>
              <a:rPr lang="es-ES" sz="2100" b="1" smtClean="0"/>
              <a:t>Orientar en vez de imponer.</a:t>
            </a:r>
            <a:r>
              <a:rPr lang="es-ES" sz="2100" smtClean="0"/>
              <a:t> Sea paciente; debe esperar a que progresivamente su hijo vaya tomando sus propias decisiones.</a:t>
            </a:r>
          </a:p>
          <a:p>
            <a:pPr eaLnBrk="1" hangingPunct="1">
              <a:lnSpc>
                <a:spcPct val="80000"/>
              </a:lnSpc>
            </a:pPr>
            <a:r>
              <a:rPr lang="es-ES" sz="2100" b="1" smtClean="0"/>
              <a:t>Valorar más el esfuerzo de su hijo que sus resultados</a:t>
            </a:r>
            <a:r>
              <a:rPr lang="es-ES" sz="2100" smtClean="0"/>
              <a:t> (calificaciones, notas...).</a:t>
            </a:r>
          </a:p>
          <a:p>
            <a:pPr eaLnBrk="1" hangingPunct="1">
              <a:lnSpc>
                <a:spcPct val="80000"/>
              </a:lnSpc>
            </a:pPr>
            <a:r>
              <a:rPr lang="es-ES" sz="2100" b="1" smtClean="0"/>
              <a:t>Cuidar las condiciones en las que estudia</a:t>
            </a:r>
            <a:r>
              <a:rPr lang="es-ES" sz="2100" smtClean="0"/>
              <a:t> (el sitio adecuado, horas de sueño, la alimentación...</a:t>
            </a:r>
          </a:p>
          <a:p>
            <a:pPr eaLnBrk="1" hangingPunct="1">
              <a:lnSpc>
                <a:spcPct val="80000"/>
              </a:lnSpc>
            </a:pPr>
            <a:r>
              <a:rPr lang="es-ES" sz="2100" b="1" smtClean="0"/>
              <a:t>Tómese interés en sus deberes.</a:t>
            </a:r>
            <a:r>
              <a:rPr lang="es-ES" sz="2100" smtClean="0"/>
              <a:t> Trate de enterarse que han hecho cada día en clase. </a:t>
            </a:r>
          </a:p>
          <a:p>
            <a:pPr eaLnBrk="1" hangingPunct="1">
              <a:lnSpc>
                <a:spcPct val="80000"/>
              </a:lnSpc>
            </a:pPr>
            <a:r>
              <a:rPr lang="es-ES" sz="2100" b="1" smtClean="0"/>
              <a:t>Proporciónele materiales de aprendizaje.</a:t>
            </a:r>
            <a:r>
              <a:rPr lang="es-ES" sz="2100" smtClean="0"/>
              <a:t> Libros de texto, materiales o lecturas recomendadas. Entérese de sus exámenes y haga una revisión de los recursos que tiene para prepararlos.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Título"/>
          <p:cNvSpPr>
            <a:spLocks noGrp="1"/>
          </p:cNvSpPr>
          <p:nvPr>
            <p:ph type="title"/>
          </p:nvPr>
        </p:nvSpPr>
        <p:spPr/>
        <p:txBody>
          <a:bodyPr/>
          <a:lstStyle/>
          <a:p>
            <a:pPr eaLnBrk="1" hangingPunct="1"/>
            <a:r>
              <a:rPr lang="es-ES" smtClean="0">
                <a:solidFill>
                  <a:srgbClr val="7B9899"/>
                </a:solidFill>
              </a:rPr>
              <a:t>LO QUE NO HACER </a:t>
            </a:r>
          </a:p>
        </p:txBody>
      </p:sp>
      <p:sp>
        <p:nvSpPr>
          <p:cNvPr id="3" name="2 Marcador de contenido"/>
          <p:cNvSpPr>
            <a:spLocks noGrp="1"/>
          </p:cNvSpPr>
          <p:nvPr>
            <p:ph sz="quarter" idx="1"/>
          </p:nvPr>
        </p:nvSpPr>
        <p:spPr>
          <a:xfrm>
            <a:off x="301625" y="1527175"/>
            <a:ext cx="8504238" cy="4572000"/>
          </a:xfrm>
        </p:spPr>
        <p:txBody>
          <a:bodyPr>
            <a:normAutofit lnSpcReduction="10000"/>
          </a:bodyPr>
          <a:lstStyle/>
          <a:p>
            <a:pPr algn="just" eaLnBrk="1" hangingPunct="1">
              <a:lnSpc>
                <a:spcPct val="80000"/>
              </a:lnSpc>
            </a:pPr>
            <a:r>
              <a:rPr lang="es-ES" sz="2100" b="1" smtClean="0"/>
              <a:t>No compararle</a:t>
            </a:r>
            <a:r>
              <a:rPr lang="es-ES" sz="2100" smtClean="0"/>
              <a:t> con otros hijos o amigos.</a:t>
            </a:r>
          </a:p>
          <a:p>
            <a:pPr algn="just" eaLnBrk="1" hangingPunct="1">
              <a:lnSpc>
                <a:spcPct val="80000"/>
              </a:lnSpc>
            </a:pPr>
            <a:r>
              <a:rPr lang="es-ES" sz="2100" b="1" smtClean="0"/>
              <a:t>No criticarle</a:t>
            </a:r>
            <a:r>
              <a:rPr lang="es-ES" sz="2100" smtClean="0"/>
              <a:t> como persona, sólo corregirle sus errores. Es muy importante </a:t>
            </a:r>
            <a:r>
              <a:rPr lang="es-ES" sz="2100" b="1" smtClean="0"/>
              <a:t>estimular el buen trabajo que hayan hecho</a:t>
            </a:r>
            <a:r>
              <a:rPr lang="es-ES" sz="2100" smtClean="0"/>
              <a:t>, dado que ellos responderán mejor al elogio que a la crítica. Sin embargo, también es importante ofrecerle un consejo constructivo.</a:t>
            </a:r>
          </a:p>
          <a:p>
            <a:pPr algn="just" eaLnBrk="1" hangingPunct="1">
              <a:lnSpc>
                <a:spcPct val="80000"/>
              </a:lnSpc>
            </a:pPr>
            <a:r>
              <a:rPr lang="es-ES" sz="2100" b="1" smtClean="0"/>
              <a:t>No inculcarle una visión negativa de la vida</a:t>
            </a:r>
            <a:r>
              <a:rPr lang="es-ES" sz="2100" smtClean="0"/>
              <a:t>. Esfuércese en ser positivo con su hijo.</a:t>
            </a:r>
          </a:p>
          <a:p>
            <a:pPr algn="just" eaLnBrk="1" hangingPunct="1">
              <a:lnSpc>
                <a:spcPct val="80000"/>
              </a:lnSpc>
            </a:pPr>
            <a:r>
              <a:rPr lang="es-ES" sz="2100" b="1" smtClean="0"/>
              <a:t>No proyectar sobre nuestros hijos nuestras propias frustraciones, temores o ansiedades</a:t>
            </a:r>
            <a:r>
              <a:rPr lang="es-ES" sz="2100" smtClean="0"/>
              <a:t>.</a:t>
            </a:r>
          </a:p>
          <a:p>
            <a:pPr algn="just" eaLnBrk="1" hangingPunct="1">
              <a:lnSpc>
                <a:spcPct val="80000"/>
              </a:lnSpc>
            </a:pPr>
            <a:r>
              <a:rPr lang="es-ES" sz="2100" b="1" smtClean="0"/>
              <a:t>No hacerle culpable de los problemas o tensiones familiares.</a:t>
            </a:r>
          </a:p>
          <a:p>
            <a:pPr algn="just" eaLnBrk="1" hangingPunct="1">
              <a:lnSpc>
                <a:spcPct val="80000"/>
              </a:lnSpc>
            </a:pPr>
            <a:r>
              <a:rPr lang="es-ES" sz="2100" b="1" smtClean="0"/>
              <a:t>No hacerle los deberes. </a:t>
            </a:r>
          </a:p>
          <a:p>
            <a:pPr algn="just" eaLnBrk="1" hangingPunct="1">
              <a:lnSpc>
                <a:spcPct val="80000"/>
              </a:lnSpc>
            </a:pPr>
            <a:r>
              <a:rPr lang="es-ES" sz="2100" b="1" smtClean="0"/>
              <a:t>No respetar su tiempo libre y de ocio.</a:t>
            </a:r>
          </a:p>
          <a:p>
            <a:pPr algn="just" eaLnBrk="1" hangingPunct="1">
              <a:lnSpc>
                <a:spcPct val="80000"/>
              </a:lnSpc>
            </a:pPr>
            <a:r>
              <a:rPr lang="es-ES" sz="2100" b="1" smtClean="0"/>
              <a:t>No reforzar sus logros únicamente con premios materiales. </a:t>
            </a:r>
          </a:p>
          <a:p>
            <a:pPr algn="just" eaLnBrk="1" hangingPunct="1">
              <a:lnSpc>
                <a:spcPct val="80000"/>
              </a:lnSpc>
            </a:pPr>
            <a:r>
              <a:rPr lang="es-ES" sz="2100" b="1" smtClean="0"/>
              <a:t>Pensar que los estudios es lo único importante en la vida de nuestros hijos e hijas.</a:t>
            </a:r>
          </a:p>
          <a:p>
            <a:pPr algn="just" eaLnBrk="1" hangingPunct="1">
              <a:lnSpc>
                <a:spcPct val="80000"/>
              </a:lnSpc>
            </a:pPr>
            <a:endParaRPr lang="es-ES" sz="2100" b="1" smtClean="0"/>
          </a:p>
          <a:p>
            <a:pPr algn="just" eaLnBrk="1" hangingPunct="1">
              <a:lnSpc>
                <a:spcPct val="80000"/>
              </a:lnSpc>
            </a:pPr>
            <a:endParaRPr lang="es-ES" sz="2100" smtClean="0"/>
          </a:p>
          <a:p>
            <a:pPr algn="just" eaLnBrk="1" hangingPunct="1">
              <a:lnSpc>
                <a:spcPct val="80000"/>
              </a:lnSpc>
            </a:pPr>
            <a:endParaRPr lang="es-ES" sz="2100" smtClean="0"/>
          </a:p>
          <a:p>
            <a:pPr algn="just" eaLnBrk="1" hangingPunct="1">
              <a:lnSpc>
                <a:spcPct val="80000"/>
              </a:lnSpc>
            </a:pPr>
            <a:endParaRPr lang="es-ES" sz="2100" smtClean="0"/>
          </a:p>
          <a:p>
            <a:pPr algn="just" eaLnBrk="1" hangingPunct="1">
              <a:lnSpc>
                <a:spcPct val="80000"/>
              </a:lnSpc>
            </a:pPr>
            <a:endParaRPr lang="es-ES" sz="21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Título"/>
          <p:cNvSpPr>
            <a:spLocks noGrp="1"/>
          </p:cNvSpPr>
          <p:nvPr>
            <p:ph type="title"/>
          </p:nvPr>
        </p:nvSpPr>
        <p:spPr/>
        <p:txBody>
          <a:bodyPr/>
          <a:lstStyle/>
          <a:p>
            <a:pPr eaLnBrk="1" hangingPunct="1"/>
            <a:r>
              <a:rPr lang="es-ES" smtClean="0">
                <a:solidFill>
                  <a:srgbClr val="7B9899"/>
                </a:solidFill>
              </a:rPr>
              <a:t>PÁGINAS DE INTERÉS</a:t>
            </a:r>
          </a:p>
        </p:txBody>
      </p:sp>
      <p:sp>
        <p:nvSpPr>
          <p:cNvPr id="3" name="2 Marcador de contenido"/>
          <p:cNvSpPr>
            <a:spLocks noGrp="1"/>
          </p:cNvSpPr>
          <p:nvPr>
            <p:ph sz="quarter" idx="1"/>
          </p:nvPr>
        </p:nvSpPr>
        <p:spPr>
          <a:xfrm>
            <a:off x="468313" y="1557338"/>
            <a:ext cx="8502650" cy="4572000"/>
          </a:xfrm>
        </p:spPr>
        <p:txBody>
          <a:bodyPr>
            <a:normAutofit fontScale="77500" lnSpcReduction="20000"/>
          </a:bodyPr>
          <a:lstStyle/>
          <a:p>
            <a:pPr marL="0" indent="0" eaLnBrk="1" fontAlgn="auto" hangingPunct="1">
              <a:spcAft>
                <a:spcPts val="0"/>
              </a:spcAft>
              <a:buFont typeface="Wingdings 2"/>
              <a:buNone/>
              <a:defRPr/>
            </a:pPr>
            <a:endParaRPr lang="es-ES" dirty="0"/>
          </a:p>
          <a:p>
            <a:pPr marL="274320" indent="-274320" eaLnBrk="1" fontAlgn="auto" hangingPunct="1">
              <a:spcAft>
                <a:spcPts val="0"/>
              </a:spcAft>
              <a:buFont typeface="Wingdings 2"/>
              <a:buChar char=""/>
              <a:defRPr/>
            </a:pPr>
            <a:r>
              <a:rPr lang="es-ES" dirty="0"/>
              <a:t>http://ntic.educacion.es/w3/eos/MaterialesEducativos/mem2006/aprender_estudiar/index2.html</a:t>
            </a:r>
          </a:p>
          <a:p>
            <a:pPr marL="274320" indent="-274320" eaLnBrk="1" fontAlgn="auto" hangingPunct="1">
              <a:spcAft>
                <a:spcPts val="0"/>
              </a:spcAft>
              <a:buFont typeface="Wingdings 2"/>
              <a:buChar char=""/>
              <a:defRPr/>
            </a:pPr>
            <a:endParaRPr lang="es-ES" dirty="0"/>
          </a:p>
          <a:p>
            <a:pPr marL="274320" indent="-274320" eaLnBrk="1" fontAlgn="auto" hangingPunct="1">
              <a:spcAft>
                <a:spcPts val="0"/>
              </a:spcAft>
              <a:buFont typeface="Wingdings 2"/>
              <a:buChar char=""/>
              <a:defRPr/>
            </a:pPr>
            <a:r>
              <a:rPr lang="es-ES" dirty="0"/>
              <a:t>http://www.educa.jcyl.es/educacyl/cm/gallery/Recursos%20Infinity/aplicaciones/aprender/default.htm</a:t>
            </a:r>
          </a:p>
          <a:p>
            <a:pPr marL="274320" indent="-274320" eaLnBrk="1" fontAlgn="auto" hangingPunct="1">
              <a:spcAft>
                <a:spcPts val="0"/>
              </a:spcAft>
              <a:buFont typeface="Wingdings 2"/>
              <a:buChar char=""/>
              <a:defRPr/>
            </a:pPr>
            <a:endParaRPr lang="es-ES" dirty="0"/>
          </a:p>
          <a:p>
            <a:pPr marL="274320" indent="-274320" eaLnBrk="1" fontAlgn="auto" hangingPunct="1">
              <a:spcAft>
                <a:spcPts val="0"/>
              </a:spcAft>
              <a:buFont typeface="Wingdings 2"/>
              <a:buChar char=""/>
              <a:defRPr/>
            </a:pPr>
            <a:r>
              <a:rPr lang="es-ES" dirty="0"/>
              <a:t>http://contenidos.educarex.es/mci/2004/11/testinicio/indextestestudio.html</a:t>
            </a:r>
          </a:p>
          <a:p>
            <a:pPr marL="274320" indent="-274320" eaLnBrk="1" fontAlgn="auto" hangingPunct="1">
              <a:spcAft>
                <a:spcPts val="0"/>
              </a:spcAft>
              <a:buFont typeface="Wingdings 2"/>
              <a:buChar char=""/>
              <a:defRPr/>
            </a:pPr>
            <a:endParaRPr lang="es-ES" dirty="0"/>
          </a:p>
          <a:p>
            <a:pPr marL="274320" indent="-274320" eaLnBrk="1" fontAlgn="auto" hangingPunct="1">
              <a:spcAft>
                <a:spcPts val="0"/>
              </a:spcAft>
              <a:buFont typeface="Wingdings 2"/>
              <a:buChar char=""/>
              <a:defRPr/>
            </a:pPr>
            <a:r>
              <a:rPr lang="es-ES" dirty="0"/>
              <a:t>http://habitosdeestudio.umh.es/</a:t>
            </a:r>
          </a:p>
          <a:p>
            <a:pPr marL="274320" indent="-274320" eaLnBrk="1" fontAlgn="auto" hangingPunct="1">
              <a:spcAft>
                <a:spcPts val="0"/>
              </a:spcAft>
              <a:buFont typeface="Wingdings 2"/>
              <a:buChar char=""/>
              <a:defRPr/>
            </a:pPr>
            <a:endParaRPr lang="es-ES" dirty="0"/>
          </a:p>
          <a:p>
            <a:pPr marL="274320" indent="-274320" eaLnBrk="1" fontAlgn="auto" hangingPunct="1">
              <a:spcAft>
                <a:spcPts val="0"/>
              </a:spcAft>
              <a:buFont typeface="Wingdings 2"/>
              <a:buChar char=""/>
              <a:defRPr/>
            </a:pPr>
            <a:r>
              <a:rPr lang="es-ES" dirty="0"/>
              <a:t>http://orientacionlospedroches.blogspot.com.es/2011/11/tecnicas-de-estudio-desde-infantil-toda.html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eaLnBrk="1" fontAlgn="auto" hangingPunct="1">
              <a:spcAft>
                <a:spcPts val="0"/>
              </a:spcAft>
              <a:defRPr/>
            </a:pPr>
            <a:r>
              <a:rPr lang="es-ES" sz="3000" dirty="0">
                <a:solidFill>
                  <a:srgbClr val="8CADAE">
                    <a:shade val="75000"/>
                  </a:srgbClr>
                </a:solidFill>
              </a:rPr>
              <a:t>¿PROBLEMAS A LA HORA DE ESTUDIAR?. POSIBLES CAUSAS</a:t>
            </a:r>
            <a:endParaRPr lang="es-ES" dirty="0"/>
          </a:p>
        </p:txBody>
      </p:sp>
      <p:sp>
        <p:nvSpPr>
          <p:cNvPr id="15362" name="2 Marcador de contenido"/>
          <p:cNvSpPr>
            <a:spLocks noGrp="1"/>
          </p:cNvSpPr>
          <p:nvPr>
            <p:ph sz="quarter" idx="1"/>
          </p:nvPr>
        </p:nvSpPr>
        <p:spPr>
          <a:xfrm>
            <a:off x="301625" y="1527175"/>
            <a:ext cx="8504238" cy="4572000"/>
          </a:xfrm>
        </p:spPr>
        <p:txBody>
          <a:bodyPr/>
          <a:lstStyle/>
          <a:p>
            <a:pPr eaLnBrk="1" hangingPunct="1">
              <a:lnSpc>
                <a:spcPct val="80000"/>
              </a:lnSpc>
            </a:pPr>
            <a:r>
              <a:rPr lang="es-ES" sz="2000" b="1" dirty="0" smtClean="0"/>
              <a:t>Dificultades de comprensión</a:t>
            </a:r>
            <a:r>
              <a:rPr lang="es-ES" sz="2000" dirty="0" smtClean="0"/>
              <a:t> para captar las explicaciones de los profesores o para comprender los textos; </a:t>
            </a:r>
            <a:r>
              <a:rPr lang="es-ES" sz="2000" b="1" dirty="0" smtClean="0"/>
              <a:t>dificultades para expresarse</a:t>
            </a:r>
            <a:r>
              <a:rPr lang="es-ES" sz="2000" dirty="0" smtClean="0"/>
              <a:t> tanto de forma oral como escrita.</a:t>
            </a:r>
          </a:p>
          <a:p>
            <a:pPr eaLnBrk="1" hangingPunct="1">
              <a:lnSpc>
                <a:spcPct val="80000"/>
              </a:lnSpc>
            </a:pPr>
            <a:r>
              <a:rPr lang="es-ES" sz="2000" b="1" dirty="0" smtClean="0"/>
              <a:t>No saber utilizar un método de estudio adecuado</a:t>
            </a:r>
            <a:r>
              <a:rPr lang="es-ES" sz="2000" dirty="0" smtClean="0"/>
              <a:t> que favorezca la comprensión y la asimilación de los contenidos.</a:t>
            </a:r>
          </a:p>
          <a:p>
            <a:pPr eaLnBrk="1" hangingPunct="1">
              <a:lnSpc>
                <a:spcPct val="80000"/>
              </a:lnSpc>
            </a:pPr>
            <a:r>
              <a:rPr lang="es-ES" sz="2000" b="1" dirty="0" smtClean="0"/>
              <a:t>Quedarse con dudas</a:t>
            </a:r>
            <a:r>
              <a:rPr lang="es-ES" sz="2000" dirty="0" smtClean="0"/>
              <a:t> por no atreverse a preguntarlas a los profesores o a los compañeros, por no consultar otros materiales, etc.</a:t>
            </a:r>
          </a:p>
          <a:p>
            <a:pPr eaLnBrk="1" hangingPunct="1">
              <a:lnSpc>
                <a:spcPct val="80000"/>
              </a:lnSpc>
            </a:pPr>
            <a:r>
              <a:rPr lang="es-ES" sz="2000" b="1" dirty="0" smtClean="0"/>
              <a:t>No hacer aplicaciones prácticas o ejercicios</a:t>
            </a:r>
            <a:r>
              <a:rPr lang="es-ES" sz="2000" dirty="0" smtClean="0"/>
              <a:t> que obliguen a aplicar los que se sabe o se está aprendiendo a situaciones reales.</a:t>
            </a:r>
          </a:p>
          <a:p>
            <a:pPr eaLnBrk="1" hangingPunct="1">
              <a:lnSpc>
                <a:spcPct val="80000"/>
              </a:lnSpc>
            </a:pPr>
            <a:r>
              <a:rPr lang="es-ES" sz="2000" b="1" dirty="0" smtClean="0"/>
              <a:t>No memorizar suficientemente,</a:t>
            </a:r>
            <a:r>
              <a:rPr lang="es-ES" sz="2000" dirty="0" smtClean="0"/>
              <a:t> aprendiendo los conceptos “cogidos con alfileres”, o no profundizando lo suficiente en ellos.</a:t>
            </a:r>
          </a:p>
          <a:p>
            <a:pPr eaLnBrk="1" hangingPunct="1">
              <a:lnSpc>
                <a:spcPct val="80000"/>
              </a:lnSpc>
            </a:pPr>
            <a:r>
              <a:rPr lang="es-ES_tradnl" sz="2000" b="1" dirty="0" smtClean="0"/>
              <a:t>Falta de organización en el estudio</a:t>
            </a:r>
            <a:r>
              <a:rPr lang="es-ES_tradnl" sz="2000" dirty="0" smtClean="0"/>
              <a:t> (falta de planificación y de horario de estudio).</a:t>
            </a:r>
          </a:p>
          <a:p>
            <a:pPr eaLnBrk="1" hangingPunct="1"/>
            <a:r>
              <a:rPr lang="es-ES_tradnl" sz="2000" b="1" dirty="0" smtClean="0"/>
              <a:t>No saber estudiar</a:t>
            </a:r>
            <a:r>
              <a:rPr lang="es-ES_tradnl" sz="2000" dirty="0" smtClean="0"/>
              <a:t> (desconocimiento de las técnicas básicas de estudio).</a:t>
            </a:r>
            <a:endParaRPr lang="es-ES"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0825" y="115888"/>
            <a:ext cx="8605838" cy="1047750"/>
          </a:xfrm>
        </p:spPr>
        <p:txBody>
          <a:bodyPr>
            <a:normAutofit fontScale="90000"/>
          </a:bodyPr>
          <a:lstStyle/>
          <a:p>
            <a:pPr eaLnBrk="1" fontAlgn="auto" hangingPunct="1">
              <a:spcAft>
                <a:spcPts val="0"/>
              </a:spcAft>
              <a:defRPr/>
            </a:pPr>
            <a:r>
              <a:rPr lang="es-ES" dirty="0"/>
              <a:t>¿PROBLEMAS A LA HORA DE ESTUDIAR?. POSIBLES CAUSAS</a:t>
            </a:r>
          </a:p>
        </p:txBody>
      </p:sp>
      <p:sp>
        <p:nvSpPr>
          <p:cNvPr id="3" name="2 Marcador de contenido"/>
          <p:cNvSpPr>
            <a:spLocks noGrp="1"/>
          </p:cNvSpPr>
          <p:nvPr>
            <p:ph sz="quarter" idx="1"/>
          </p:nvPr>
        </p:nvSpPr>
        <p:spPr>
          <a:xfrm>
            <a:off x="301625" y="1527175"/>
            <a:ext cx="8504238" cy="4572000"/>
          </a:xfrm>
        </p:spPr>
        <p:txBody>
          <a:bodyPr>
            <a:normAutofit/>
          </a:bodyPr>
          <a:lstStyle/>
          <a:p>
            <a:pPr algn="just" eaLnBrk="1" hangingPunct="1">
              <a:lnSpc>
                <a:spcPct val="80000"/>
              </a:lnSpc>
            </a:pPr>
            <a:r>
              <a:rPr lang="es-ES" sz="2100" dirty="0" smtClean="0"/>
              <a:t> </a:t>
            </a:r>
            <a:r>
              <a:rPr lang="es-ES" sz="2100" b="1" dirty="0" smtClean="0"/>
              <a:t>Presentar los trabajos poco ordenados, confusos, mal estructurados, sin claridad ni corrección</a:t>
            </a:r>
            <a:r>
              <a:rPr lang="es-ES" sz="2100" dirty="0" smtClean="0"/>
              <a:t>, ...</a:t>
            </a:r>
          </a:p>
          <a:p>
            <a:pPr algn="just" eaLnBrk="1" hangingPunct="1">
              <a:lnSpc>
                <a:spcPct val="80000"/>
              </a:lnSpc>
            </a:pPr>
            <a:r>
              <a:rPr lang="es-ES" sz="2100" b="1" dirty="0" smtClean="0"/>
              <a:t>Dificultades para concentrarse</a:t>
            </a:r>
            <a:r>
              <a:rPr lang="es-ES" sz="2100" dirty="0" smtClean="0"/>
              <a:t> y dominar la atención tanto en el estudio personal, como en las explicaciones de los profesores.</a:t>
            </a:r>
          </a:p>
          <a:p>
            <a:pPr algn="just" eaLnBrk="1" hangingPunct="1">
              <a:lnSpc>
                <a:spcPct val="80000"/>
              </a:lnSpc>
            </a:pPr>
            <a:r>
              <a:rPr lang="es-ES" sz="2100" b="1" dirty="0" smtClean="0"/>
              <a:t>Manifestar actitudes negativas y de rechazo hacia el centro, los profesores, las tareas escolares,</a:t>
            </a:r>
            <a:r>
              <a:rPr lang="es-ES" sz="2100" dirty="0" smtClean="0"/>
              <a:t> etc.</a:t>
            </a:r>
          </a:p>
          <a:p>
            <a:pPr algn="just" eaLnBrk="1" hangingPunct="1">
              <a:lnSpc>
                <a:spcPct val="80000"/>
              </a:lnSpc>
            </a:pPr>
            <a:r>
              <a:rPr lang="es-ES" sz="2100" b="1" dirty="0" smtClean="0"/>
              <a:t>Actitudes y opiniones </a:t>
            </a:r>
            <a:r>
              <a:rPr lang="es-ES" sz="2100" b="1" dirty="0" smtClean="0"/>
              <a:t>para </a:t>
            </a:r>
            <a:r>
              <a:rPr lang="es-ES" sz="2100" b="1" dirty="0" smtClean="0"/>
              <a:t>con el alumno durante su trayectoria pasada y presente</a:t>
            </a:r>
            <a:r>
              <a:rPr lang="es-ES" sz="2100" dirty="0" smtClean="0"/>
              <a:t>. Los alumnos </a:t>
            </a:r>
            <a:r>
              <a:rPr lang="es-ES" sz="2100" dirty="0" smtClean="0"/>
              <a:t>faltos </a:t>
            </a:r>
            <a:r>
              <a:rPr lang="es-ES" sz="2100" dirty="0" smtClean="0"/>
              <a:t>de una adecuada relación con los profesores y los compañeros, rinden menos y son más propicios al bajo rendimiento.</a:t>
            </a:r>
          </a:p>
          <a:p>
            <a:pPr algn="just" eaLnBrk="1" hangingPunct="1">
              <a:lnSpc>
                <a:spcPct val="80000"/>
              </a:lnSpc>
            </a:pPr>
            <a:r>
              <a:rPr lang="es-ES" sz="2100" dirty="0" smtClean="0"/>
              <a:t>………….</a:t>
            </a:r>
          </a:p>
          <a:p>
            <a:pPr algn="just" eaLnBrk="1" hangingPunct="1">
              <a:lnSpc>
                <a:spcPct val="80000"/>
              </a:lnSpc>
            </a:pPr>
            <a:endParaRPr lang="es-ES" sz="2100" dirty="0" smtClean="0"/>
          </a:p>
          <a:p>
            <a:pPr algn="just" eaLnBrk="1" hangingPunct="1">
              <a:lnSpc>
                <a:spcPct val="80000"/>
              </a:lnSpc>
            </a:pPr>
            <a:r>
              <a:rPr lang="es-ES" sz="2100" b="1" dirty="0" smtClean="0"/>
              <a:t>Una vez identificada la causa o causas, hay que tomar decisiones para solucionar el problema y decidir si necesita ayuda especializada y externa para resolverlo.</a:t>
            </a:r>
          </a:p>
          <a:p>
            <a:pPr eaLnBrk="1" hangingPunct="1">
              <a:lnSpc>
                <a:spcPct val="80000"/>
              </a:lnSpc>
            </a:pPr>
            <a:endParaRPr lang="es-ES" sz="21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Título"/>
          <p:cNvSpPr>
            <a:spLocks noGrp="1"/>
          </p:cNvSpPr>
          <p:nvPr>
            <p:ph type="title"/>
          </p:nvPr>
        </p:nvSpPr>
        <p:spPr/>
        <p:txBody>
          <a:bodyPr/>
          <a:lstStyle/>
          <a:p>
            <a:pPr eaLnBrk="1" hangingPunct="1"/>
            <a:r>
              <a:rPr lang="es-ES_tradnl" smtClean="0">
                <a:solidFill>
                  <a:srgbClr val="7B9899"/>
                </a:solidFill>
              </a:rPr>
              <a:t>¿ES TU HIJO UN BUEN ESTUDIANTE?</a:t>
            </a:r>
          </a:p>
        </p:txBody>
      </p:sp>
      <p:graphicFrame>
        <p:nvGraphicFramePr>
          <p:cNvPr id="4" name="3 Marcador de contenido"/>
          <p:cNvGraphicFramePr>
            <a:graphicFrameLocks noGrp="1"/>
          </p:cNvGraphicFramePr>
          <p:nvPr>
            <p:ph sz="quarter" idx="1"/>
          </p:nvPr>
        </p:nvGraphicFramePr>
        <p:xfrm>
          <a:off x="660400" y="1517650"/>
          <a:ext cx="7786070" cy="4589878"/>
        </p:xfrm>
        <a:graphic>
          <a:graphicData uri="http://schemas.openxmlformats.org/drawingml/2006/table">
            <a:tbl>
              <a:tblPr firstRow="1" firstCol="1" bandRow="1"/>
              <a:tblGrid>
                <a:gridCol w="383074"/>
                <a:gridCol w="6179026"/>
                <a:gridCol w="611985"/>
                <a:gridCol w="611985"/>
              </a:tblGrid>
              <a:tr h="223850">
                <a:tc gridSpan="4">
                  <a:txBody>
                    <a:bodyPr/>
                    <a:lstStyle/>
                    <a:p>
                      <a:pPr>
                        <a:lnSpc>
                          <a:spcPct val="115000"/>
                        </a:lnSpc>
                        <a:spcAft>
                          <a:spcPts val="1000"/>
                        </a:spcAft>
                      </a:pPr>
                      <a:r>
                        <a:rPr lang="es-ES" sz="1300" b="1" dirty="0">
                          <a:effectLst/>
                          <a:latin typeface="Arial"/>
                          <a:ea typeface="Times New Roman"/>
                          <a:cs typeface="Times New Roman"/>
                        </a:rPr>
                        <a:t>Cuestionario – Test.</a:t>
                      </a:r>
                      <a:endParaRPr lang="es-ES" sz="1000" dirty="0">
                        <a:effectLst/>
                        <a:latin typeface="Calibri"/>
                        <a:ea typeface="Calibri"/>
                        <a:cs typeface="Times New Roman"/>
                      </a:endParaRPr>
                    </a:p>
                  </a:txBody>
                  <a:tcPr marL="0" marR="0" marT="0" marB="0" anchor="ctr">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r>
              <a:tr h="499606">
                <a:tc gridSpan="4">
                  <a:txBody>
                    <a:bodyPr/>
                    <a:lstStyle/>
                    <a:p>
                      <a:pPr>
                        <a:lnSpc>
                          <a:spcPct val="115000"/>
                        </a:lnSpc>
                        <a:spcAft>
                          <a:spcPts val="1000"/>
                        </a:spcAft>
                      </a:pPr>
                      <a:r>
                        <a:rPr lang="es-ES" sz="1100" b="1">
                          <a:effectLst/>
                          <a:latin typeface="Arial"/>
                          <a:ea typeface="Times New Roman"/>
                          <a:cs typeface="Times New Roman"/>
                        </a:rPr>
                        <a:t> </a:t>
                      </a:r>
                      <a:endParaRPr lang="es-ES" sz="1000">
                        <a:effectLst/>
                        <a:latin typeface="Calibri"/>
                        <a:ea typeface="Calibri"/>
                        <a:cs typeface="Times New Roman"/>
                      </a:endParaRPr>
                    </a:p>
                    <a:p>
                      <a:pPr>
                        <a:lnSpc>
                          <a:spcPct val="115000"/>
                        </a:lnSpc>
                        <a:spcAft>
                          <a:spcPts val="1000"/>
                        </a:spcAft>
                      </a:pPr>
                      <a:r>
                        <a:rPr lang="es-ES" sz="1100" b="1">
                          <a:effectLst/>
                          <a:latin typeface="Arial"/>
                          <a:ea typeface="Times New Roman"/>
                          <a:cs typeface="Times New Roman"/>
                        </a:rPr>
                        <a:t>¿Deseas averiguar si tu hijo/a es buen estudiante?</a:t>
                      </a:r>
                      <a:endParaRPr lang="es-ES" sz="1000">
                        <a:effectLst/>
                        <a:latin typeface="Calibri"/>
                        <a:ea typeface="Calibri"/>
                        <a:cs typeface="Times New Roman"/>
                      </a:endParaRPr>
                    </a:p>
                  </a:txBody>
                  <a:tcPr marL="0" marR="0" marT="0" marB="0" anchor="ctr">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r>
              <a:tr h="139037">
                <a:tc gridSpan="4">
                  <a:txBody>
                    <a:bodyPr/>
                    <a:lstStyle/>
                    <a:p>
                      <a:endParaRPr lang="es-ES" sz="900">
                        <a:effectLst/>
                        <a:latin typeface="Calibri"/>
                      </a:endParaRPr>
                    </a:p>
                  </a:txBody>
                  <a:tcPr marL="0" marR="0" marT="0" marB="0" anchor="ctr">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r>
              <a:tr h="191871">
                <a:tc>
                  <a:txBody>
                    <a:bodyPr/>
                    <a:lstStyle/>
                    <a:p>
                      <a:pPr algn="just">
                        <a:lnSpc>
                          <a:spcPct val="115000"/>
                        </a:lnSpc>
                        <a:spcAft>
                          <a:spcPts val="0"/>
                        </a:spcAft>
                      </a:pPr>
                      <a:r>
                        <a:rPr lang="es-ES" sz="1100">
                          <a:effectLst/>
                          <a:latin typeface="Arial"/>
                          <a:ea typeface="Times New Roman"/>
                          <a:cs typeface="Times New Roman"/>
                        </a:rPr>
                        <a:t> </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1100">
                          <a:effectLst/>
                          <a:latin typeface="Arial"/>
                          <a:ea typeface="Times New Roman"/>
                          <a:cs typeface="Times New Roman"/>
                        </a:rPr>
                        <a:t> </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1100" b="1">
                          <a:effectLst/>
                          <a:latin typeface="Arial"/>
                          <a:ea typeface="Times New Roman"/>
                          <a:cs typeface="Times New Roman"/>
                        </a:rPr>
                        <a:t>Sí</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1100" b="1">
                          <a:effectLst/>
                          <a:latin typeface="Arial"/>
                          <a:ea typeface="Times New Roman"/>
                          <a:cs typeface="Times New Roman"/>
                        </a:rPr>
                        <a:t>No</a:t>
                      </a:r>
                      <a:endParaRPr lang="es-ES" sz="1000">
                        <a:effectLst/>
                        <a:latin typeface="Calibri"/>
                        <a:ea typeface="Calibri"/>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1</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¿Tiene un  horario y un plan de trabajo para cada día  y se ajusta a él?</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2</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dirty="0">
                          <a:effectLst/>
                          <a:latin typeface="Arial"/>
                          <a:ea typeface="Times New Roman"/>
                          <a:cs typeface="Times New Roman"/>
                        </a:rPr>
                        <a:t>¿Le cuesta ponerte a estudiar?</a:t>
                      </a:r>
                      <a:endParaRPr lang="es-ES" sz="1000" dirty="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3</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¿Terminas sus deberes y trabajos en el tiempo que se has propuesto?</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4</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¿Encuentra aburrido el estudio y las clases?</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5</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¿Suele participar e intervenir frecuentemente en clase, o al menos con más frecuencia que la media?</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6</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¿Intenta situarte en los primeros puestos o fila de la clase?</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7</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¿Le plantea sus dudas frecuentemente a su profesor?</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8</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¿Guarda juntos los apuntes y materiales de cada asignatura?</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9</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¿Sigue activamente las clases, con las guías, tomando apuntes y notas de todas o casi todas las asignaturas?</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10</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¿Pasa a limpio, hace resúmenes y esquemas  de las asignaturas?</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11</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¿Tiene dificultad en expresarse por escrito?</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12</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Si el profesor hiciera un examen imprevisto ¿lo aprobaría?</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13</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¿Deja el estudio para las últimas horas de la noche?</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319785">
                <a:tc>
                  <a:txBody>
                    <a:bodyPr/>
                    <a:lstStyle/>
                    <a:p>
                      <a:pPr algn="just">
                        <a:lnSpc>
                          <a:spcPct val="115000"/>
                        </a:lnSpc>
                        <a:spcAft>
                          <a:spcPts val="0"/>
                        </a:spcAft>
                      </a:pPr>
                      <a:r>
                        <a:rPr lang="es-ES" sz="900" b="1">
                          <a:effectLst/>
                          <a:latin typeface="Arial"/>
                          <a:ea typeface="Times New Roman"/>
                          <a:cs typeface="Times New Roman"/>
                        </a:rPr>
                        <a:t>14</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¿Deja  la mayor parte del repaso y estudio para los últimos días antes </a:t>
                      </a:r>
                      <a:br>
                        <a:rPr lang="es-ES" sz="900">
                          <a:effectLst/>
                          <a:latin typeface="Arial"/>
                          <a:ea typeface="Times New Roman"/>
                          <a:cs typeface="Times New Roman"/>
                        </a:rPr>
                      </a:br>
                      <a:r>
                        <a:rPr lang="es-ES" sz="900">
                          <a:effectLst/>
                          <a:latin typeface="Arial"/>
                          <a:ea typeface="Times New Roman"/>
                          <a:cs typeface="Times New Roman"/>
                        </a:rPr>
                        <a:t>del examen?</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15</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¿Escatima el sueño viendo TV y se levanta por las mañanas cansado?</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16</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¿Tiene unas horas determinadas para la distracción?</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17</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¿Tiene un lugar limpio y ordenado para estudiar que le permita concentrarte sin distracciones e interrupciones?</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18</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¿Desayuna todos los días abundantemente  antes de ir a las clases?</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19</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¿Lee todas las lecturas recomendadas en las clases?</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b="1">
                          <a:effectLst/>
                          <a:latin typeface="Arial"/>
                          <a:ea typeface="Times New Roman"/>
                          <a:cs typeface="Times New Roman"/>
                        </a:rPr>
                        <a:t>20</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a:effectLst/>
                          <a:latin typeface="Arial"/>
                          <a:ea typeface="Times New Roman"/>
                          <a:cs typeface="Times New Roman"/>
                        </a:rPr>
                        <a:t>¿Tiene como meta sacar notas superiores al aprobado?</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r>
              <a:tr h="159893">
                <a:tc>
                  <a:txBody>
                    <a:bodyPr/>
                    <a:lstStyle/>
                    <a:p>
                      <a:pPr algn="just">
                        <a:lnSpc>
                          <a:spcPct val="115000"/>
                        </a:lnSpc>
                        <a:spcAft>
                          <a:spcPts val="0"/>
                        </a:spcAft>
                      </a:pPr>
                      <a:r>
                        <a:rPr lang="es-ES" sz="900">
                          <a:effectLst/>
                          <a:latin typeface="Arial"/>
                          <a:ea typeface="Times New Roman"/>
                          <a:cs typeface="Times New Roman"/>
                        </a:rPr>
                        <a:t> </a:t>
                      </a:r>
                      <a:endParaRPr lang="es-ES" sz="1000">
                        <a:effectLst/>
                        <a:latin typeface="Calibri"/>
                        <a:ea typeface="Calibri"/>
                        <a:cs typeface="Times New Roman"/>
                      </a:endParaRPr>
                    </a:p>
                  </a:txBody>
                  <a:tcPr marL="0" marR="0" marT="0" marB="0" anchor="ctr">
                    <a:lnL>
                      <a:noFill/>
                    </a:lnL>
                    <a:lnR>
                      <a:noFill/>
                    </a:lnR>
                    <a:lnT>
                      <a:noFill/>
                    </a:lnT>
                    <a:lnB>
                      <a:noFill/>
                    </a:lnB>
                  </a:tcPr>
                </a:tc>
                <a:tc>
                  <a:txBody>
                    <a:bodyPr/>
                    <a:lstStyle/>
                    <a:p>
                      <a:pPr algn="just">
                        <a:lnSpc>
                          <a:spcPct val="115000"/>
                        </a:lnSpc>
                        <a:spcAft>
                          <a:spcPts val="0"/>
                        </a:spcAft>
                      </a:pPr>
                      <a:endParaRPr lang="es-ES" sz="900">
                        <a:effectLst/>
                        <a:latin typeface="Arial"/>
                        <a:ea typeface="Times New Roman"/>
                        <a:cs typeface="Times New Roman"/>
                      </a:endParaRPr>
                    </a:p>
                  </a:txBody>
                  <a:tcPr marL="0" marR="0" marT="0" marB="0" anchor="ctr">
                    <a:lnL>
                      <a:noFill/>
                    </a:lnL>
                    <a:lnR>
                      <a:noFill/>
                    </a:lnR>
                    <a:lnT>
                      <a:noFill/>
                    </a:lnT>
                    <a:lnB>
                      <a:noFill/>
                    </a:lnB>
                  </a:tcPr>
                </a:tc>
                <a:tc>
                  <a:txBody>
                    <a:bodyPr/>
                    <a:lstStyle/>
                    <a:p>
                      <a:endParaRPr lang="es-ES" sz="900">
                        <a:effectLst/>
                        <a:latin typeface="Calibri"/>
                      </a:endParaRPr>
                    </a:p>
                  </a:txBody>
                  <a:tcPr marL="0" marR="0" marT="0" marB="0" anchor="ctr">
                    <a:lnL>
                      <a:noFill/>
                    </a:lnL>
                    <a:lnR>
                      <a:noFill/>
                    </a:lnR>
                    <a:lnT>
                      <a:noFill/>
                    </a:lnT>
                    <a:lnB>
                      <a:noFill/>
                    </a:lnB>
                  </a:tcPr>
                </a:tc>
                <a:tc>
                  <a:txBody>
                    <a:bodyPr/>
                    <a:lstStyle/>
                    <a:p>
                      <a:pPr algn="just">
                        <a:lnSpc>
                          <a:spcPct val="115000"/>
                        </a:lnSpc>
                        <a:spcAft>
                          <a:spcPts val="0"/>
                        </a:spcAft>
                      </a:pPr>
                      <a:r>
                        <a:rPr lang="es-ES" sz="900" dirty="0">
                          <a:effectLst/>
                          <a:latin typeface="Arial"/>
                          <a:ea typeface="Times New Roman"/>
                          <a:cs typeface="Times New Roman"/>
                        </a:rPr>
                        <a:t> </a:t>
                      </a:r>
                      <a:endParaRPr lang="es-ES" sz="1000" dirty="0">
                        <a:effectLst/>
                        <a:latin typeface="Calibri"/>
                        <a:ea typeface="Calibri"/>
                        <a:cs typeface="Times New Roman"/>
                      </a:endParaRPr>
                    </a:p>
                  </a:txBody>
                  <a:tcPr marL="0" marR="0" marT="0" marB="0" anchor="ctr">
                    <a:lnL>
                      <a:noFill/>
                    </a:lnL>
                    <a:lnR>
                      <a:noFill/>
                    </a:lnR>
                    <a:lnT>
                      <a:noFill/>
                    </a:lnT>
                    <a:lnB>
                      <a:noFill/>
                    </a:lnB>
                  </a:tcPr>
                </a:tc>
              </a:tr>
            </a:tbl>
          </a:graphicData>
        </a:graphic>
      </p:graphicFrame>
      <p:pic>
        <p:nvPicPr>
          <p:cNvPr id="17502" name="DefaultOcx"/>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03" name="HTMLOption1"/>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04" name="HTMLOption2"/>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05" name="HTMLOption3"/>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06" name="HTMLOption4"/>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07" name="HTMLOption5"/>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08" name="HTMLOption6"/>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09" name="HTMLOption7"/>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10" name="HTMLOption8"/>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11" name="HTMLOption9"/>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12" name="HTMLOption10"/>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13" name="HTMLOption11"/>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14" name="HTMLOption12"/>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15" name="HTMLOption13"/>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16" name="HTMLOption14"/>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17" name="HTMLOption15"/>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18" name="HTMLOption16"/>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19" name="HTMLOption17"/>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20" name="HTMLOption18"/>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21" name="HTMLOption19"/>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22" name="HTMLOption20"/>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23" name="HTMLOption21"/>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24" name="HTMLOption22"/>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25" name="HTMLOption23"/>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26" name="HTMLOption24"/>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27" name="HTMLOption25"/>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28" name="HTMLOption26"/>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29" name="HTMLOption27"/>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30" name="HTMLOption28"/>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31" name="HTMLOption29"/>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32" name="HTMLOption30"/>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33" name="HTMLOption31"/>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34" name="HTMLOption32"/>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35" name="HTMLOption33"/>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36" name="HTMLOption34"/>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37" name="HTMLOption35"/>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38" name="HTMLOption36"/>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39" name="HTMLOption37"/>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40" name="HTMLOption38"/>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41" name="HTMLOption39"/>
          <p:cNvPicPr preferRelativeResize="0">
            <a:picLocks noChangeArrowheads="1" noChangeShapeType="1"/>
          </p:cNvPicPr>
          <p:nvPr/>
        </p:nvPicPr>
        <p:blipFill>
          <a:blip r:embed="rId2"/>
          <a:srcRect/>
          <a:stretch>
            <a:fillRect/>
          </a:stretch>
        </p:blipFill>
        <p:spPr bwMode="auto">
          <a:xfrm>
            <a:off x="0" y="0"/>
            <a:ext cx="1371600" cy="304800"/>
          </a:xfrm>
          <a:prstGeom prst="rect">
            <a:avLst/>
          </a:prstGeom>
          <a:noFill/>
          <a:ln w="9525">
            <a:noFill/>
            <a:miter lim="800000"/>
            <a:headEnd/>
            <a:tailEnd/>
          </a:ln>
        </p:spPr>
      </p:pic>
      <p:pic>
        <p:nvPicPr>
          <p:cNvPr id="17542" name="HTMLSubmit1"/>
          <p:cNvPicPr preferRelativeResize="0">
            <a:picLocks noChangeArrowheads="1" noChangeShapeType="1"/>
          </p:cNvPicPr>
          <p:nvPr/>
        </p:nvPicPr>
        <p:blipFill>
          <a:blip r:embed="rId3"/>
          <a:srcRect/>
          <a:stretch>
            <a:fillRect/>
          </a:stretch>
        </p:blipFill>
        <p:spPr bwMode="auto">
          <a:xfrm>
            <a:off x="0" y="0"/>
            <a:ext cx="914400" cy="30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hangingPunct="1">
              <a:defRPr/>
            </a:pPr>
            <a:r>
              <a:rPr lang="es-ES" dirty="0" smtClean="0"/>
              <a:t>¿QUÉ ES EL HÁBITO DE ESTUDIO?</a:t>
            </a:r>
            <a:endParaRPr lang="es-ES" dirty="0"/>
          </a:p>
        </p:txBody>
      </p:sp>
      <p:sp>
        <p:nvSpPr>
          <p:cNvPr id="18434" name="2 Marcador de contenido"/>
          <p:cNvSpPr>
            <a:spLocks noGrp="1"/>
          </p:cNvSpPr>
          <p:nvPr>
            <p:ph sz="quarter" idx="1"/>
          </p:nvPr>
        </p:nvSpPr>
        <p:spPr>
          <a:xfrm>
            <a:off x="301625" y="1527175"/>
            <a:ext cx="8504238" cy="4572000"/>
          </a:xfrm>
        </p:spPr>
        <p:txBody>
          <a:bodyPr/>
          <a:lstStyle/>
          <a:p>
            <a:pPr algn="just" eaLnBrk="1" hangingPunct="1"/>
            <a:r>
              <a:rPr lang="es-ES" sz="2000" dirty="0" smtClean="0"/>
              <a:t>Consiste en la </a:t>
            </a:r>
            <a:r>
              <a:rPr lang="es-ES" sz="2000" b="1" dirty="0" smtClean="0"/>
              <a:t>repetición del acto de estudiar, realizado en un mismo lugar, a la misma hora y de la misma manera</a:t>
            </a:r>
            <a:r>
              <a:rPr lang="es-ES" sz="2000" dirty="0" smtClean="0"/>
              <a:t>.</a:t>
            </a:r>
          </a:p>
          <a:p>
            <a:pPr algn="just" eaLnBrk="1" hangingPunct="1"/>
            <a:endParaRPr lang="es-ES" sz="2000" dirty="0" smtClean="0"/>
          </a:p>
          <a:p>
            <a:pPr algn="just" eaLnBrk="1" hangingPunct="1"/>
            <a:r>
              <a:rPr lang="es-ES" sz="2000" dirty="0" smtClean="0"/>
              <a:t> Es un proceso consciente que </a:t>
            </a:r>
            <a:r>
              <a:rPr lang="es-ES" sz="2000" b="1" dirty="0" smtClean="0"/>
              <a:t>requiere TIEMPO Y ESFUERZO</a:t>
            </a:r>
            <a:r>
              <a:rPr lang="es-ES" sz="2000" b="1" dirty="0" smtClean="0"/>
              <a:t>.</a:t>
            </a:r>
          </a:p>
          <a:p>
            <a:pPr marL="0" indent="0" algn="just" eaLnBrk="1" hangingPunct="1">
              <a:buNone/>
            </a:pPr>
            <a:endParaRPr lang="es-ES" sz="2000" b="1" dirty="0" smtClean="0"/>
          </a:p>
          <a:p>
            <a:pPr algn="just" eaLnBrk="1" hangingPunct="1"/>
            <a:r>
              <a:rPr lang="es-ES" sz="2000" dirty="0" smtClean="0"/>
              <a:t>Es un paso </a:t>
            </a:r>
            <a:r>
              <a:rPr lang="es-ES" sz="2000" b="1" dirty="0" smtClean="0"/>
              <a:t>imprescindible para desarrollar con éxito la capacidad de aprendizaje del alumno/a</a:t>
            </a:r>
            <a:r>
              <a:rPr lang="es-ES" sz="2000" b="1" dirty="0" smtClean="0"/>
              <a:t>.</a:t>
            </a:r>
          </a:p>
          <a:p>
            <a:pPr algn="just" eaLnBrk="1" hangingPunct="1"/>
            <a:endParaRPr lang="es-ES" sz="2000" b="1" dirty="0" smtClean="0"/>
          </a:p>
          <a:p>
            <a:pPr algn="just" eaLnBrk="1" hangingPunct="1"/>
            <a:r>
              <a:rPr lang="es-ES" sz="2000" b="1" dirty="0" smtClean="0"/>
              <a:t>El </a:t>
            </a:r>
            <a:r>
              <a:rPr lang="es-ES" sz="2000" b="1" dirty="0" smtClean="0"/>
              <a:t>hábito de estudio tiene que enseñarse y hay que ejercitarlo para que se pueda aprender</a:t>
            </a:r>
            <a:r>
              <a:rPr lang="es-ES" sz="2000" b="1" dirty="0" smtClean="0"/>
              <a:t>.</a:t>
            </a:r>
            <a:endParaRPr lang="es-ES" sz="20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Título"/>
          <p:cNvSpPr>
            <a:spLocks noGrp="1"/>
          </p:cNvSpPr>
          <p:nvPr>
            <p:ph type="title"/>
          </p:nvPr>
        </p:nvSpPr>
        <p:spPr>
          <a:xfrm>
            <a:off x="323850" y="404813"/>
            <a:ext cx="8534400" cy="758825"/>
          </a:xfrm>
        </p:spPr>
        <p:txBody>
          <a:bodyPr/>
          <a:lstStyle/>
          <a:p>
            <a:pPr eaLnBrk="1" hangingPunct="1"/>
            <a:r>
              <a:rPr lang="es-ES" smtClean="0">
                <a:solidFill>
                  <a:srgbClr val="7B9899"/>
                </a:solidFill>
              </a:rPr>
              <a:t>BUENOS HÁBITOS A LA HORA DE ESTUDIAR</a:t>
            </a:r>
          </a:p>
        </p:txBody>
      </p:sp>
      <p:sp>
        <p:nvSpPr>
          <p:cNvPr id="19458" name="2 Marcador de contenido"/>
          <p:cNvSpPr>
            <a:spLocks noGrp="1"/>
          </p:cNvSpPr>
          <p:nvPr>
            <p:ph sz="quarter" idx="1"/>
          </p:nvPr>
        </p:nvSpPr>
        <p:spPr>
          <a:xfrm>
            <a:off x="301625" y="1527175"/>
            <a:ext cx="8504238" cy="4572000"/>
          </a:xfrm>
        </p:spPr>
        <p:txBody>
          <a:bodyPr/>
          <a:lstStyle/>
          <a:p>
            <a:pPr algn="just" eaLnBrk="1" hangingPunct="1"/>
            <a:r>
              <a:rPr lang="es-ES" sz="2000" b="1" smtClean="0"/>
              <a:t>Elegir un lugar adecuado para estudiar, bien iluminado y sin ruidos, a ser posible siempre el mismo. </a:t>
            </a:r>
          </a:p>
          <a:p>
            <a:pPr algn="just" eaLnBrk="1" hangingPunct="1"/>
            <a:r>
              <a:rPr lang="es-ES" sz="2000" b="1" smtClean="0"/>
              <a:t>Donde no existan elementos que distraigan</a:t>
            </a:r>
            <a:r>
              <a:rPr lang="es-ES" sz="2000" smtClean="0"/>
              <a:t> (no salón con tv, ni dormitorio con video juegos o música…)</a:t>
            </a:r>
          </a:p>
          <a:p>
            <a:pPr algn="just" eaLnBrk="1" hangingPunct="1"/>
            <a:r>
              <a:rPr lang="es-ES" sz="2000" b="1" smtClean="0"/>
              <a:t>Con materiales necesarios, preparados y ordenados</a:t>
            </a:r>
            <a:r>
              <a:rPr lang="es-ES" sz="2000" smtClean="0"/>
              <a:t>, para lo cual se necesita una mesa amplia.</a:t>
            </a:r>
          </a:p>
          <a:p>
            <a:pPr algn="just" eaLnBrk="1" hangingPunct="1"/>
            <a:r>
              <a:rPr lang="es-ES" sz="2000" b="1" smtClean="0"/>
              <a:t>Desconectado del mundo exterior</a:t>
            </a:r>
            <a:r>
              <a:rPr lang="es-ES" sz="2000" smtClean="0"/>
              <a:t> ( ruidos, amigos, familia)</a:t>
            </a:r>
          </a:p>
          <a:p>
            <a:pPr algn="just" eaLnBrk="1" hangingPunct="1"/>
            <a:r>
              <a:rPr lang="es-ES" sz="2000" smtClean="0"/>
              <a:t>Hay que </a:t>
            </a:r>
            <a:r>
              <a:rPr lang="es-ES" sz="2000" b="1" smtClean="0"/>
              <a:t>olvidarse del ordenador</a:t>
            </a:r>
            <a:r>
              <a:rPr lang="es-ES" sz="2000" smtClean="0"/>
              <a:t> ( utilizarlo los fines de semana para buscar información); no engañar a la familia ni engañarse afirmando que lo necesitamos para estudiar.</a:t>
            </a:r>
          </a:p>
          <a:p>
            <a:pPr algn="just" eaLnBrk="1" hangingPunct="1"/>
            <a:r>
              <a:rPr lang="es-ES" sz="2000" b="1" smtClean="0"/>
              <a:t>Antes de ponerse a estudiar, el niño/a debe hacer una reflexión sobre todo lo que va a necesitar</a:t>
            </a:r>
            <a:r>
              <a:rPr lang="es-ES" sz="2000" smtClean="0"/>
              <a:t> y debe colocarlo o en la mesa o al alcance de la mano (diccionarios, libros de consulta, bolígrafos, reglas, enciclopedias, etc). </a:t>
            </a:r>
          </a:p>
          <a:p>
            <a:pPr algn="just" eaLnBrk="1" hangingPunct="1"/>
            <a:endParaRPr lang="es-ES" sz="2000" smtClean="0"/>
          </a:p>
          <a:p>
            <a:pPr eaLnBrk="1" hangingPunct="1"/>
            <a:endParaRPr lang="es-E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Título"/>
          <p:cNvSpPr>
            <a:spLocks noGrp="1"/>
          </p:cNvSpPr>
          <p:nvPr>
            <p:ph type="title"/>
          </p:nvPr>
        </p:nvSpPr>
        <p:spPr>
          <a:xfrm>
            <a:off x="250825" y="476250"/>
            <a:ext cx="8534400" cy="758825"/>
          </a:xfrm>
        </p:spPr>
        <p:txBody>
          <a:bodyPr/>
          <a:lstStyle/>
          <a:p>
            <a:pPr eaLnBrk="1" hangingPunct="1"/>
            <a:r>
              <a:rPr lang="es-ES" smtClean="0">
                <a:solidFill>
                  <a:srgbClr val="7B9899"/>
                </a:solidFill>
              </a:rPr>
              <a:t>BUENOS HÁBITOS A LA HORA DE ESTUDIAR</a:t>
            </a:r>
          </a:p>
        </p:txBody>
      </p:sp>
      <p:sp>
        <p:nvSpPr>
          <p:cNvPr id="20482" name="2 Marcador de contenido"/>
          <p:cNvSpPr>
            <a:spLocks noGrp="1"/>
          </p:cNvSpPr>
          <p:nvPr>
            <p:ph sz="quarter" idx="1"/>
          </p:nvPr>
        </p:nvSpPr>
        <p:spPr>
          <a:xfrm>
            <a:off x="301625" y="1527175"/>
            <a:ext cx="8504238" cy="4572000"/>
          </a:xfrm>
        </p:spPr>
        <p:txBody>
          <a:bodyPr/>
          <a:lstStyle/>
          <a:p>
            <a:pPr algn="just" eaLnBrk="1" hangingPunct="1"/>
            <a:r>
              <a:rPr lang="es-ES" sz="2000" dirty="0" smtClean="0"/>
              <a:t>Debe adoptar una </a:t>
            </a:r>
            <a:r>
              <a:rPr lang="es-ES" sz="2000" b="1" dirty="0" smtClean="0"/>
              <a:t>postura correcta</a:t>
            </a:r>
            <a:r>
              <a:rPr lang="es-ES" sz="2000" dirty="0" smtClean="0"/>
              <a:t> en una silla cómoda pero </a:t>
            </a:r>
            <a:r>
              <a:rPr lang="es-ES" sz="2000" b="1" dirty="0" smtClean="0"/>
              <a:t>no excesivamente confortable</a:t>
            </a:r>
            <a:r>
              <a:rPr lang="es-ES" sz="2000" dirty="0" smtClean="0"/>
              <a:t> o que invite al relajamiento o el sueño.</a:t>
            </a:r>
          </a:p>
          <a:p>
            <a:pPr algn="just" eaLnBrk="1" hangingPunct="1"/>
            <a:r>
              <a:rPr lang="es-ES" sz="2000" dirty="0" smtClean="0"/>
              <a:t> Tener </a:t>
            </a:r>
            <a:r>
              <a:rPr lang="es-ES" sz="2000" b="1" dirty="0" smtClean="0"/>
              <a:t>buenas condiciones de </a:t>
            </a:r>
            <a:r>
              <a:rPr lang="es-ES" sz="2000" b="1" dirty="0" smtClean="0"/>
              <a:t>iluminación</a:t>
            </a:r>
            <a:r>
              <a:rPr lang="es-ES" sz="2000" dirty="0"/>
              <a:t> </a:t>
            </a:r>
            <a:r>
              <a:rPr lang="es-ES" sz="2000" dirty="0" smtClean="0"/>
              <a:t>(l</a:t>
            </a:r>
            <a:r>
              <a:rPr lang="es-ES" sz="2000" dirty="0" smtClean="0"/>
              <a:t>uz </a:t>
            </a:r>
            <a:r>
              <a:rPr lang="es-ES" sz="2000" dirty="0" smtClean="0"/>
              <a:t>diurna o solar que entre por el lado izquierdo (para los diestros). Si es luz artificial es aconsejable un flexo o lámpara sobre la </a:t>
            </a:r>
            <a:r>
              <a:rPr lang="es-ES" sz="2000" dirty="0" smtClean="0"/>
              <a:t>mesa) </a:t>
            </a:r>
            <a:endParaRPr lang="es-ES" sz="2000" dirty="0" smtClean="0"/>
          </a:p>
          <a:p>
            <a:pPr algn="just" eaLnBrk="1" hangingPunct="1"/>
            <a:r>
              <a:rPr lang="es-ES" sz="2000" dirty="0" smtClean="0"/>
              <a:t>La habitación debe disponer de </a:t>
            </a:r>
            <a:r>
              <a:rPr lang="es-ES" sz="2000" b="1" dirty="0" smtClean="0"/>
              <a:t>ventilación y temperatura adecuada</a:t>
            </a:r>
            <a:r>
              <a:rPr lang="es-ES" sz="2000" dirty="0" smtClean="0"/>
              <a:t>: los lugares muy cerrados con mala oxigenación cansan y fatigan.</a:t>
            </a:r>
          </a:p>
          <a:p>
            <a:pPr algn="just" eaLnBrk="1" hangingPunct="1"/>
            <a:r>
              <a:rPr lang="es-ES" sz="2000" dirty="0" smtClean="0"/>
              <a:t>T</a:t>
            </a:r>
            <a:r>
              <a:rPr lang="es-ES" sz="2000" dirty="0" smtClean="0"/>
              <a:t>ener </a:t>
            </a:r>
            <a:r>
              <a:rPr lang="es-ES" sz="2000" dirty="0" smtClean="0"/>
              <a:t>un </a:t>
            </a:r>
            <a:r>
              <a:rPr lang="es-ES" sz="2000" b="1" dirty="0" smtClean="0"/>
              <a:t>horario fijo</a:t>
            </a:r>
            <a:r>
              <a:rPr lang="es-ES" sz="2000" dirty="0" smtClean="0"/>
              <a:t> que facilite una correcta habituación.</a:t>
            </a:r>
          </a:p>
          <a:p>
            <a:pPr algn="just" eaLnBrk="1" hangingPunct="1"/>
            <a:r>
              <a:rPr lang="es-ES" sz="2000" dirty="0" smtClean="0"/>
              <a:t>Dependiendo de la edad, </a:t>
            </a:r>
            <a:r>
              <a:rPr lang="es-ES" sz="2000" b="1" dirty="0" smtClean="0"/>
              <a:t>se debe programar sesiones de estudio de varias horas ,las cuales deben interrumpirse con uno o dos descansos intermedios de unos diez minutos</a:t>
            </a:r>
            <a:r>
              <a:rPr lang="es-ES" sz="2000" dirty="0" smtClean="0"/>
              <a:t>.</a:t>
            </a:r>
          </a:p>
          <a:p>
            <a:pPr algn="just" eaLnBrk="1" hangingPunct="1"/>
            <a:endParaRPr lang="es-ES" sz="20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729</TotalTime>
  <Words>3936</Words>
  <Application>Microsoft Office PowerPoint</Application>
  <PresentationFormat>Presentación en pantalla (4:3)</PresentationFormat>
  <Paragraphs>343</Paragraphs>
  <Slides>35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35</vt:i4>
      </vt:variant>
    </vt:vector>
  </HeadingPairs>
  <TitlesOfParts>
    <vt:vector size="42" baseType="lpstr">
      <vt:lpstr>Arial</vt:lpstr>
      <vt:lpstr>Calibri</vt:lpstr>
      <vt:lpstr>Georgia</vt:lpstr>
      <vt:lpstr>Times New Roman</vt:lpstr>
      <vt:lpstr>Wingdings</vt:lpstr>
      <vt:lpstr>Wingdings 2</vt:lpstr>
      <vt:lpstr>Civil</vt:lpstr>
      <vt:lpstr>HÁBITOS Y TÉCNICAS DE ESTUDIO</vt:lpstr>
      <vt:lpstr>ALGUNAS CUESTIONES PREVIAS</vt:lpstr>
      <vt:lpstr>¿PROBLEMAS A LA HORA DE ESTUDIAR?. POSIBLES CAUSAS</vt:lpstr>
      <vt:lpstr>¿PROBLEMAS A LA HORA DE ESTUDIAR?. POSIBLES CAUSAS</vt:lpstr>
      <vt:lpstr>¿PROBLEMAS A LA HORA DE ESTUDIAR?. POSIBLES CAUSAS</vt:lpstr>
      <vt:lpstr>¿ES TU HIJO UN BUEN ESTUDIANTE?</vt:lpstr>
      <vt:lpstr>¿QUÉ ES EL HÁBITO DE ESTUDIO?</vt:lpstr>
      <vt:lpstr>BUENOS HÁBITOS A LA HORA DE ESTUDIAR</vt:lpstr>
      <vt:lpstr>BUENOS HÁBITOS A LA HORA DE ESTUDIAR</vt:lpstr>
      <vt:lpstr> FACTORES QUE INTERVIENEN EN EL HÁBITO DE ESTUDIO</vt:lpstr>
      <vt:lpstr>PLANIFICACION DEL ESTUDIO</vt:lpstr>
      <vt:lpstr>EL HORARIO PERSONAL</vt:lpstr>
      <vt:lpstr>HORARIO PREPARACION EXAMEN</vt:lpstr>
      <vt:lpstr>IMPORTANTE</vt:lpstr>
      <vt:lpstr>TÉCNICAS DE ESTUDIO</vt:lpstr>
      <vt:lpstr>TÉCNICAS DE ESTUDIO: PRELECTURA</vt:lpstr>
      <vt:lpstr>TÉCNICAS DE ESTUDIO: LECTURA COMPRENSIVA</vt:lpstr>
      <vt:lpstr>TÉCNICAS DE ESTUDIO: SUBRAYADO</vt:lpstr>
      <vt:lpstr>TÉCNICAS DE ESTUDIO: ESQUEMA</vt:lpstr>
      <vt:lpstr>TÉCNICAS DE ESTUDIO: ESQUEMA</vt:lpstr>
      <vt:lpstr>TÉCNICAS DE ESTUDIO: RESUMEN</vt:lpstr>
      <vt:lpstr>LA MEMORIZACIÓN.</vt:lpstr>
      <vt:lpstr>¿CÓMO MEMORIZAR?</vt:lpstr>
      <vt:lpstr>REGLAS MNEMOTÉCNICAS</vt:lpstr>
      <vt:lpstr>REGLAS MNEMOTÉCNICAS</vt:lpstr>
      <vt:lpstr>PERO…… LA MOTIVACIÓN ES CLAVE</vt:lpstr>
      <vt:lpstr>¿CÓMO MOTIVAR?</vt:lpstr>
      <vt:lpstr>EL EXAMEN</vt:lpstr>
      <vt:lpstr>EL EXAMEN</vt:lpstr>
      <vt:lpstr>EL EXAMEN</vt:lpstr>
      <vt:lpstr>¿ANSIEDAD ANTE LOS EXAMENES?</vt:lpstr>
      <vt:lpstr>PARA CONTROLAR EL ESTRÉS</vt:lpstr>
      <vt:lpstr>QUÉ HACER (O CÓMO AYUDAR)</vt:lpstr>
      <vt:lpstr>LO QUE NO HACER </vt:lpstr>
      <vt:lpstr>PÁGINAS DE INTERÉS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Yolanda</dc:creator>
  <cp:lastModifiedBy>yolanda bermudez gonzalez</cp:lastModifiedBy>
  <cp:revision>83</cp:revision>
  <dcterms:created xsi:type="dcterms:W3CDTF">2014-01-20T15:54:19Z</dcterms:created>
  <dcterms:modified xsi:type="dcterms:W3CDTF">2019-01-07T16:07:07Z</dcterms:modified>
</cp:coreProperties>
</file>