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15" r:id="rId3"/>
    <p:sldId id="311" r:id="rId4"/>
    <p:sldId id="278" r:id="rId5"/>
    <p:sldId id="365" r:id="rId6"/>
    <p:sldId id="364" r:id="rId7"/>
    <p:sldId id="363" r:id="rId8"/>
    <p:sldId id="366" r:id="rId9"/>
    <p:sldId id="367" r:id="rId10"/>
    <p:sldId id="368" r:id="rId11"/>
    <p:sldId id="369" r:id="rId12"/>
    <p:sldId id="359" r:id="rId13"/>
    <p:sldId id="370" r:id="rId14"/>
    <p:sldId id="297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triz Lacomba" initials="BL" lastIdx="1" clrIdx="0">
    <p:extLst>
      <p:ext uri="{19B8F6BF-5375-455C-9EA6-DF929625EA0E}">
        <p15:presenceInfo xmlns:p15="http://schemas.microsoft.com/office/powerpoint/2012/main" userId="5ed382b8be9f7e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99"/>
    <a:srgbClr val="DE0074"/>
    <a:srgbClr val="C70365"/>
    <a:srgbClr val="01346B"/>
    <a:srgbClr val="0092C0"/>
    <a:srgbClr val="0099CB"/>
    <a:srgbClr val="00BEFA"/>
    <a:srgbClr val="00CCFF"/>
    <a:srgbClr val="C2C2C2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5" autoAdjust="0"/>
    <p:restoredTop sz="94470" autoAdjust="0"/>
  </p:normalViewPr>
  <p:slideViewPr>
    <p:cSldViewPr snapToGrid="0">
      <p:cViewPr varScale="1">
        <p:scale>
          <a:sx n="68" d="100"/>
          <a:sy n="68" d="100"/>
        </p:scale>
        <p:origin x="151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0E8A7-6F87-4D74-AF4A-BCC0E0C386A4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79F29-7266-4580-AB29-16DEA536B8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68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79F29-7266-4580-AB29-16DEA536B88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84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35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024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15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530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26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74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577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15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75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38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BEAB-0AAD-40CC-9196-F9A0F0F9504B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52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BBEAB-0AAD-40CC-9196-F9A0F0F9504B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0DF37-2AEF-40CF-9310-3701069A4FA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096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a.es/media/files/Impreso_PEVAU_2020.pdf" TargetMode="External"/><Relationship Id="rId2" Type="http://schemas.openxmlformats.org/officeDocument/2006/relationships/hyperlink" Target="https://www.uma.es/acceso/info/122158/matriculacion-en-las-prueba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va.uma.es/" TargetMode="External"/><Relationship Id="rId4" Type="http://schemas.openxmlformats.org/officeDocument/2006/relationships/hyperlink" Target="https://www.uma.es/media/files/Pago_telem%C3%A1tico_PEvAU-PA_2020_def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racades@uma.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a.es/media/files/Impreso_PEVAU_2020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a.es/media/files/Impreso_PEVAU_2020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va.uma.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va.uma.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 descr="fond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0" y="1392072"/>
            <a:ext cx="9144000" cy="40738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82978"/>
            <a:ext cx="4078822" cy="220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3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7000"/>
    </mc:Choice>
    <mc:Fallback xmlns=""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25128" y="166023"/>
            <a:ext cx="863673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</a:t>
            </a: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25127" y="1592393"/>
            <a:ext cx="8636737" cy="4145416"/>
            <a:chOff x="2146628" y="1463606"/>
            <a:chExt cx="6832271" cy="4145416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53465" y="1463606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4. IMPAGOS.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146628" y="2054203"/>
              <a:ext cx="6731011" cy="35548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endParaRPr lang="es-ES" sz="2200" dirty="0">
                <a:solidFill>
                  <a:srgbClr val="002060"/>
                </a:solidFill>
              </a:endParaRP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" sz="2200" dirty="0">
                  <a:solidFill>
                    <a:srgbClr val="002060"/>
                  </a:solidFill>
                </a:rPr>
                <a:t>El </a:t>
              </a:r>
              <a:r>
                <a:rPr lang="es-ES" sz="2200" b="1" dirty="0">
                  <a:solidFill>
                    <a:srgbClr val="002060"/>
                  </a:solidFill>
                </a:rPr>
                <a:t>1 de julio</a:t>
              </a:r>
              <a:r>
                <a:rPr lang="es-ES" sz="2200" dirty="0">
                  <a:solidFill>
                    <a:srgbClr val="002060"/>
                  </a:solidFill>
                </a:rPr>
                <a:t>, se detectan y comunican los </a:t>
              </a:r>
              <a:r>
                <a:rPr lang="es-ES" sz="2200" b="1" dirty="0">
                  <a:solidFill>
                    <a:srgbClr val="002060"/>
                  </a:solidFill>
                </a:rPr>
                <a:t>IMPAGOS</a:t>
              </a:r>
              <a:r>
                <a:rPr lang="es-ES" sz="2200" dirty="0">
                  <a:solidFill>
                    <a:srgbClr val="002060"/>
                  </a:solidFill>
                </a:rPr>
                <a:t> mediante correo electrónico a la dirección que figure en el sistema del Servicio de Acceso, que es </a:t>
              </a:r>
              <a:r>
                <a:rPr lang="es-ES" sz="2200" b="1" dirty="0">
                  <a:solidFill>
                    <a:srgbClr val="002060"/>
                  </a:solidFill>
                </a:rPr>
                <a:t>la que haya sido cargada por el centro.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" sz="2200" dirty="0">
                  <a:solidFill>
                    <a:srgbClr val="002060"/>
                  </a:solidFill>
                </a:rPr>
                <a:t>EXCLUSIVAMENTE para las </a:t>
              </a:r>
              <a:r>
                <a:rPr lang="es-ES" sz="2200" b="1" u="sng" dirty="0">
                  <a:solidFill>
                    <a:srgbClr val="002060"/>
                  </a:solidFill>
                </a:rPr>
                <a:t>INCIDENCIAS</a:t>
              </a:r>
              <a:r>
                <a:rPr lang="es-ES" sz="2200" dirty="0">
                  <a:solidFill>
                    <a:srgbClr val="002060"/>
                  </a:solidFill>
                </a:rPr>
                <a:t> detectadas en el plazo oficial, se abre un nuevo y ÚLTIMO plazo para el pago, del </a:t>
              </a:r>
              <a:r>
                <a:rPr lang="es-ES" sz="2200" b="1" dirty="0">
                  <a:solidFill>
                    <a:srgbClr val="002060"/>
                  </a:solidFill>
                </a:rPr>
                <a:t>2 al 5 de julio</a:t>
              </a:r>
              <a:r>
                <a:rPr lang="es-ES" sz="2200" dirty="0">
                  <a:solidFill>
                    <a:srgbClr val="002060"/>
                  </a:solidFill>
                </a:rPr>
                <a:t>, ambos incluidos.</a:t>
              </a:r>
            </a:p>
            <a:p>
              <a:pPr lvl="1" indent="0" algn="just" eaLnBrk="1" hangingPunct="1">
                <a:spcBef>
                  <a:spcPct val="50000"/>
                </a:spcBef>
              </a:pPr>
              <a:endParaRPr lang="es-ES_tradnl" sz="2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782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25128" y="166023"/>
            <a:ext cx="863673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</a:t>
            </a: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236501" y="1563518"/>
            <a:ext cx="8556859" cy="4489619"/>
            <a:chOff x="2234733" y="1434731"/>
            <a:chExt cx="6769082" cy="4489619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78381" y="1434731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5. EXENCIONES.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234733" y="1861699"/>
              <a:ext cx="6769082" cy="4062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endParaRPr lang="es-ES" sz="2200" dirty="0">
                <a:solidFill>
                  <a:srgbClr val="002060"/>
                </a:solidFill>
              </a:endParaRP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200" dirty="0">
                  <a:solidFill>
                    <a:srgbClr val="002060"/>
                  </a:solidFill>
                </a:rPr>
                <a:t>Los estudiantes con derecho a algún tipo de </a:t>
              </a:r>
              <a:r>
                <a:rPr lang="es-ES_tradnl" sz="2200" b="1" dirty="0">
                  <a:solidFill>
                    <a:srgbClr val="002060"/>
                  </a:solidFill>
                </a:rPr>
                <a:t>EXENCIÓN</a:t>
              </a:r>
              <a:r>
                <a:rPr lang="es-ES_tradnl" sz="2200" dirty="0">
                  <a:solidFill>
                    <a:srgbClr val="002060"/>
                  </a:solidFill>
                </a:rPr>
                <a:t> deberán hacerlo constar en la plataforma, en el lugar que se habilitará para ello, donde introducirán los datos solicitados para su verificación. 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" sz="2200" dirty="0">
                  <a:solidFill>
                    <a:srgbClr val="002060"/>
                  </a:solidFill>
                </a:rPr>
                <a:t>En el proceso de gestión del pago el estudiante debe </a:t>
              </a:r>
              <a:r>
                <a:rPr lang="es-ES" sz="2200" b="1" dirty="0">
                  <a:solidFill>
                    <a:srgbClr val="002060"/>
                  </a:solidFill>
                </a:rPr>
                <a:t>adjuntar documento acreditativo escaneado </a:t>
              </a:r>
              <a:r>
                <a:rPr lang="es-ES" sz="2200" dirty="0">
                  <a:solidFill>
                    <a:srgbClr val="002060"/>
                  </a:solidFill>
                </a:rPr>
                <a:t>para </a:t>
              </a:r>
              <a:r>
                <a:rPr lang="es-ES" sz="2200" i="1" dirty="0">
                  <a:solidFill>
                    <a:srgbClr val="DE0074"/>
                  </a:solidFill>
                </a:rPr>
                <a:t>verificación manual </a:t>
              </a:r>
              <a:r>
                <a:rPr lang="es-ES" sz="2200" dirty="0">
                  <a:solidFill>
                    <a:srgbClr val="002060"/>
                  </a:solidFill>
                </a:rPr>
                <a:t>del Servicio de Acceso para aquellos casos en los que no se pueda hacer la comprobación vía servicio web recabando los datos de otras instituciones públicas.</a:t>
              </a:r>
              <a:endParaRPr lang="es-ES_tradnl" sz="2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716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7818" y="1482435"/>
            <a:ext cx="8936182" cy="4488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2800" dirty="0">
              <a:solidFill>
                <a:srgbClr val="002060"/>
              </a:solidFill>
            </a:endParaRPr>
          </a:p>
          <a:p>
            <a:pPr algn="just"/>
            <a:endParaRPr lang="es-ES" sz="2800" dirty="0">
              <a:solidFill>
                <a:srgbClr val="002060"/>
              </a:solidFill>
            </a:endParaRPr>
          </a:p>
          <a:p>
            <a:pPr algn="just"/>
            <a:endParaRPr lang="es-ES" sz="2800" dirty="0">
              <a:solidFill>
                <a:srgbClr val="002060"/>
              </a:solidFill>
            </a:endParaRPr>
          </a:p>
          <a:p>
            <a:pPr algn="just"/>
            <a:r>
              <a:rPr lang="es-ES" sz="2800" b="1" dirty="0">
                <a:solidFill>
                  <a:srgbClr val="002060"/>
                </a:solidFill>
              </a:rPr>
              <a:t>Matrícula Normal</a:t>
            </a:r>
          </a:p>
          <a:p>
            <a:pPr algn="just"/>
            <a:r>
              <a:rPr lang="es-ES" sz="2800" dirty="0">
                <a:solidFill>
                  <a:srgbClr val="002060"/>
                </a:solidFill>
              </a:rPr>
              <a:t>Cada </a:t>
            </a:r>
            <a:r>
              <a:rPr lang="es-ES" sz="2800" dirty="0">
                <a:solidFill>
                  <a:srgbClr val="DE0074"/>
                </a:solidFill>
              </a:rPr>
              <a:t>asignatura</a:t>
            </a:r>
            <a:r>
              <a:rPr lang="es-ES" sz="2800" dirty="0">
                <a:solidFill>
                  <a:srgbClr val="002060"/>
                </a:solidFill>
              </a:rPr>
              <a:t> tiene un precio de </a:t>
            </a:r>
            <a:r>
              <a:rPr lang="es-ES" sz="2800" dirty="0">
                <a:solidFill>
                  <a:srgbClr val="DE0074"/>
                </a:solidFill>
              </a:rPr>
              <a:t>14,70 €</a:t>
            </a:r>
            <a:r>
              <a:rPr lang="es-ES" sz="2800" dirty="0">
                <a:solidFill>
                  <a:srgbClr val="002060"/>
                </a:solidFill>
              </a:rPr>
              <a:t> </a:t>
            </a:r>
          </a:p>
          <a:p>
            <a:pPr algn="just"/>
            <a:endParaRPr lang="es-ES" sz="2800" dirty="0">
              <a:solidFill>
                <a:srgbClr val="002060"/>
              </a:solidFill>
            </a:endParaRPr>
          </a:p>
          <a:p>
            <a:pPr algn="just"/>
            <a:r>
              <a:rPr lang="es-ES" sz="2800" b="1" dirty="0">
                <a:solidFill>
                  <a:srgbClr val="002060"/>
                </a:solidFill>
              </a:rPr>
              <a:t>Matrícula Familia Numerosa General </a:t>
            </a:r>
            <a:r>
              <a:rPr lang="es-ES" sz="2800" dirty="0">
                <a:solidFill>
                  <a:srgbClr val="002060"/>
                </a:solidFill>
              </a:rPr>
              <a:t>(50% </a:t>
            </a:r>
            <a:r>
              <a:rPr lang="es-ES" sz="2800">
                <a:solidFill>
                  <a:srgbClr val="002060"/>
                </a:solidFill>
              </a:rPr>
              <a:t>del importe)</a:t>
            </a:r>
            <a:endParaRPr lang="es-ES" sz="2800" dirty="0">
              <a:solidFill>
                <a:srgbClr val="002060"/>
              </a:solidFill>
            </a:endParaRPr>
          </a:p>
          <a:p>
            <a:pPr algn="just"/>
            <a:r>
              <a:rPr lang="es-ES" sz="2800" dirty="0">
                <a:solidFill>
                  <a:srgbClr val="002060"/>
                </a:solidFill>
              </a:rPr>
              <a:t>Cada </a:t>
            </a:r>
            <a:r>
              <a:rPr lang="es-ES" sz="2800" dirty="0">
                <a:solidFill>
                  <a:srgbClr val="DE0074"/>
                </a:solidFill>
              </a:rPr>
              <a:t>asignatura</a:t>
            </a:r>
            <a:r>
              <a:rPr lang="es-ES" sz="2800" dirty="0">
                <a:solidFill>
                  <a:srgbClr val="002060"/>
                </a:solidFill>
              </a:rPr>
              <a:t> tiene un precio de </a:t>
            </a:r>
            <a:r>
              <a:rPr lang="es-ES" sz="2800" dirty="0">
                <a:solidFill>
                  <a:srgbClr val="DE0074"/>
                </a:solidFill>
              </a:rPr>
              <a:t>7,35 €</a:t>
            </a:r>
          </a:p>
          <a:p>
            <a:pPr algn="just"/>
            <a:endParaRPr lang="es-ES" sz="2800" dirty="0">
              <a:solidFill>
                <a:srgbClr val="002060"/>
              </a:solidFill>
            </a:endParaRPr>
          </a:p>
          <a:p>
            <a:pPr algn="just"/>
            <a:r>
              <a:rPr lang="es-ES" sz="2800" b="1" dirty="0">
                <a:solidFill>
                  <a:srgbClr val="002060"/>
                </a:solidFill>
              </a:rPr>
              <a:t>Matrícula Familia Numerosa Especial</a:t>
            </a:r>
            <a:r>
              <a:rPr lang="es-ES" sz="2800" dirty="0">
                <a:solidFill>
                  <a:srgbClr val="002060"/>
                </a:solidFill>
              </a:rPr>
              <a:t> y solicitantes que acrediten un grado de </a:t>
            </a:r>
            <a:r>
              <a:rPr lang="es-ES" sz="2800" b="1" dirty="0">
                <a:solidFill>
                  <a:srgbClr val="002060"/>
                </a:solidFill>
              </a:rPr>
              <a:t>discapacidad igual o superior al 33%.</a:t>
            </a:r>
          </a:p>
          <a:p>
            <a:pPr algn="just"/>
            <a:r>
              <a:rPr lang="es-ES" sz="2800" dirty="0">
                <a:solidFill>
                  <a:srgbClr val="DE0074"/>
                </a:solidFill>
              </a:rPr>
              <a:t>Gratuita</a:t>
            </a:r>
          </a:p>
          <a:p>
            <a:pPr algn="just"/>
            <a:endParaRPr lang="es-ES" sz="2800" dirty="0">
              <a:solidFill>
                <a:srgbClr val="002060"/>
              </a:solidFill>
            </a:endParaRPr>
          </a:p>
          <a:p>
            <a:pPr algn="just"/>
            <a:endParaRPr lang="es-ES" sz="2800" dirty="0">
              <a:solidFill>
                <a:srgbClr val="002060"/>
              </a:solidFill>
            </a:endParaRPr>
          </a:p>
          <a:p>
            <a:pPr algn="just"/>
            <a:r>
              <a:rPr lang="es-ES" sz="28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1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166023"/>
            <a:ext cx="8184014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PRECIOS PÚBLICOS PARA LA </a:t>
            </a:r>
            <a:b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MATRICULACIÓN EN LAS PRUEBAS</a:t>
            </a:r>
          </a:p>
        </p:txBody>
      </p:sp>
    </p:spTree>
    <p:extLst>
      <p:ext uri="{BB962C8B-B14F-4D97-AF65-F5344CB8AC3E}">
        <p14:creationId xmlns:p14="http://schemas.microsoft.com/office/powerpoint/2010/main" val="2927983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712268" y="2300440"/>
            <a:ext cx="7440329" cy="22174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02060"/>
                </a:solidFill>
                <a:hlinkClick r:id="rId2"/>
              </a:rPr>
              <a:t>Matriculación en las pruebas</a:t>
            </a:r>
            <a:r>
              <a:rPr lang="es-ES" sz="2800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es-ES_tradnl" sz="2800" dirty="0">
                <a:solidFill>
                  <a:srgbClr val="002060"/>
                </a:solidFill>
                <a:hlinkClick r:id="rId3"/>
              </a:rPr>
              <a:t>Impreso</a:t>
            </a:r>
            <a:r>
              <a:rPr lang="es-ES_tradnl" sz="2800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es-ES_tradnl" sz="2800" dirty="0">
                <a:solidFill>
                  <a:srgbClr val="002060"/>
                </a:solidFill>
                <a:hlinkClick r:id="rId4"/>
              </a:rPr>
              <a:t>Procedimiento y plazos para el pago telemático.</a:t>
            </a:r>
            <a:endParaRPr lang="es-ES_tradnl" sz="2800" dirty="0">
              <a:solidFill>
                <a:srgbClr val="002060"/>
              </a:solidFill>
            </a:endParaRPr>
          </a:p>
          <a:p>
            <a:pPr algn="ctr"/>
            <a:r>
              <a:rPr lang="es-ES_tradnl" sz="2800" dirty="0">
                <a:solidFill>
                  <a:srgbClr val="002060"/>
                </a:solidFill>
                <a:hlinkClick r:id="rId5"/>
              </a:rPr>
              <a:t>Acceso a la plataforma</a:t>
            </a:r>
            <a:endParaRPr lang="es-ES" sz="2800" dirty="0">
              <a:solidFill>
                <a:srgbClr val="002060"/>
              </a:solidFill>
            </a:endParaRPr>
          </a:p>
        </p:txBody>
      </p:sp>
      <p:sp>
        <p:nvSpPr>
          <p:cNvPr id="11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RESUMEN DEL PROCEDIMIENTO</a:t>
            </a:r>
          </a:p>
        </p:txBody>
      </p:sp>
    </p:spTree>
    <p:extLst>
      <p:ext uri="{BB962C8B-B14F-4D97-AF65-F5344CB8AC3E}">
        <p14:creationId xmlns:p14="http://schemas.microsoft.com/office/powerpoint/2010/main" val="3451260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/>
          <p:cNvSpPr/>
          <p:nvPr/>
        </p:nvSpPr>
        <p:spPr>
          <a:xfrm>
            <a:off x="2541319" y="4527961"/>
            <a:ext cx="6631255" cy="2330040"/>
          </a:xfrm>
          <a:prstGeom prst="rect">
            <a:avLst/>
          </a:prstGeom>
          <a:solidFill>
            <a:srgbClr val="DC0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65785" y="368420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1346B"/>
                </a:solidFill>
                <a:latin typeface="Century Gothic" panose="020B0502020202020204" pitchFamily="34" charset="0"/>
              </a:rPr>
              <a:t>DIRECCIONES DE INTERÉS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244475" y="1737485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>
                <a:solidFill>
                  <a:srgbClr val="01346B"/>
                </a:solidFill>
                <a:latin typeface="Century Gothic" panose="020B0502020202020204" pitchFamily="34" charset="0"/>
              </a:rPr>
              <a:t>Servicio de Acceso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085813" y="1710643"/>
            <a:ext cx="407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>
                <a:solidFill>
                  <a:srgbClr val="01346B"/>
                </a:solidFill>
                <a:latin typeface="Century Gothic" panose="020B0502020202020204" pitchFamily="34" charset="0"/>
              </a:rPr>
              <a:t>Oficina de Preinscripción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244475" y="2200768"/>
            <a:ext cx="3178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>
                <a:solidFill>
                  <a:srgbClr val="01346B"/>
                </a:solidFill>
                <a:latin typeface="Century Gothic" panose="020B0502020202020204" pitchFamily="34" charset="0"/>
              </a:rPr>
              <a:t>Aulario Rosa de Gálvez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217798" y="2562489"/>
            <a:ext cx="2947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>
                <a:solidFill>
                  <a:srgbClr val="01346B"/>
                </a:solidFill>
                <a:latin typeface="Century Gothic" panose="020B0502020202020204" pitchFamily="34" charset="0"/>
              </a:rPr>
              <a:t>Campus de Teatinos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1455614" y="3487352"/>
            <a:ext cx="2947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>
                <a:solidFill>
                  <a:srgbClr val="01346B"/>
                </a:solidFill>
                <a:latin typeface="Century Gothic" panose="020B0502020202020204" pitchFamily="34" charset="0"/>
              </a:rPr>
              <a:t>Correo electrónico: </a:t>
            </a: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5464609" y="2174394"/>
            <a:ext cx="2947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>
                <a:solidFill>
                  <a:srgbClr val="01346B"/>
                </a:solidFill>
                <a:latin typeface="Century Gothic" panose="020B0502020202020204" pitchFamily="34" charset="0"/>
              </a:rPr>
              <a:t>Facultad de Derecho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5464610" y="2562193"/>
            <a:ext cx="2947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>
                <a:solidFill>
                  <a:srgbClr val="01346B"/>
                </a:solidFill>
                <a:latin typeface="Century Gothic" panose="020B0502020202020204" pitchFamily="34" charset="0"/>
              </a:rPr>
              <a:t>Campus de Teatinos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797300" y="4771199"/>
            <a:ext cx="5375275" cy="2086802"/>
          </a:xfrm>
          <a:prstGeom prst="rect">
            <a:avLst/>
          </a:prstGeom>
          <a:solidFill>
            <a:srgbClr val="129C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1" y="5278848"/>
            <a:ext cx="4973059" cy="1579153"/>
          </a:xfrm>
          <a:prstGeom prst="rect">
            <a:avLst/>
          </a:prstGeom>
          <a:solidFill>
            <a:srgbClr val="002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/>
        </p:nvSpPr>
        <p:spPr>
          <a:xfrm>
            <a:off x="4973060" y="5279501"/>
            <a:ext cx="225506" cy="15791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/>
        </p:nvSpPr>
        <p:spPr>
          <a:xfrm>
            <a:off x="9037121" y="4988365"/>
            <a:ext cx="130629" cy="1869636"/>
          </a:xfrm>
          <a:prstGeom prst="rect">
            <a:avLst/>
          </a:prstGeom>
          <a:solidFill>
            <a:srgbClr val="002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0066"/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4409949" y="5814600"/>
            <a:ext cx="563111" cy="1048987"/>
          </a:xfrm>
          <a:prstGeom prst="rect">
            <a:avLst/>
          </a:prstGeom>
          <a:solidFill>
            <a:srgbClr val="DC0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861" y="5395971"/>
            <a:ext cx="2246800" cy="1417002"/>
          </a:xfrm>
          <a:prstGeom prst="rect">
            <a:avLst/>
          </a:prstGeom>
        </p:spPr>
      </p:pic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612870" y="3146410"/>
            <a:ext cx="317139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s-ES_tradnl" b="1" dirty="0">
                <a:solidFill>
                  <a:srgbClr val="01346B"/>
                </a:solidFill>
                <a:latin typeface="Century Gothic" panose="020B0502020202020204" pitchFamily="34" charset="0"/>
              </a:rPr>
              <a:t>Pruebas-acceso@uma.es</a:t>
            </a:r>
            <a:endParaRPr lang="es-ES" sz="1600" b="1" dirty="0">
              <a:solidFill>
                <a:srgbClr val="01346B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0" y="4667063"/>
            <a:ext cx="2081317" cy="598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3" cstate="print"/>
          <a:srcRect t="18355" b="17258"/>
          <a:stretch/>
        </p:blipFill>
        <p:spPr>
          <a:xfrm>
            <a:off x="133769" y="4725641"/>
            <a:ext cx="1809750" cy="515155"/>
          </a:xfrm>
          <a:prstGeom prst="rect">
            <a:avLst/>
          </a:prstGeom>
        </p:spPr>
      </p:pic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3778601" y="3595009"/>
            <a:ext cx="2388917" cy="80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s-ES_tradnl" b="1" dirty="0">
                <a:solidFill>
                  <a:srgbClr val="01346B"/>
                </a:solidFill>
                <a:latin typeface="Century Gothic" panose="020B0502020202020204" pitchFamily="34" charset="0"/>
                <a:hlinkClick r:id="rId4"/>
              </a:rPr>
              <a:t>diracades@uma.es</a:t>
            </a:r>
            <a:endParaRPr lang="es-ES_tradnl" b="1" dirty="0">
              <a:solidFill>
                <a:srgbClr val="01346B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s-ES_tradnl" b="1" dirty="0">
                <a:solidFill>
                  <a:srgbClr val="01346B"/>
                </a:solidFill>
                <a:latin typeface="Century Gothic" panose="020B0502020202020204" pitchFamily="34" charset="0"/>
              </a:rPr>
              <a:t>orientaoae@uma.es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s-ES_tradnl" b="1" dirty="0">
                <a:solidFill>
                  <a:srgbClr val="01346B"/>
                </a:solidFill>
                <a:latin typeface="Century Gothic" panose="020B0502020202020204" pitchFamily="34" charset="0"/>
              </a:rPr>
              <a:t>oae@uma.es</a:t>
            </a:r>
            <a:endParaRPr lang="es-ES" b="1" dirty="0">
              <a:solidFill>
                <a:srgbClr val="0134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5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9" grpId="0"/>
      <p:bldP spid="40" grpId="0"/>
      <p:bldP spid="41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54" y="589689"/>
            <a:ext cx="7165692" cy="567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97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>
        <p:fade/>
      </p:transition>
    </mc:Choice>
    <mc:Fallback xmlns="">
      <p:transition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0" y="1201004"/>
            <a:ext cx="9144000" cy="485860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1497" y="112228"/>
            <a:ext cx="8430501" cy="2796120"/>
          </a:xfrm>
          <a:prstGeom prst="rect">
            <a:avLst/>
          </a:prstGeom>
          <a:solidFill>
            <a:srgbClr val="DE00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PRUEBA DE EVALUACIÓN DE</a:t>
            </a:r>
          </a:p>
          <a:p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BACHILLERATO PARA EL ACCESO A</a:t>
            </a:r>
          </a:p>
          <a:p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LA UNIVERSIDAD Y PRUEBAS DE</a:t>
            </a:r>
          </a:p>
          <a:p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ADMISIÓN. MATRÍCULA, PLAZOS  Y PAGO. </a:t>
            </a:r>
          </a:p>
          <a:p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Fase ordinaria, julio 2020.</a:t>
            </a:r>
          </a:p>
          <a:p>
            <a:endParaRPr lang="es-ES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 descr="O6S2160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54" b="6685"/>
          <a:stretch/>
        </p:blipFill>
        <p:spPr>
          <a:xfrm>
            <a:off x="251486" y="2908348"/>
            <a:ext cx="8682525" cy="2441574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6171835"/>
            <a:ext cx="9144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Nota de exención de responsabilidad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s-ES" altLang="es-ES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Las informaciones ofrecidas por este medio tienen exclusivamente carácter ilustrativo, y no originarán derechos ni expectativas de derechos</a:t>
            </a:r>
            <a:r>
              <a:rPr kumimoji="0" lang="es-ES" altLang="es-E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7518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2423" y="0"/>
            <a:ext cx="8761863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en </a:t>
            </a:r>
          </a:p>
          <a:p>
            <a:pPr eaLnBrk="1" hangingPunct="1">
              <a:spcBef>
                <a:spcPct val="50000"/>
              </a:spcBef>
            </a:pP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34074" y="1457639"/>
            <a:ext cx="8942548" cy="4401205"/>
            <a:chOff x="2153706" y="1328852"/>
            <a:chExt cx="7074190" cy="4401205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53465" y="1328852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Información PREVIA IMPORTANTE.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153706" y="1852072"/>
              <a:ext cx="7074190" cy="38779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457200" indent="-457200" algn="just" eaLnBrk="1" hangingPunct="1">
                <a:spcBef>
                  <a:spcPct val="50000"/>
                </a:spcBef>
                <a:buAutoNum type="arabicPeriod"/>
              </a:pPr>
              <a:r>
                <a:rPr lang="es-ES_tradnl" sz="2400" dirty="0">
                  <a:solidFill>
                    <a:srgbClr val="002060"/>
                  </a:solidFill>
                </a:rPr>
                <a:t>Los procedimientos de MATRICULACIÓN y PAGO son </a:t>
              </a:r>
              <a:r>
                <a:rPr lang="es-ES_tradnl" sz="2400" i="1" dirty="0">
                  <a:solidFill>
                    <a:srgbClr val="C70365"/>
                  </a:solidFill>
                </a:rPr>
                <a:t>independientes</a:t>
              </a:r>
              <a:r>
                <a:rPr lang="es-ES_tradnl" sz="2400" dirty="0">
                  <a:solidFill>
                    <a:srgbClr val="C70365"/>
                  </a:solidFill>
                </a:rPr>
                <a:t> </a:t>
              </a:r>
              <a:r>
                <a:rPr lang="es-ES_tradnl" sz="2400" dirty="0">
                  <a:solidFill>
                    <a:srgbClr val="002060"/>
                  </a:solidFill>
                </a:rPr>
                <a:t>y </a:t>
              </a:r>
              <a:r>
                <a:rPr lang="es-ES_tradnl" sz="2400" i="1" dirty="0">
                  <a:solidFill>
                    <a:srgbClr val="C70365"/>
                  </a:solidFill>
                </a:rPr>
                <a:t>complementarios</a:t>
              </a:r>
              <a:r>
                <a:rPr lang="es-ES_tradnl" sz="2400" dirty="0">
                  <a:solidFill>
                    <a:srgbClr val="002060"/>
                  </a:solidFill>
                </a:rPr>
                <a:t>.</a:t>
              </a:r>
            </a:p>
            <a:p>
              <a:pPr marL="457200" indent="-457200" algn="just" eaLnBrk="1" hangingPunct="1">
                <a:spcBef>
                  <a:spcPct val="50000"/>
                </a:spcBef>
                <a:buAutoNum type="arabicPeriod"/>
              </a:pPr>
              <a:r>
                <a:rPr lang="es-ES_tradnl" sz="2400" dirty="0">
                  <a:solidFill>
                    <a:srgbClr val="002060"/>
                  </a:solidFill>
                </a:rPr>
                <a:t>La </a:t>
              </a:r>
              <a:r>
                <a:rPr lang="es-ES_tradnl" sz="2400" u="sng" dirty="0">
                  <a:solidFill>
                    <a:srgbClr val="002060"/>
                  </a:solidFill>
                </a:rPr>
                <a:t>MATRÍCULA</a:t>
              </a:r>
              <a:r>
                <a:rPr lang="es-ES_tradnl" sz="2400" dirty="0">
                  <a:solidFill>
                    <a:srgbClr val="002060"/>
                  </a:solidFill>
                </a:rPr>
                <a:t> se realiza por el </a:t>
              </a:r>
              <a:r>
                <a:rPr lang="es-ES_tradnl" sz="2400" b="1" u="sng" dirty="0">
                  <a:solidFill>
                    <a:srgbClr val="002060"/>
                  </a:solidFill>
                </a:rPr>
                <a:t>Centro</a:t>
              </a:r>
              <a:r>
                <a:rPr lang="es-ES_tradnl" sz="2400" dirty="0">
                  <a:solidFill>
                    <a:srgbClr val="002060"/>
                  </a:solidFill>
                </a:rPr>
                <a:t>, igual que el curso anterior.</a:t>
              </a:r>
            </a:p>
            <a:p>
              <a:pPr marL="457200" indent="-457200" algn="just" eaLnBrk="1" hangingPunct="1">
                <a:spcBef>
                  <a:spcPct val="50000"/>
                </a:spcBef>
                <a:buAutoNum type="arabicPeriod"/>
              </a:pPr>
              <a:r>
                <a:rPr lang="es-ES_tradnl" sz="2400" dirty="0">
                  <a:solidFill>
                    <a:srgbClr val="002060"/>
                  </a:solidFill>
                </a:rPr>
                <a:t>El </a:t>
              </a:r>
              <a:r>
                <a:rPr lang="es-ES_tradnl" sz="2400" u="sng" dirty="0">
                  <a:solidFill>
                    <a:srgbClr val="002060"/>
                  </a:solidFill>
                  <a:hlinkClick r:id="rId2"/>
                </a:rPr>
                <a:t>IMPRESO</a:t>
              </a:r>
              <a:r>
                <a:rPr lang="es-ES_tradnl" sz="2400" dirty="0">
                  <a:solidFill>
                    <a:srgbClr val="002060"/>
                  </a:solidFill>
                  <a:hlinkClick r:id="rId2"/>
                </a:rPr>
                <a:t> </a:t>
              </a:r>
              <a:r>
                <a:rPr lang="es-ES_tradnl" sz="2400" dirty="0">
                  <a:solidFill>
                    <a:srgbClr val="002060"/>
                  </a:solidFill>
                </a:rPr>
                <a:t>del Servicio de Acceso debe rellenarse de forma </a:t>
              </a:r>
              <a:r>
                <a:rPr lang="es-ES_tradnl" sz="2400" i="1" dirty="0">
                  <a:solidFill>
                    <a:srgbClr val="CC3399"/>
                  </a:solidFill>
                </a:rPr>
                <a:t>obligatoria</a:t>
              </a:r>
              <a:r>
                <a:rPr lang="es-ES_tradnl" sz="2400" dirty="0">
                  <a:solidFill>
                    <a:srgbClr val="CC3399"/>
                  </a:solidFill>
                </a:rPr>
                <a:t> </a:t>
              </a:r>
              <a:r>
                <a:rPr lang="es-ES_tradnl" sz="2400" dirty="0">
                  <a:solidFill>
                    <a:srgbClr val="002060"/>
                  </a:solidFill>
                </a:rPr>
                <a:t>por TODOS los estudiantes que se presenten a la prueba, que entregarán copia para Acceso en la prueba.</a:t>
              </a:r>
            </a:p>
            <a:p>
              <a:pPr marL="457200" indent="-457200" algn="just" eaLnBrk="1" hangingPunct="1">
                <a:spcBef>
                  <a:spcPct val="50000"/>
                </a:spcBef>
                <a:buAutoNum type="arabicPeriod"/>
              </a:pPr>
              <a:r>
                <a:rPr lang="es-ES_tradnl" sz="2400" dirty="0">
                  <a:solidFill>
                    <a:srgbClr val="002060"/>
                  </a:solidFill>
                </a:rPr>
                <a:t>El PAGO se realizará de forma EXCLUSIVAMENTE TELEMÁTICA, con PIN enviado a través de SMS por la UMA.</a:t>
              </a:r>
              <a:endParaRPr lang="es-ES" sz="24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413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2423" y="0"/>
            <a:ext cx="8761863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en </a:t>
            </a:r>
          </a:p>
          <a:p>
            <a:pPr eaLnBrk="1" hangingPunct="1">
              <a:spcBef>
                <a:spcPct val="50000"/>
              </a:spcBef>
            </a:pP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66497" y="1457639"/>
            <a:ext cx="8595366" cy="3991587"/>
            <a:chOff x="2179355" y="1328852"/>
            <a:chExt cx="6799544" cy="3991587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53465" y="1328852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Información PREVIA IMPORTANTE.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179355" y="1996452"/>
              <a:ext cx="6799544" cy="33239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endParaRPr lang="es-ES_tradnl" sz="2400" dirty="0">
                <a:solidFill>
                  <a:srgbClr val="002060"/>
                </a:solidFill>
              </a:endParaRPr>
            </a:p>
            <a:p>
              <a:pPr marL="457200" indent="-457200" algn="just" eaLnBrk="1" hangingPunct="1">
                <a:spcBef>
                  <a:spcPct val="50000"/>
                </a:spcBef>
                <a:buFont typeface="+mj-lt"/>
                <a:buAutoNum type="arabicPeriod" startAt="5"/>
              </a:pPr>
              <a:r>
                <a:rPr lang="es-ES_tradnl" sz="2400" dirty="0">
                  <a:solidFill>
                    <a:srgbClr val="002060"/>
                  </a:solidFill>
                </a:rPr>
                <a:t>Estos procedimientos, </a:t>
              </a:r>
              <a:r>
                <a:rPr lang="es-ES_tradnl" sz="2400" i="1" dirty="0">
                  <a:solidFill>
                    <a:srgbClr val="C70365"/>
                  </a:solidFill>
                </a:rPr>
                <a:t>matrícula y pago </a:t>
              </a:r>
              <a:r>
                <a:rPr lang="es-ES_tradnl" sz="2400" dirty="0">
                  <a:solidFill>
                    <a:srgbClr val="002060"/>
                  </a:solidFill>
                </a:rPr>
                <a:t>de tasas son </a:t>
              </a:r>
              <a:r>
                <a:rPr lang="es-ES_tradnl" sz="2400" b="1" u="sng" dirty="0">
                  <a:solidFill>
                    <a:srgbClr val="002060"/>
                  </a:solidFill>
                </a:rPr>
                <a:t>obligatorios</a:t>
              </a:r>
              <a:r>
                <a:rPr lang="es-ES_tradnl" sz="2400" dirty="0">
                  <a:solidFill>
                    <a:srgbClr val="002060"/>
                  </a:solidFill>
                </a:rPr>
                <a:t> tanto para los estudiantes que se presenten por primera vez como los que se presentan a subir nota (admisión).</a:t>
              </a:r>
            </a:p>
            <a:p>
              <a:pPr marL="457200" indent="-457200" algn="just" eaLnBrk="1" hangingPunct="1">
                <a:spcBef>
                  <a:spcPct val="50000"/>
                </a:spcBef>
                <a:buAutoNum type="arabicPeriod" startAt="5"/>
              </a:pPr>
              <a:r>
                <a:rPr lang="es-ES_tradnl" sz="2400" dirty="0">
                  <a:solidFill>
                    <a:srgbClr val="002060"/>
                  </a:solidFill>
                </a:rPr>
                <a:t>Estos procedimientos, </a:t>
              </a:r>
              <a:r>
                <a:rPr lang="es-ES_tradnl" sz="2400" i="1" dirty="0">
                  <a:solidFill>
                    <a:srgbClr val="C70365"/>
                  </a:solidFill>
                </a:rPr>
                <a:t>matrícula y pago </a:t>
              </a:r>
              <a:r>
                <a:rPr lang="es-ES_tradnl" sz="2400" dirty="0">
                  <a:solidFill>
                    <a:srgbClr val="002060"/>
                  </a:solidFill>
                </a:rPr>
                <a:t>de tasas, deben realizarse tanto en la </a:t>
              </a:r>
              <a:r>
                <a:rPr lang="es-ES_tradnl" sz="2400" i="1" dirty="0">
                  <a:solidFill>
                    <a:srgbClr val="DE0074"/>
                  </a:solidFill>
                </a:rPr>
                <a:t>fase</a:t>
              </a:r>
              <a:r>
                <a:rPr lang="es-ES_tradnl" sz="2400" dirty="0">
                  <a:solidFill>
                    <a:srgbClr val="DE0074"/>
                  </a:solidFill>
                </a:rPr>
                <a:t> </a:t>
              </a:r>
              <a:r>
                <a:rPr lang="es-ES_tradnl" sz="2400" i="1" dirty="0">
                  <a:solidFill>
                    <a:srgbClr val="C70365"/>
                  </a:solidFill>
                </a:rPr>
                <a:t>ordinaria </a:t>
              </a:r>
              <a:r>
                <a:rPr lang="es-ES_tradnl" sz="2400" dirty="0">
                  <a:solidFill>
                    <a:srgbClr val="002060"/>
                  </a:solidFill>
                </a:rPr>
                <a:t>como en la </a:t>
              </a:r>
              <a:r>
                <a:rPr lang="es-ES_tradnl" sz="2400" i="1" dirty="0">
                  <a:solidFill>
                    <a:srgbClr val="C70365"/>
                  </a:solidFill>
                </a:rPr>
                <a:t>extraordinaria (plazos para septiembre, por determinar)</a:t>
              </a:r>
              <a:r>
                <a:rPr lang="es-ES_tradnl" sz="2400" dirty="0">
                  <a:solidFill>
                    <a:srgbClr val="002060"/>
                  </a:solidFill>
                </a:rPr>
                <a:t>.</a:t>
              </a:r>
              <a:endParaRPr lang="es-ES" sz="24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362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2423" y="0"/>
            <a:ext cx="8761863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en </a:t>
            </a:r>
          </a:p>
          <a:p>
            <a:pPr eaLnBrk="1" hangingPunct="1">
              <a:spcBef>
                <a:spcPct val="50000"/>
              </a:spcBef>
            </a:pP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98920" y="1467265"/>
            <a:ext cx="8941870" cy="4508869"/>
            <a:chOff x="2205004" y="1338478"/>
            <a:chExt cx="7073653" cy="4508869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79114" y="1338478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1. Carga de datos definitivos por los CENTROS.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205004" y="1784696"/>
              <a:ext cx="7073653" cy="4062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s-ES_tradnl" sz="2400" b="1" dirty="0"/>
                <a:t>Fecha límite </a:t>
              </a:r>
              <a:r>
                <a:rPr lang="es-ES_tradnl" sz="2400" b="1" u="sng" dirty="0"/>
                <a:t>24 de junio</a:t>
              </a:r>
              <a:r>
                <a:rPr lang="es-ES_tradnl" sz="2400" dirty="0"/>
                <a:t>. </a:t>
              </a:r>
            </a:p>
            <a:p>
              <a:pPr algn="just" eaLnBrk="1" hangingPunct="1">
                <a:spcBef>
                  <a:spcPct val="50000"/>
                </a:spcBef>
              </a:pPr>
              <a:r>
                <a:rPr lang="es-ES_tradnl" sz="2400" dirty="0">
                  <a:solidFill>
                    <a:srgbClr val="002060"/>
                  </a:solidFill>
                </a:rPr>
                <a:t>Los centros deben cargar en SÉNECA los datos relevantes para que el estudiante se presente a la prueba. 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400" dirty="0">
                  <a:solidFill>
                    <a:srgbClr val="002060"/>
                  </a:solidFill>
                </a:rPr>
                <a:t>Datos académicos necesarios de Bachillerato.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400" dirty="0">
                  <a:solidFill>
                    <a:srgbClr val="002060"/>
                  </a:solidFill>
                </a:rPr>
                <a:t>Materias a examinar en la </a:t>
              </a:r>
              <a:r>
                <a:rPr lang="es-ES_tradnl" sz="2400" dirty="0" err="1">
                  <a:solidFill>
                    <a:srgbClr val="002060"/>
                  </a:solidFill>
                </a:rPr>
                <a:t>PEvAU</a:t>
              </a:r>
              <a:r>
                <a:rPr lang="es-ES_tradnl" sz="2400" dirty="0">
                  <a:solidFill>
                    <a:srgbClr val="002060"/>
                  </a:solidFill>
                </a:rPr>
                <a:t>-PA.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400" dirty="0">
                  <a:solidFill>
                    <a:srgbClr val="002060"/>
                  </a:solidFill>
                </a:rPr>
                <a:t>Datos personales. Es </a:t>
              </a:r>
              <a:r>
                <a:rPr lang="es-ES_tradnl" sz="2400" b="1" u="sng" dirty="0">
                  <a:solidFill>
                    <a:srgbClr val="002060"/>
                  </a:solidFill>
                </a:rPr>
                <a:t>IMPRESCINDIBLE</a:t>
              </a:r>
              <a:r>
                <a:rPr lang="es-ES_tradnl" sz="2400" dirty="0">
                  <a:solidFill>
                    <a:srgbClr val="002060"/>
                  </a:solidFill>
                </a:rPr>
                <a:t> que incluyan un </a:t>
              </a:r>
              <a:r>
                <a:rPr lang="es-ES_tradnl" sz="2400" i="1" dirty="0">
                  <a:solidFill>
                    <a:srgbClr val="C70365"/>
                  </a:solidFill>
                </a:rPr>
                <a:t>correo electrónico </a:t>
              </a:r>
              <a:r>
                <a:rPr lang="es-ES_tradnl" sz="2400" dirty="0">
                  <a:solidFill>
                    <a:srgbClr val="002060"/>
                  </a:solidFill>
                </a:rPr>
                <a:t>y el número de teléfono </a:t>
              </a:r>
              <a:r>
                <a:rPr lang="es-ES_tradnl" sz="2400" i="1" dirty="0">
                  <a:solidFill>
                    <a:srgbClr val="C70365"/>
                  </a:solidFill>
                </a:rPr>
                <a:t>MÓVIL</a:t>
              </a:r>
              <a:r>
                <a:rPr lang="es-ES_tradnl" sz="2400" dirty="0">
                  <a:solidFill>
                    <a:srgbClr val="C70365"/>
                  </a:solidFill>
                </a:rPr>
                <a:t> </a:t>
              </a:r>
              <a:r>
                <a:rPr lang="es-ES_tradnl" sz="2400" dirty="0">
                  <a:solidFill>
                    <a:srgbClr val="002060"/>
                  </a:solidFill>
                </a:rPr>
                <a:t>en el que recibirán el PIN que permitirá efectuar el pago y realizar todas las gestiones relacionadas con la prueba.</a:t>
              </a:r>
              <a:endParaRPr lang="es-ES" sz="24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368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25128" y="166023"/>
            <a:ext cx="863673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</a:t>
            </a: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25128" y="1467265"/>
            <a:ext cx="8864868" cy="4828172"/>
            <a:chOff x="2146629" y="1338478"/>
            <a:chExt cx="7012739" cy="4828172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79114" y="1338478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2. IMPRESO para el Servicio de Acceso.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146629" y="1765445"/>
              <a:ext cx="7012739" cy="44012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s-ES_tradnl" sz="2200" dirty="0">
                  <a:solidFill>
                    <a:srgbClr val="002060"/>
                  </a:solidFill>
                </a:rPr>
                <a:t>Los estudiantes deben cumplimentar el </a:t>
              </a:r>
              <a:r>
                <a:rPr lang="es-ES_tradnl" sz="2200" dirty="0">
                  <a:solidFill>
                    <a:srgbClr val="002060"/>
                  </a:solidFill>
                  <a:hlinkClick r:id="rId2"/>
                </a:rPr>
                <a:t>impreso</a:t>
              </a:r>
              <a:r>
                <a:rPr lang="es-ES_tradnl" sz="2200" dirty="0">
                  <a:solidFill>
                    <a:srgbClr val="002060"/>
                  </a:solidFill>
                </a:rPr>
                <a:t>, siguiendo estas instrucciones: 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200" dirty="0">
                  <a:solidFill>
                    <a:srgbClr val="002060"/>
                  </a:solidFill>
                </a:rPr>
                <a:t>Deben </a:t>
              </a:r>
              <a:r>
                <a:rPr lang="es-ES_tradnl" sz="2200" u="sng" dirty="0">
                  <a:solidFill>
                    <a:srgbClr val="002060"/>
                  </a:solidFill>
                </a:rPr>
                <a:t>coincidir</a:t>
              </a:r>
              <a:r>
                <a:rPr lang="es-ES_tradnl" sz="2200" dirty="0">
                  <a:solidFill>
                    <a:srgbClr val="002060"/>
                  </a:solidFill>
                </a:rPr>
                <a:t> las los datos personales y las </a:t>
              </a:r>
              <a:r>
                <a:rPr lang="es-ES_tradnl" sz="2200" i="1" dirty="0">
                  <a:solidFill>
                    <a:srgbClr val="C70365"/>
                  </a:solidFill>
                </a:rPr>
                <a:t>materias a examinar </a:t>
              </a:r>
              <a:r>
                <a:rPr lang="es-ES_tradnl" sz="2200" dirty="0">
                  <a:solidFill>
                    <a:srgbClr val="002060"/>
                  </a:solidFill>
                </a:rPr>
                <a:t>en la </a:t>
              </a:r>
              <a:r>
                <a:rPr lang="es-ES_tradnl" sz="2200" dirty="0" err="1">
                  <a:solidFill>
                    <a:srgbClr val="002060"/>
                  </a:solidFill>
                </a:rPr>
                <a:t>PEvAU</a:t>
              </a:r>
              <a:r>
                <a:rPr lang="es-ES_tradnl" sz="2200" dirty="0">
                  <a:solidFill>
                    <a:srgbClr val="002060"/>
                  </a:solidFill>
                </a:rPr>
                <a:t>-PA con las cargadas por el centro.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200" dirty="0">
                  <a:solidFill>
                    <a:srgbClr val="002060"/>
                  </a:solidFill>
                </a:rPr>
                <a:t>Deben cumplimentarse todos los campos.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200" dirty="0">
                  <a:solidFill>
                    <a:srgbClr val="002060"/>
                  </a:solidFill>
                </a:rPr>
                <a:t>Debe FIRMARSE por el estudiante que se presenta y debe estar </a:t>
              </a:r>
              <a:r>
                <a:rPr lang="es-ES_tradnl" sz="2200" i="1" dirty="0">
                  <a:solidFill>
                    <a:srgbClr val="C70365"/>
                  </a:solidFill>
                </a:rPr>
                <a:t>sellado</a:t>
              </a:r>
              <a:r>
                <a:rPr lang="es-ES_tradnl" sz="2200" dirty="0">
                  <a:solidFill>
                    <a:srgbClr val="002060"/>
                  </a:solidFill>
                </a:rPr>
                <a:t> por el centro y/o </a:t>
              </a:r>
              <a:r>
                <a:rPr lang="es-ES_tradnl" sz="2200" i="1" dirty="0">
                  <a:solidFill>
                    <a:srgbClr val="C70365"/>
                  </a:solidFill>
                </a:rPr>
                <a:t>firmado</a:t>
              </a:r>
              <a:r>
                <a:rPr lang="es-ES_tradnl" sz="2200" dirty="0">
                  <a:solidFill>
                    <a:srgbClr val="C70365"/>
                  </a:solidFill>
                </a:rPr>
                <a:t> </a:t>
              </a:r>
              <a:r>
                <a:rPr lang="es-ES_tradnl" sz="2200" dirty="0">
                  <a:solidFill>
                    <a:srgbClr val="002060"/>
                  </a:solidFill>
                </a:rPr>
                <a:t>electrónicamente por el directivo responsable.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_tradnl" sz="2200" dirty="0">
                  <a:solidFill>
                    <a:srgbClr val="002060"/>
                  </a:solidFill>
                </a:rPr>
                <a:t>Se entregará </a:t>
              </a:r>
              <a:r>
                <a:rPr lang="es-ES_tradnl" sz="2200" i="1" dirty="0">
                  <a:solidFill>
                    <a:srgbClr val="C70365"/>
                  </a:solidFill>
                </a:rPr>
                <a:t>la</a:t>
              </a:r>
              <a:r>
                <a:rPr lang="es-ES_tradnl" sz="2200" dirty="0">
                  <a:solidFill>
                    <a:srgbClr val="002060"/>
                  </a:solidFill>
                </a:rPr>
                <a:t> </a:t>
              </a:r>
              <a:r>
                <a:rPr lang="es-ES_tradnl" sz="2200" i="1" dirty="0">
                  <a:solidFill>
                    <a:srgbClr val="C70365"/>
                  </a:solidFill>
                </a:rPr>
                <a:t>copia para el Servicio de Acceso </a:t>
              </a:r>
              <a:r>
                <a:rPr lang="es-ES_tradnl" sz="2200" dirty="0">
                  <a:solidFill>
                    <a:srgbClr val="002060"/>
                  </a:solidFill>
                </a:rPr>
                <a:t>con estas características, en el primer día que el estudiante asista a la prueba.</a:t>
              </a:r>
              <a:endParaRPr lang="es-ES" sz="2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357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25128" y="166023"/>
            <a:ext cx="863673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</a:t>
            </a: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25128" y="1467265"/>
            <a:ext cx="8864868" cy="4247316"/>
            <a:chOff x="2146629" y="1338478"/>
            <a:chExt cx="7012739" cy="4247316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79114" y="1338478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3. Recepción del PIN y plazos de PAGO.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146629" y="1861698"/>
              <a:ext cx="7012739" cy="372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endParaRPr lang="es-ES" sz="2200" dirty="0">
                <a:solidFill>
                  <a:srgbClr val="002060"/>
                </a:solidFill>
              </a:endParaRP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" sz="2200" dirty="0">
                  <a:solidFill>
                    <a:srgbClr val="002060"/>
                  </a:solidFill>
                </a:rPr>
                <a:t>Durante el </a:t>
              </a:r>
              <a:r>
                <a:rPr lang="es-ES" sz="2200" b="1" dirty="0">
                  <a:solidFill>
                    <a:srgbClr val="002060"/>
                  </a:solidFill>
                </a:rPr>
                <a:t>26 de junio </a:t>
              </a:r>
              <a:r>
                <a:rPr lang="es-ES" sz="2200" dirty="0">
                  <a:solidFill>
                    <a:srgbClr val="002060"/>
                  </a:solidFill>
                </a:rPr>
                <a:t>los estudiantes inscritos por su centro, recibirán un </a:t>
              </a:r>
              <a:r>
                <a:rPr lang="es-ES" sz="2200" b="1" dirty="0">
                  <a:solidFill>
                    <a:srgbClr val="002060"/>
                  </a:solidFill>
                </a:rPr>
                <a:t>SMS con su PIN</a:t>
              </a:r>
              <a:r>
                <a:rPr lang="es-ES" sz="2200" dirty="0">
                  <a:solidFill>
                    <a:srgbClr val="002060"/>
                  </a:solidFill>
                </a:rPr>
                <a:t>, que será válido hasta </a:t>
              </a:r>
              <a:r>
                <a:rPr lang="es-ES" sz="2200" b="1" dirty="0">
                  <a:solidFill>
                    <a:srgbClr val="002060"/>
                  </a:solidFill>
                </a:rPr>
                <a:t>septiembre</a:t>
              </a:r>
              <a:r>
                <a:rPr lang="es-ES" sz="2200" dirty="0">
                  <a:solidFill>
                    <a:srgbClr val="002060"/>
                  </a:solidFill>
                </a:rPr>
                <a:t> para todas las acciones relacionadas con la prueba a realizar en la plataforma </a:t>
              </a:r>
              <a:r>
                <a:rPr lang="es-ES" sz="2200" dirty="0">
                  <a:solidFill>
                    <a:srgbClr val="002060"/>
                  </a:solidFill>
                  <a:hlinkClick r:id="rId2"/>
                </a:rPr>
                <a:t>https://eva.uma.es</a:t>
              </a:r>
              <a:r>
                <a:rPr lang="es-ES" sz="2200" dirty="0">
                  <a:solidFill>
                    <a:srgbClr val="002060"/>
                  </a:solidFill>
                </a:rPr>
                <a:t>.</a:t>
              </a: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r>
                <a:rPr lang="es-ES" sz="2200" dirty="0">
                  <a:solidFill>
                    <a:srgbClr val="002060"/>
                  </a:solidFill>
                </a:rPr>
                <a:t>Periodo de </a:t>
              </a:r>
              <a:r>
                <a:rPr lang="es-ES" sz="2200" b="1" dirty="0">
                  <a:solidFill>
                    <a:srgbClr val="002060"/>
                  </a:solidFill>
                </a:rPr>
                <a:t>PAGO TELEMÁTICO </a:t>
              </a:r>
              <a:r>
                <a:rPr lang="es-ES" sz="2200" dirty="0">
                  <a:solidFill>
                    <a:srgbClr val="002060"/>
                  </a:solidFill>
                </a:rPr>
                <a:t>a través de la plataforma </a:t>
              </a:r>
              <a:r>
                <a:rPr lang="es-ES" sz="2200" dirty="0">
                  <a:solidFill>
                    <a:srgbClr val="002060"/>
                  </a:solidFill>
                  <a:hlinkClick r:id="rId2"/>
                </a:rPr>
                <a:t>https://eva.uma.es</a:t>
              </a:r>
              <a:r>
                <a:rPr lang="es-ES" sz="2200" dirty="0">
                  <a:solidFill>
                    <a:srgbClr val="002060"/>
                  </a:solidFill>
                </a:rPr>
                <a:t> con el PIN enviado: del </a:t>
              </a:r>
              <a:r>
                <a:rPr lang="es-ES" sz="2200" b="1" dirty="0">
                  <a:solidFill>
                    <a:srgbClr val="002060"/>
                  </a:solidFill>
                </a:rPr>
                <a:t>26 al 30 de junio</a:t>
              </a:r>
              <a:r>
                <a:rPr lang="es-ES" sz="2200" dirty="0">
                  <a:solidFill>
                    <a:srgbClr val="002060"/>
                  </a:solidFill>
                </a:rPr>
                <a:t>, ambos incluidos. El total del IMPORTE será calculado automáticamente de acuerdo al número de materias cargadas por el centro.</a:t>
              </a:r>
              <a:endParaRPr lang="es-ES_tradnl" sz="2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861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77849" y="387622"/>
            <a:ext cx="8184014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FECHAS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25128" y="166023"/>
            <a:ext cx="863673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Procedimiento de matrícula </a:t>
            </a:r>
            <a:r>
              <a:rPr lang="es-ES" sz="3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PEvAU</a:t>
            </a:r>
            <a:r>
              <a:rPr lang="es-E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-PA 2020 y pago de las tasas.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25128" y="1467265"/>
            <a:ext cx="8864868" cy="4270544"/>
            <a:chOff x="2146629" y="1338478"/>
            <a:chExt cx="7012739" cy="4270544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479114" y="1338478"/>
              <a:ext cx="652543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800" b="1" dirty="0">
                  <a:solidFill>
                    <a:srgbClr val="C70365"/>
                  </a:solidFill>
                  <a:latin typeface="Century Gothic" panose="020B0502020202020204" pitchFamily="34" charset="0"/>
                </a:rPr>
                <a:t>3. Recepción del PIN y plazos de PAGO.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146629" y="2054203"/>
              <a:ext cx="7012739" cy="35548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/>
              </a:pPr>
              <a:endParaRPr lang="es-ES" sz="2200" dirty="0">
                <a:solidFill>
                  <a:srgbClr val="002060"/>
                </a:solidFill>
              </a:endParaRP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 startAt="3"/>
              </a:pPr>
              <a:r>
                <a:rPr lang="es-ES" sz="2200" dirty="0">
                  <a:solidFill>
                    <a:srgbClr val="002060"/>
                  </a:solidFill>
                </a:rPr>
                <a:t>Caso de no recibir dicho PIN durante el 26 de junio, deben </a:t>
              </a:r>
              <a:r>
                <a:rPr lang="es-ES" sz="2200" u="sng" dirty="0">
                  <a:solidFill>
                    <a:srgbClr val="002060"/>
                  </a:solidFill>
                </a:rPr>
                <a:t>CONTACTAR CON SU CENTRO </a:t>
              </a:r>
              <a:r>
                <a:rPr lang="es-ES" sz="2200" dirty="0">
                  <a:solidFill>
                    <a:srgbClr val="002060"/>
                  </a:solidFill>
                </a:rPr>
                <a:t>para comprobar los datos que haya introducido, porque serán los CENTROS los que tendrán que corregir el error en la plataforma.</a:t>
              </a:r>
              <a:endParaRPr lang="es-ES_tradnl" sz="2200" dirty="0">
                <a:solidFill>
                  <a:srgbClr val="002060"/>
                </a:solidFill>
              </a:endParaRPr>
            </a:p>
            <a:p>
              <a:pPr marL="1200150" lvl="1" indent="-457200" algn="just" eaLnBrk="1" hangingPunct="1">
                <a:spcBef>
                  <a:spcPct val="50000"/>
                </a:spcBef>
                <a:buFont typeface="+mj-lt"/>
                <a:buAutoNum type="arabicPeriod" startAt="3"/>
              </a:pPr>
              <a:r>
                <a:rPr lang="es-ES" sz="2200" dirty="0">
                  <a:solidFill>
                    <a:srgbClr val="002060"/>
                  </a:solidFill>
                </a:rPr>
                <a:t>Una vez corregidos los datos por el CENTRO, el estudiante </a:t>
              </a:r>
              <a:r>
                <a:rPr lang="es-ES" sz="2200" b="1" dirty="0">
                  <a:solidFill>
                    <a:srgbClr val="002060"/>
                  </a:solidFill>
                </a:rPr>
                <a:t>deberá SOLICITAR el envío de PIN </a:t>
              </a:r>
              <a:r>
                <a:rPr lang="es-ES" sz="2200" dirty="0">
                  <a:solidFill>
                    <a:srgbClr val="002060"/>
                  </a:solidFill>
                </a:rPr>
                <a:t>en </a:t>
              </a:r>
              <a:r>
                <a:rPr lang="es-ES" sz="2200" dirty="0">
                  <a:solidFill>
                    <a:srgbClr val="002060"/>
                  </a:solidFill>
                  <a:hlinkClick r:id="rId2"/>
                </a:rPr>
                <a:t>https://eva.uma.es</a:t>
              </a:r>
              <a:r>
                <a:rPr lang="es-ES" sz="2200" dirty="0">
                  <a:solidFill>
                    <a:srgbClr val="002060"/>
                  </a:solidFill>
                </a:rPr>
                <a:t> y proceder al </a:t>
              </a:r>
              <a:r>
                <a:rPr lang="es-ES" sz="2200" b="1" dirty="0">
                  <a:solidFill>
                    <a:srgbClr val="002060"/>
                  </a:solidFill>
                </a:rPr>
                <a:t>PAGO</a:t>
              </a:r>
              <a:r>
                <a:rPr lang="es-ES" sz="2200" dirty="0">
                  <a:solidFill>
                    <a:srgbClr val="002060"/>
                  </a:solidFill>
                </a:rPr>
                <a:t>.</a:t>
              </a:r>
            </a:p>
            <a:p>
              <a:pPr lvl="1" indent="0" algn="just" eaLnBrk="1" hangingPunct="1">
                <a:spcBef>
                  <a:spcPct val="50000"/>
                </a:spcBef>
              </a:pPr>
              <a:endParaRPr lang="es-ES_tradnl" sz="2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217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3186</TotalTime>
  <Words>942</Words>
  <Application>Microsoft Office PowerPoint</Application>
  <PresentationFormat>Presentación en pantalla (4:3)</PresentationFormat>
  <Paragraphs>95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FECHAS</vt:lpstr>
      <vt:lpstr>FECHAS</vt:lpstr>
      <vt:lpstr>FECHAS</vt:lpstr>
      <vt:lpstr>FECHAS</vt:lpstr>
      <vt:lpstr>FECHAS</vt:lpstr>
      <vt:lpstr>FECHAS</vt:lpstr>
      <vt:lpstr>FECHAS</vt:lpstr>
      <vt:lpstr>FECHAS</vt:lpstr>
      <vt:lpstr>PRECIOS PÚBLICOS PARA LA  MATRICULACIÓN EN LAS PRUEBAS</vt:lpstr>
      <vt:lpstr>RESUMEN DEL PROCEDIMIENTO</vt:lpstr>
      <vt:lpstr>DIRECCIONES DE INTERÉS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Destino Uma</dc:creator>
  <cp:lastModifiedBy>javier rios fernandez</cp:lastModifiedBy>
  <cp:revision>323</cp:revision>
  <dcterms:created xsi:type="dcterms:W3CDTF">2017-03-14T11:42:35Z</dcterms:created>
  <dcterms:modified xsi:type="dcterms:W3CDTF">2020-05-18T10:17:11Z</dcterms:modified>
</cp:coreProperties>
</file>