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318" r:id="rId4"/>
    <p:sldId id="258" r:id="rId5"/>
    <p:sldId id="293" r:id="rId6"/>
    <p:sldId id="297" r:id="rId7"/>
    <p:sldId id="286" r:id="rId8"/>
    <p:sldId id="333" r:id="rId9"/>
    <p:sldId id="264" r:id="rId10"/>
    <p:sldId id="294" r:id="rId11"/>
    <p:sldId id="334" r:id="rId12"/>
    <p:sldId id="335" r:id="rId13"/>
    <p:sldId id="287" r:id="rId14"/>
    <p:sldId id="336" r:id="rId15"/>
    <p:sldId id="273" r:id="rId16"/>
    <p:sldId id="295" r:id="rId17"/>
    <p:sldId id="305" r:id="rId18"/>
    <p:sldId id="325" r:id="rId19"/>
    <p:sldId id="288" r:id="rId20"/>
    <p:sldId id="337" r:id="rId21"/>
    <p:sldId id="280" r:id="rId22"/>
    <p:sldId id="296" r:id="rId23"/>
    <p:sldId id="282" r:id="rId24"/>
    <p:sldId id="339" r:id="rId25"/>
    <p:sldId id="315" r:id="rId26"/>
    <p:sldId id="289" r:id="rId27"/>
    <p:sldId id="338" r:id="rId28"/>
    <p:sldId id="309" r:id="rId29"/>
    <p:sldId id="342" r:id="rId30"/>
    <p:sldId id="343" r:id="rId31"/>
    <p:sldId id="345" r:id="rId32"/>
    <p:sldId id="313" r:id="rId33"/>
    <p:sldId id="322" r:id="rId34"/>
    <p:sldId id="314" r:id="rId35"/>
    <p:sldId id="346" r:id="rId36"/>
    <p:sldId id="340" r:id="rId37"/>
    <p:sldId id="347" r:id="rId38"/>
    <p:sldId id="332" r:id="rId39"/>
    <p:sldId id="349" r:id="rId40"/>
    <p:sldId id="341" r:id="rId41"/>
    <p:sldId id="348" r:id="rId42"/>
    <p:sldId id="324" r:id="rId43"/>
    <p:sldId id="350" r:id="rId44"/>
    <p:sldId id="316" r:id="rId4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3" autoAdjust="0"/>
    <p:restoredTop sz="93960"/>
  </p:normalViewPr>
  <p:slideViewPr>
    <p:cSldViewPr snapToGrid="0" snapToObjects="1">
      <p:cViewPr varScale="1">
        <p:scale>
          <a:sx n="94" d="100"/>
          <a:sy n="94" d="100"/>
        </p:scale>
        <p:origin x="928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/>
              <a:t>Comparativa de grupos por número de suspensos.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1ºA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Hoja1!$B$2:$B$7</c:f>
              <c:numCache>
                <c:formatCode>0.00</c:formatCode>
                <c:ptCount val="6"/>
                <c:pt idx="0">
                  <c:v>73.333333333333329</c:v>
                </c:pt>
                <c:pt idx="1">
                  <c:v>3.3333333333333335</c:v>
                </c:pt>
                <c:pt idx="2">
                  <c:v>13.333333333333334</c:v>
                </c:pt>
                <c:pt idx="3">
                  <c:v>90</c:v>
                </c:pt>
                <c:pt idx="4">
                  <c:v>3.3333333333333335</c:v>
                </c:pt>
                <c:pt idx="5">
                  <c:v>6.666666666666667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A-BD45-B8F4-F386C4A8999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1ºB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Hoja1!$C$2:$C$7</c:f>
              <c:numCache>
                <c:formatCode>0.00</c:formatCode>
                <c:ptCount val="6"/>
                <c:pt idx="0">
                  <c:v>53.333333333333336</c:v>
                </c:pt>
                <c:pt idx="1">
                  <c:v>16.666666666666668</c:v>
                </c:pt>
                <c:pt idx="2">
                  <c:v>3.3333333333333335</c:v>
                </c:pt>
                <c:pt idx="3">
                  <c:v>73.333333333333329</c:v>
                </c:pt>
                <c:pt idx="4">
                  <c:v>20</c:v>
                </c:pt>
                <c:pt idx="5">
                  <c:v>6.666666666666667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DA-BD45-B8F4-F386C4A8999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1ºC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Hoja1!$D$2:$D$7</c:f>
              <c:numCache>
                <c:formatCode>0.00</c:formatCode>
                <c:ptCount val="6"/>
                <c:pt idx="0">
                  <c:v>50</c:v>
                </c:pt>
                <c:pt idx="1">
                  <c:v>20</c:v>
                </c:pt>
                <c:pt idx="2">
                  <c:v>10</c:v>
                </c:pt>
                <c:pt idx="3">
                  <c:v>80</c:v>
                </c:pt>
                <c:pt idx="4">
                  <c:v>16.666666666666668</c:v>
                </c:pt>
                <c:pt idx="5">
                  <c:v>3.3333333333333335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DA-BD45-B8F4-F386C4A8999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1ºD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Hoja1!$E$2:$E$7</c:f>
              <c:numCache>
                <c:formatCode>0.00</c:formatCode>
                <c:ptCount val="6"/>
                <c:pt idx="0">
                  <c:v>66.666666666666671</c:v>
                </c:pt>
                <c:pt idx="1">
                  <c:v>6.666666666666667</c:v>
                </c:pt>
                <c:pt idx="2">
                  <c:v>3.3333333333333335</c:v>
                </c:pt>
                <c:pt idx="3">
                  <c:v>76.666666666666671</c:v>
                </c:pt>
                <c:pt idx="4">
                  <c:v>16.666666666666668</c:v>
                </c:pt>
                <c:pt idx="5">
                  <c:v>6.666666666666667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DA-BD45-B8F4-F386C4A8999A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1ºE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Hoja1!$F$2:$F$7</c:f>
              <c:numCache>
                <c:formatCode>0.00</c:formatCode>
                <c:ptCount val="6"/>
                <c:pt idx="0">
                  <c:v>63.333333333333336</c:v>
                </c:pt>
                <c:pt idx="1">
                  <c:v>20</c:v>
                </c:pt>
                <c:pt idx="2">
                  <c:v>0</c:v>
                </c:pt>
                <c:pt idx="3">
                  <c:v>83.333333333333329</c:v>
                </c:pt>
                <c:pt idx="4">
                  <c:v>13.333333333333334</c:v>
                </c:pt>
                <c:pt idx="5">
                  <c:v>3.3333333333333335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DA-BD45-B8F4-F386C4A8999A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1ºF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Hoja1!$G$2:$G$7</c:f>
              <c:numCache>
                <c:formatCode>0.00</c:formatCode>
                <c:ptCount val="6"/>
                <c:pt idx="0">
                  <c:v>83.333333333333329</c:v>
                </c:pt>
                <c:pt idx="1">
                  <c:v>3.3333333333333335</c:v>
                </c:pt>
                <c:pt idx="2">
                  <c:v>6.666666666666667</c:v>
                </c:pt>
                <c:pt idx="3">
                  <c:v>93.333333333333329</c:v>
                </c:pt>
                <c:pt idx="4">
                  <c:v>3.3333333333333335</c:v>
                </c:pt>
                <c:pt idx="5">
                  <c:v>3.3333333333333335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DA-BD45-B8F4-F386C4A8999A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Globales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Hoja1!$H$2:$H$7</c:f>
              <c:numCache>
                <c:formatCode>0.00</c:formatCode>
                <c:ptCount val="6"/>
                <c:pt idx="0">
                  <c:v>65</c:v>
                </c:pt>
                <c:pt idx="1">
                  <c:v>11.666666666666666</c:v>
                </c:pt>
                <c:pt idx="2">
                  <c:v>6.1111111111111107</c:v>
                </c:pt>
                <c:pt idx="3">
                  <c:v>82.777777777777771</c:v>
                </c:pt>
                <c:pt idx="4">
                  <c:v>12.222222222222221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7E-1A48-82ED-1718530748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2090368"/>
        <c:axId val="92091904"/>
      </c:barChart>
      <c:catAx>
        <c:axId val="92090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2091904"/>
        <c:crosses val="autoZero"/>
        <c:auto val="1"/>
        <c:lblAlgn val="ctr"/>
        <c:lblOffset val="100"/>
        <c:noMultiLvlLbl val="0"/>
      </c:catAx>
      <c:valAx>
        <c:axId val="9209190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one"/>
        <c:crossAx val="9209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_tradnl" sz="1800" b="1" i="0" baseline="0" dirty="0">
                <a:effectLst/>
              </a:rPr>
              <a:t>Evolución de resultados en cursos anteriores</a:t>
            </a:r>
            <a:endParaRPr lang="es-ES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pPr>
            <a:endParaRPr lang="es-E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cap="all" spc="15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1ªEval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0 a 2</c:v>
                </c:pt>
                <c:pt idx="1">
                  <c:v>3 a 5</c:v>
                </c:pt>
                <c:pt idx="2">
                  <c:v>Más de 5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  <c:pt idx="6">
                  <c:v>0 a 2</c:v>
                </c:pt>
                <c:pt idx="7">
                  <c:v>3 a 5</c:v>
                </c:pt>
                <c:pt idx="8">
                  <c:v>Más de 5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62.96</c:v>
                </c:pt>
                <c:pt idx="1">
                  <c:v>20.37</c:v>
                </c:pt>
                <c:pt idx="2">
                  <c:v>16.670000000000002</c:v>
                </c:pt>
                <c:pt idx="3">
                  <c:v>54.55</c:v>
                </c:pt>
                <c:pt idx="4">
                  <c:v>26.14</c:v>
                </c:pt>
                <c:pt idx="5">
                  <c:v>19.32</c:v>
                </c:pt>
                <c:pt idx="6">
                  <c:v>67.19</c:v>
                </c:pt>
                <c:pt idx="7">
                  <c:v>26.56</c:v>
                </c:pt>
                <c:pt idx="8">
                  <c:v>6.25</c:v>
                </c:pt>
                <c:pt idx="9">
                  <c:v>65.22</c:v>
                </c:pt>
                <c:pt idx="10">
                  <c:v>30.43</c:v>
                </c:pt>
                <c:pt idx="11">
                  <c:v>4.3499999999999996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2E45-BC4A-74BC593E9AA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2ªEval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0 a 2</c:v>
                </c:pt>
                <c:pt idx="1">
                  <c:v>3 a 5</c:v>
                </c:pt>
                <c:pt idx="2">
                  <c:v>Más de 5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  <c:pt idx="6">
                  <c:v>0 a 2</c:v>
                </c:pt>
                <c:pt idx="7">
                  <c:v>3 a 5</c:v>
                </c:pt>
                <c:pt idx="8">
                  <c:v>Más de 5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</c:strCache>
            </c:strRef>
          </c:cat>
          <c:val>
            <c:numRef>
              <c:f>Hoja1!$C$2:$C$13</c:f>
              <c:numCache>
                <c:formatCode>General</c:formatCode>
                <c:ptCount val="12"/>
                <c:pt idx="0">
                  <c:v>60.78</c:v>
                </c:pt>
                <c:pt idx="1">
                  <c:v>19.61</c:v>
                </c:pt>
                <c:pt idx="2">
                  <c:v>19.61</c:v>
                </c:pt>
                <c:pt idx="3" formatCode="0.00">
                  <c:v>63.218390804597703</c:v>
                </c:pt>
                <c:pt idx="4" formatCode="0.00">
                  <c:v>24.137931034482758</c:v>
                </c:pt>
                <c:pt idx="5" formatCode="0.00">
                  <c:v>12.64367816091954</c:v>
                </c:pt>
                <c:pt idx="6">
                  <c:v>71.430000000000007</c:v>
                </c:pt>
                <c:pt idx="7">
                  <c:v>20.63</c:v>
                </c:pt>
                <c:pt idx="8">
                  <c:v>7.94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2E45-BC4A-74BC593E9AA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Ordinaria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0 a 2</c:v>
                </c:pt>
                <c:pt idx="1">
                  <c:v>3 a 5</c:v>
                </c:pt>
                <c:pt idx="2">
                  <c:v>Más de 5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  <c:pt idx="6">
                  <c:v>0 a 2</c:v>
                </c:pt>
                <c:pt idx="7">
                  <c:v>3 a 5</c:v>
                </c:pt>
                <c:pt idx="8">
                  <c:v>Más de 5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</c:strCache>
            </c:strRef>
          </c:cat>
          <c:val>
            <c:numRef>
              <c:f>Hoja1!$D$2:$D$13</c:f>
              <c:numCache>
                <c:formatCode>General</c:formatCode>
                <c:ptCount val="12"/>
                <c:pt idx="0">
                  <c:v>71.430000000000007</c:v>
                </c:pt>
                <c:pt idx="1">
                  <c:v>12.24</c:v>
                </c:pt>
                <c:pt idx="2">
                  <c:v>16.329999999999998</c:v>
                </c:pt>
                <c:pt idx="3">
                  <c:v>83.33</c:v>
                </c:pt>
                <c:pt idx="4">
                  <c:v>7.14</c:v>
                </c:pt>
                <c:pt idx="5">
                  <c:v>9.52</c:v>
                </c:pt>
                <c:pt idx="6">
                  <c:v>82.54</c:v>
                </c:pt>
                <c:pt idx="7">
                  <c:v>11.11</c:v>
                </c:pt>
                <c:pt idx="8">
                  <c:v>6.35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17-2E45-BC4A-74BC593E9A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95462272"/>
        <c:axId val="195463808"/>
      </c:barChart>
      <c:catAx>
        <c:axId val="19546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463808"/>
        <c:crosses val="autoZero"/>
        <c:auto val="1"/>
        <c:lblAlgn val="ctr"/>
        <c:lblOffset val="100"/>
        <c:noMultiLvlLbl val="0"/>
      </c:catAx>
      <c:valAx>
        <c:axId val="195463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46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5400000" vert="horz"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 dirty="0"/>
              <a:t>Comparativa</a:t>
            </a:r>
            <a:r>
              <a:rPr lang="es-ES_tradnl" baseline="0" dirty="0"/>
              <a:t> entre grupos</a:t>
            </a:r>
            <a:endParaRPr lang="es-ES_tradn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1º Bach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</c:strCache>
            </c:strRef>
          </c:cat>
          <c:val>
            <c:numRef>
              <c:f>Hoja1!$B$2:$B$7</c:f>
              <c:numCache>
                <c:formatCode>0.00</c:formatCode>
                <c:ptCount val="6"/>
                <c:pt idx="0">
                  <c:v>48</c:v>
                </c:pt>
                <c:pt idx="1">
                  <c:v>8</c:v>
                </c:pt>
                <c:pt idx="2">
                  <c:v>4</c:v>
                </c:pt>
                <c:pt idx="3">
                  <c:v>60</c:v>
                </c:pt>
                <c:pt idx="4">
                  <c:v>40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0-6246-96B1-8F97D2F30B3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1º Bach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</c:strCache>
            </c:strRef>
          </c:cat>
          <c:val>
            <c:numRef>
              <c:f>Hoja1!$C$2:$C$7</c:f>
              <c:numCache>
                <c:formatCode>0.00</c:formatCode>
                <c:ptCount val="6"/>
                <c:pt idx="0">
                  <c:v>40.74074074074074</c:v>
                </c:pt>
                <c:pt idx="1">
                  <c:v>3.7037037037037037</c:v>
                </c:pt>
                <c:pt idx="2">
                  <c:v>11.111111111111111</c:v>
                </c:pt>
                <c:pt idx="3">
                  <c:v>55.555555555555557</c:v>
                </c:pt>
                <c:pt idx="4">
                  <c:v>37.037037037037038</c:v>
                </c:pt>
                <c:pt idx="5">
                  <c:v>7.4074074074074074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00-6246-96B1-8F97D2F30B3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</c:strCache>
            </c:strRef>
          </c:cat>
          <c:val>
            <c:numRef>
              <c:f>Hoja1!$D$2:$D$7</c:f>
              <c:numCache>
                <c:formatCode>0.00</c:formatCode>
                <c:ptCount val="6"/>
                <c:pt idx="0">
                  <c:v>44.230769230769234</c:v>
                </c:pt>
                <c:pt idx="1">
                  <c:v>5.7692307692307692</c:v>
                </c:pt>
                <c:pt idx="2">
                  <c:v>7.6923076923076925</c:v>
                </c:pt>
                <c:pt idx="3">
                  <c:v>57.692307692307693</c:v>
                </c:pt>
                <c:pt idx="4">
                  <c:v>38.46153846153846</c:v>
                </c:pt>
                <c:pt idx="5">
                  <c:v>3.8461538461538463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00-6246-96B1-8F97D2F30B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4095104"/>
        <c:axId val="144096640"/>
      </c:barChart>
      <c:catAx>
        <c:axId val="144095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4096640"/>
        <c:crosses val="autoZero"/>
        <c:auto val="1"/>
        <c:lblAlgn val="ctr"/>
        <c:lblOffset val="100"/>
        <c:noMultiLvlLbl val="0"/>
      </c:catAx>
      <c:valAx>
        <c:axId val="14409664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one"/>
        <c:crossAx val="14409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cap="all" spc="15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_tradnl" sz="1800" b="1" i="0" baseline="0" dirty="0">
                <a:effectLst/>
              </a:rPr>
              <a:t>Evolución de resultados en cursos anteriores</a:t>
            </a:r>
            <a:endParaRPr lang="es-ES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pPr>
            <a:endParaRPr lang="es-E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cap="all" spc="15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1ªEval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0 a 2</c:v>
                </c:pt>
                <c:pt idx="1">
                  <c:v>3 a 5</c:v>
                </c:pt>
                <c:pt idx="2">
                  <c:v>Más de 5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  <c:pt idx="6">
                  <c:v>0 a 2</c:v>
                </c:pt>
                <c:pt idx="7">
                  <c:v>3 a 5</c:v>
                </c:pt>
                <c:pt idx="8">
                  <c:v>Más de 5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55.56</c:v>
                </c:pt>
                <c:pt idx="1">
                  <c:v>20</c:v>
                </c:pt>
                <c:pt idx="2">
                  <c:v>24.44</c:v>
                </c:pt>
                <c:pt idx="3">
                  <c:v>72.73</c:v>
                </c:pt>
                <c:pt idx="4">
                  <c:v>20.45</c:v>
                </c:pt>
                <c:pt idx="5">
                  <c:v>6.82</c:v>
                </c:pt>
                <c:pt idx="6">
                  <c:v>74.14</c:v>
                </c:pt>
                <c:pt idx="7">
                  <c:v>18.97</c:v>
                </c:pt>
                <c:pt idx="8">
                  <c:v>6.9</c:v>
                </c:pt>
                <c:pt idx="9">
                  <c:v>57.69</c:v>
                </c:pt>
                <c:pt idx="10">
                  <c:v>38.46</c:v>
                </c:pt>
                <c:pt idx="11">
                  <c:v>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2E45-BC4A-74BC593E9AA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2ªEval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0 a 2</c:v>
                </c:pt>
                <c:pt idx="1">
                  <c:v>3 a 5</c:v>
                </c:pt>
                <c:pt idx="2">
                  <c:v>Más de 5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  <c:pt idx="6">
                  <c:v>0 a 2</c:v>
                </c:pt>
                <c:pt idx="7">
                  <c:v>3 a 5</c:v>
                </c:pt>
                <c:pt idx="8">
                  <c:v>Más de 5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</c:strCache>
            </c:strRef>
          </c:cat>
          <c:val>
            <c:numRef>
              <c:f>Hoja1!$C$2:$C$13</c:f>
              <c:numCache>
                <c:formatCode>General</c:formatCode>
                <c:ptCount val="12"/>
                <c:pt idx="0">
                  <c:v>52.27</c:v>
                </c:pt>
                <c:pt idx="1">
                  <c:v>22.73</c:v>
                </c:pt>
                <c:pt idx="2">
                  <c:v>25</c:v>
                </c:pt>
                <c:pt idx="3">
                  <c:v>72.73</c:v>
                </c:pt>
                <c:pt idx="4">
                  <c:v>20.45</c:v>
                </c:pt>
                <c:pt idx="5">
                  <c:v>6.82</c:v>
                </c:pt>
                <c:pt idx="6">
                  <c:v>74.58</c:v>
                </c:pt>
                <c:pt idx="7">
                  <c:v>18.64</c:v>
                </c:pt>
                <c:pt idx="8">
                  <c:v>6.78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2E45-BC4A-74BC593E9AA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Ordinaria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0 a 2</c:v>
                </c:pt>
                <c:pt idx="1">
                  <c:v>3 a 5</c:v>
                </c:pt>
                <c:pt idx="2">
                  <c:v>Más de 5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  <c:pt idx="6">
                  <c:v>0 a 2</c:v>
                </c:pt>
                <c:pt idx="7">
                  <c:v>3 a 5</c:v>
                </c:pt>
                <c:pt idx="8">
                  <c:v>Más de 5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</c:strCache>
            </c:strRef>
          </c:cat>
          <c:val>
            <c:numRef>
              <c:f>Hoja1!$D$2:$D$13</c:f>
              <c:numCache>
                <c:formatCode>General</c:formatCode>
                <c:ptCount val="12"/>
                <c:pt idx="0">
                  <c:v>66.67</c:v>
                </c:pt>
                <c:pt idx="1">
                  <c:v>12.82</c:v>
                </c:pt>
                <c:pt idx="2">
                  <c:v>20.51</c:v>
                </c:pt>
                <c:pt idx="3">
                  <c:v>86.05</c:v>
                </c:pt>
                <c:pt idx="4">
                  <c:v>9.3000000000000007</c:v>
                </c:pt>
                <c:pt idx="5">
                  <c:v>4.6500000000000004</c:v>
                </c:pt>
                <c:pt idx="6">
                  <c:v>83.93</c:v>
                </c:pt>
                <c:pt idx="7">
                  <c:v>10.71</c:v>
                </c:pt>
                <c:pt idx="8">
                  <c:v>5.36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17-2E45-BC4A-74BC593E9A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95462272"/>
        <c:axId val="195463808"/>
      </c:barChart>
      <c:catAx>
        <c:axId val="19546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463808"/>
        <c:crosses val="autoZero"/>
        <c:auto val="1"/>
        <c:lblAlgn val="ctr"/>
        <c:lblOffset val="100"/>
        <c:noMultiLvlLbl val="0"/>
      </c:catAx>
      <c:valAx>
        <c:axId val="195463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46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5400000" vert="horz"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 dirty="0"/>
              <a:t>Comparativa</a:t>
            </a:r>
            <a:r>
              <a:rPr lang="es-ES_tradnl" baseline="0" dirty="0"/>
              <a:t> entre grupos</a:t>
            </a:r>
            <a:endParaRPr lang="es-ES_tradn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2º Bach 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</c:strCache>
            </c:strRef>
          </c:cat>
          <c:val>
            <c:numRef>
              <c:f>Hoja1!$B$2:$B$7</c:f>
              <c:numCache>
                <c:formatCode>0.00</c:formatCode>
                <c:ptCount val="6"/>
                <c:pt idx="0">
                  <c:v>8.1081081081081088</c:v>
                </c:pt>
                <c:pt idx="1">
                  <c:v>5.4054054054054053</c:v>
                </c:pt>
                <c:pt idx="2">
                  <c:v>18.918918918918919</c:v>
                </c:pt>
                <c:pt idx="3">
                  <c:v>32.432432432432435</c:v>
                </c:pt>
                <c:pt idx="4">
                  <c:v>24.324324324324323</c:v>
                </c:pt>
                <c:pt idx="5">
                  <c:v>43.243243243243242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0-6246-96B1-8F97D2F30B3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2º Bach 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</c:strCache>
            </c:strRef>
          </c:cat>
          <c:val>
            <c:numRef>
              <c:f>Hoja1!$C$2:$C$7</c:f>
              <c:numCache>
                <c:formatCode>0.00</c:formatCode>
                <c:ptCount val="6"/>
                <c:pt idx="0">
                  <c:v>22.857142857142858</c:v>
                </c:pt>
                <c:pt idx="1">
                  <c:v>17.142857142857142</c:v>
                </c:pt>
                <c:pt idx="2">
                  <c:v>22.857142857142858</c:v>
                </c:pt>
                <c:pt idx="3">
                  <c:v>62.857142857142854</c:v>
                </c:pt>
                <c:pt idx="4">
                  <c:v>34.285714285714285</c:v>
                </c:pt>
                <c:pt idx="5">
                  <c:v>2.8571428571428572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00-6246-96B1-8F97D2F30B3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</c:strCache>
            </c:strRef>
          </c:cat>
          <c:val>
            <c:numRef>
              <c:f>Hoja1!$D$2:$D$7</c:f>
              <c:numCache>
                <c:formatCode>0.00</c:formatCode>
                <c:ptCount val="6"/>
                <c:pt idx="0">
                  <c:v>15.277777777777779</c:v>
                </c:pt>
                <c:pt idx="1">
                  <c:v>11.111111111111111</c:v>
                </c:pt>
                <c:pt idx="2">
                  <c:v>20.833333333333332</c:v>
                </c:pt>
                <c:pt idx="3">
                  <c:v>47.222222222222221</c:v>
                </c:pt>
                <c:pt idx="4">
                  <c:v>29.166666666666668</c:v>
                </c:pt>
                <c:pt idx="5">
                  <c:v>23.611111111111111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00-6246-96B1-8F97D2F30B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4095104"/>
        <c:axId val="144096640"/>
      </c:barChart>
      <c:catAx>
        <c:axId val="144095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4096640"/>
        <c:crosses val="autoZero"/>
        <c:auto val="1"/>
        <c:lblAlgn val="ctr"/>
        <c:lblOffset val="100"/>
        <c:noMultiLvlLbl val="0"/>
      </c:catAx>
      <c:valAx>
        <c:axId val="14409664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one"/>
        <c:crossAx val="14409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 dirty="0"/>
              <a:t>Comparativa con cursos anteriores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1ª Eval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Hoja1!$A$2:$A$17</c:f>
              <c:strCache>
                <c:ptCount val="16"/>
                <c:pt idx="0">
                  <c:v>0</c:v>
                </c:pt>
                <c:pt idx="1">
                  <c:v>0 a 2</c:v>
                </c:pt>
                <c:pt idx="2">
                  <c:v>3 a 5</c:v>
                </c:pt>
                <c:pt idx="3">
                  <c:v>Más de 5</c:v>
                </c:pt>
                <c:pt idx="4">
                  <c:v>0</c:v>
                </c:pt>
                <c:pt idx="5">
                  <c:v>0 a 2</c:v>
                </c:pt>
                <c:pt idx="6">
                  <c:v>3 a 5</c:v>
                </c:pt>
                <c:pt idx="7">
                  <c:v>Más de 5</c:v>
                </c:pt>
                <c:pt idx="8">
                  <c:v>0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  <c:pt idx="12">
                  <c:v>0</c:v>
                </c:pt>
                <c:pt idx="13">
                  <c:v>0 a 2</c:v>
                </c:pt>
                <c:pt idx="14">
                  <c:v>3 a 5</c:v>
                </c:pt>
                <c:pt idx="15">
                  <c:v>Más de 5</c:v>
                </c:pt>
              </c:strCache>
            </c:strRef>
          </c:cat>
          <c:val>
            <c:numRef>
              <c:f>Hoja1!$B$2:$B$17</c:f>
              <c:numCache>
                <c:formatCode>General</c:formatCode>
                <c:ptCount val="16"/>
                <c:pt idx="0">
                  <c:v>22</c:v>
                </c:pt>
                <c:pt idx="1">
                  <c:v>44</c:v>
                </c:pt>
                <c:pt idx="2">
                  <c:v>30</c:v>
                </c:pt>
                <c:pt idx="3">
                  <c:v>26</c:v>
                </c:pt>
                <c:pt idx="4">
                  <c:v>25.53</c:v>
                </c:pt>
                <c:pt idx="5">
                  <c:v>55.32</c:v>
                </c:pt>
                <c:pt idx="6">
                  <c:v>23.4</c:v>
                </c:pt>
                <c:pt idx="7">
                  <c:v>21.28</c:v>
                </c:pt>
                <c:pt idx="8" formatCode="0.00">
                  <c:v>27.38</c:v>
                </c:pt>
                <c:pt idx="9" formatCode="0.00">
                  <c:v>47.62</c:v>
                </c:pt>
                <c:pt idx="10" formatCode="0.00">
                  <c:v>32.14</c:v>
                </c:pt>
                <c:pt idx="11" formatCode="0.00">
                  <c:v>20.239999999999998</c:v>
                </c:pt>
                <c:pt idx="12">
                  <c:v>15.28</c:v>
                </c:pt>
                <c:pt idx="13">
                  <c:v>47.22</c:v>
                </c:pt>
                <c:pt idx="14">
                  <c:v>29.17</c:v>
                </c:pt>
                <c:pt idx="15">
                  <c:v>26.61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B1-5D4E-854D-1B363C2EEDA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2ª Eval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Hoja1!$A$2:$A$17</c:f>
              <c:strCache>
                <c:ptCount val="16"/>
                <c:pt idx="0">
                  <c:v>0</c:v>
                </c:pt>
                <c:pt idx="1">
                  <c:v>0 a 2</c:v>
                </c:pt>
                <c:pt idx="2">
                  <c:v>3 a 5</c:v>
                </c:pt>
                <c:pt idx="3">
                  <c:v>Más de 5</c:v>
                </c:pt>
                <c:pt idx="4">
                  <c:v>0</c:v>
                </c:pt>
                <c:pt idx="5">
                  <c:v>0 a 2</c:v>
                </c:pt>
                <c:pt idx="6">
                  <c:v>3 a 5</c:v>
                </c:pt>
                <c:pt idx="7">
                  <c:v>Más de 5</c:v>
                </c:pt>
                <c:pt idx="8">
                  <c:v>0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  <c:pt idx="12">
                  <c:v>0</c:v>
                </c:pt>
                <c:pt idx="13">
                  <c:v>0 a 2</c:v>
                </c:pt>
                <c:pt idx="14">
                  <c:v>3 a 5</c:v>
                </c:pt>
                <c:pt idx="15">
                  <c:v>Más de 5</c:v>
                </c:pt>
              </c:strCache>
            </c:strRef>
          </c:cat>
          <c:val>
            <c:numRef>
              <c:f>Hoja1!$C$2:$C$17</c:f>
              <c:numCache>
                <c:formatCode>General</c:formatCode>
                <c:ptCount val="16"/>
                <c:pt idx="0">
                  <c:v>26</c:v>
                </c:pt>
                <c:pt idx="1">
                  <c:v>52</c:v>
                </c:pt>
                <c:pt idx="2">
                  <c:v>26</c:v>
                </c:pt>
                <c:pt idx="3">
                  <c:v>22</c:v>
                </c:pt>
                <c:pt idx="4">
                  <c:v>31.91</c:v>
                </c:pt>
                <c:pt idx="5">
                  <c:v>55.32</c:v>
                </c:pt>
                <c:pt idx="6">
                  <c:v>19.149999999999999</c:v>
                </c:pt>
                <c:pt idx="7">
                  <c:v>25.53</c:v>
                </c:pt>
                <c:pt idx="8" formatCode="0.00">
                  <c:v>21.428571428571427</c:v>
                </c:pt>
                <c:pt idx="9" formatCode="0.00">
                  <c:v>51.19</c:v>
                </c:pt>
                <c:pt idx="10" formatCode="0.00">
                  <c:v>21.43</c:v>
                </c:pt>
                <c:pt idx="11" formatCode="0.00">
                  <c:v>27.38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B1-5D4E-854D-1B363C2EEDA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Ordinaria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Hoja1!$A$2:$A$17</c:f>
              <c:strCache>
                <c:ptCount val="16"/>
                <c:pt idx="0">
                  <c:v>0</c:v>
                </c:pt>
                <c:pt idx="1">
                  <c:v>0 a 2</c:v>
                </c:pt>
                <c:pt idx="2">
                  <c:v>3 a 5</c:v>
                </c:pt>
                <c:pt idx="3">
                  <c:v>Más de 5</c:v>
                </c:pt>
                <c:pt idx="4">
                  <c:v>0</c:v>
                </c:pt>
                <c:pt idx="5">
                  <c:v>0 a 2</c:v>
                </c:pt>
                <c:pt idx="6">
                  <c:v>3 a 5</c:v>
                </c:pt>
                <c:pt idx="7">
                  <c:v>Más de 5</c:v>
                </c:pt>
                <c:pt idx="8">
                  <c:v>0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  <c:pt idx="12">
                  <c:v>0</c:v>
                </c:pt>
                <c:pt idx="13">
                  <c:v>0 a 2</c:v>
                </c:pt>
                <c:pt idx="14">
                  <c:v>3 a 5</c:v>
                </c:pt>
                <c:pt idx="15">
                  <c:v>Más de 5</c:v>
                </c:pt>
              </c:strCache>
            </c:strRef>
          </c:cat>
          <c:val>
            <c:numRef>
              <c:f>Hoja1!$D$2:$D$17</c:f>
              <c:numCache>
                <c:formatCode>General</c:formatCode>
                <c:ptCount val="16"/>
                <c:pt idx="0">
                  <c:v>70</c:v>
                </c:pt>
                <c:pt idx="1">
                  <c:v>78</c:v>
                </c:pt>
                <c:pt idx="2">
                  <c:v>12</c:v>
                </c:pt>
                <c:pt idx="3">
                  <c:v>12</c:v>
                </c:pt>
                <c:pt idx="4">
                  <c:v>54.35</c:v>
                </c:pt>
                <c:pt idx="5">
                  <c:v>71.739999999999995</c:v>
                </c:pt>
                <c:pt idx="6">
                  <c:v>21.74</c:v>
                </c:pt>
                <c:pt idx="7">
                  <c:v>6.52</c:v>
                </c:pt>
                <c:pt idx="8" formatCode="0.00">
                  <c:v>60.24096385542169</c:v>
                </c:pt>
                <c:pt idx="9" formatCode="0.00">
                  <c:v>73.493975903614455</c:v>
                </c:pt>
                <c:pt idx="10" formatCode="0.00">
                  <c:v>18.072289156626507</c:v>
                </c:pt>
                <c:pt idx="11" formatCode="0.00">
                  <c:v>8.4337349397590362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B1-5D4E-854D-1B363C2EEDA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Extraordinaria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Hoja1!$A$2:$A$17</c:f>
              <c:strCache>
                <c:ptCount val="16"/>
                <c:pt idx="0">
                  <c:v>0</c:v>
                </c:pt>
                <c:pt idx="1">
                  <c:v>0 a 2</c:v>
                </c:pt>
                <c:pt idx="2">
                  <c:v>3 a 5</c:v>
                </c:pt>
                <c:pt idx="3">
                  <c:v>Más de 5</c:v>
                </c:pt>
                <c:pt idx="4">
                  <c:v>0</c:v>
                </c:pt>
                <c:pt idx="5">
                  <c:v>0 a 2</c:v>
                </c:pt>
                <c:pt idx="6">
                  <c:v>3 a 5</c:v>
                </c:pt>
                <c:pt idx="7">
                  <c:v>Más de 5</c:v>
                </c:pt>
                <c:pt idx="8">
                  <c:v>0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  <c:pt idx="12">
                  <c:v>0</c:v>
                </c:pt>
                <c:pt idx="13">
                  <c:v>0 a 2</c:v>
                </c:pt>
                <c:pt idx="14">
                  <c:v>3 a 5</c:v>
                </c:pt>
                <c:pt idx="15">
                  <c:v>Más de 5</c:v>
                </c:pt>
              </c:strCache>
            </c:strRef>
          </c:cat>
          <c:val>
            <c:numRef>
              <c:f>Hoja1!$E$2:$E$17</c:f>
              <c:numCache>
                <c:formatCode>General</c:formatCode>
                <c:ptCount val="16"/>
                <c:pt idx="0">
                  <c:v>78</c:v>
                </c:pt>
                <c:pt idx="1">
                  <c:v>80</c:v>
                </c:pt>
                <c:pt idx="2">
                  <c:v>10</c:v>
                </c:pt>
                <c:pt idx="3">
                  <c:v>8</c:v>
                </c:pt>
                <c:pt idx="4">
                  <c:v>83.72</c:v>
                </c:pt>
                <c:pt idx="5">
                  <c:v>86.05</c:v>
                </c:pt>
                <c:pt idx="6">
                  <c:v>11.63</c:v>
                </c:pt>
                <c:pt idx="7">
                  <c:v>2.33</c:v>
                </c:pt>
                <c:pt idx="8" formatCode="0.00">
                  <c:v>67.46987951807229</c:v>
                </c:pt>
                <c:pt idx="9" formatCode="0.00">
                  <c:v>83.132530120481931</c:v>
                </c:pt>
                <c:pt idx="10" formatCode="0.00">
                  <c:v>9.6385542168674707</c:v>
                </c:pt>
                <c:pt idx="11" formatCode="0.00">
                  <c:v>7.2289156626506026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D4-9143-A3CF-A8339F1F51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95835392"/>
        <c:axId val="195836928"/>
      </c:barChart>
      <c:catAx>
        <c:axId val="195835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836928"/>
        <c:crosses val="autoZero"/>
        <c:auto val="1"/>
        <c:lblAlgn val="ctr"/>
        <c:lblOffset val="100"/>
        <c:noMultiLvlLbl val="0"/>
      </c:catAx>
      <c:valAx>
        <c:axId val="195836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583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 dirty="0"/>
              <a:t>Comparativa</a:t>
            </a:r>
            <a:r>
              <a:rPr lang="es-ES_tradnl" baseline="0" dirty="0"/>
              <a:t> entre grupos</a:t>
            </a:r>
            <a:endParaRPr lang="es-ES_tradn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2º Bach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</c:strCache>
            </c:strRef>
          </c:cat>
          <c:val>
            <c:numRef>
              <c:f>Hoja1!$B$2:$B$7</c:f>
              <c:numCache>
                <c:formatCode>0.00</c:formatCode>
                <c:ptCount val="6"/>
                <c:pt idx="0">
                  <c:v>28</c:v>
                </c:pt>
                <c:pt idx="1">
                  <c:v>24</c:v>
                </c:pt>
                <c:pt idx="2">
                  <c:v>8</c:v>
                </c:pt>
                <c:pt idx="3">
                  <c:v>60</c:v>
                </c:pt>
                <c:pt idx="4">
                  <c:v>24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0-6246-96B1-8F97D2F30B3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2º Bach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</c:strCache>
            </c:strRef>
          </c:cat>
          <c:val>
            <c:numRef>
              <c:f>Hoja1!$C$2:$C$7</c:f>
              <c:numCache>
                <c:formatCode>0.00</c:formatCode>
                <c:ptCount val="6"/>
                <c:pt idx="0">
                  <c:v>42.307692307692307</c:v>
                </c:pt>
                <c:pt idx="1">
                  <c:v>30.76923076923077</c:v>
                </c:pt>
                <c:pt idx="2">
                  <c:v>11.538461538461538</c:v>
                </c:pt>
                <c:pt idx="3">
                  <c:v>84.615384615384613</c:v>
                </c:pt>
                <c:pt idx="4">
                  <c:v>7.6923076923076925</c:v>
                </c:pt>
                <c:pt idx="5">
                  <c:v>7.6923076923076925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00-6246-96B1-8F97D2F30B3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</c:strCache>
            </c:strRef>
          </c:cat>
          <c:val>
            <c:numRef>
              <c:f>Hoja1!$D$2:$D$7</c:f>
              <c:numCache>
                <c:formatCode>0.00</c:formatCode>
                <c:ptCount val="6"/>
                <c:pt idx="0">
                  <c:v>35.294117647058826</c:v>
                </c:pt>
                <c:pt idx="1">
                  <c:v>27.450980392156861</c:v>
                </c:pt>
                <c:pt idx="2">
                  <c:v>9.8039215686274517</c:v>
                </c:pt>
                <c:pt idx="3">
                  <c:v>72.549019607843135</c:v>
                </c:pt>
                <c:pt idx="4">
                  <c:v>15.686274509803921</c:v>
                </c:pt>
                <c:pt idx="5">
                  <c:v>11.764705882352942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00-6246-96B1-8F97D2F30B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4095104"/>
        <c:axId val="144096640"/>
      </c:barChart>
      <c:catAx>
        <c:axId val="144095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4096640"/>
        <c:crosses val="autoZero"/>
        <c:auto val="1"/>
        <c:lblAlgn val="ctr"/>
        <c:lblOffset val="100"/>
        <c:noMultiLvlLbl val="0"/>
      </c:catAx>
      <c:valAx>
        <c:axId val="14409664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one"/>
        <c:crossAx val="14409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 dirty="0"/>
              <a:t>Comparativa</a:t>
            </a:r>
            <a:r>
              <a:rPr lang="es-ES_tradnl" baseline="0" dirty="0"/>
              <a:t> cursos anteriores</a:t>
            </a:r>
            <a:endParaRPr lang="es-ES_tradn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1ª Evaluación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Hoja1!$A$2:$A$17</c:f>
              <c:strCache>
                <c:ptCount val="16"/>
                <c:pt idx="0">
                  <c:v>0</c:v>
                </c:pt>
                <c:pt idx="1">
                  <c:v>0 a 2</c:v>
                </c:pt>
                <c:pt idx="2">
                  <c:v>3 a 5</c:v>
                </c:pt>
                <c:pt idx="3">
                  <c:v>Más de 5</c:v>
                </c:pt>
                <c:pt idx="4">
                  <c:v>0</c:v>
                </c:pt>
                <c:pt idx="5">
                  <c:v>0 a 2</c:v>
                </c:pt>
                <c:pt idx="6">
                  <c:v>3 a 5</c:v>
                </c:pt>
                <c:pt idx="7">
                  <c:v>Más de 5</c:v>
                </c:pt>
                <c:pt idx="8">
                  <c:v>0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  <c:pt idx="12">
                  <c:v>0</c:v>
                </c:pt>
                <c:pt idx="13">
                  <c:v>0 a 2</c:v>
                </c:pt>
                <c:pt idx="14">
                  <c:v>3 a 5</c:v>
                </c:pt>
                <c:pt idx="15">
                  <c:v>Más de 5</c:v>
                </c:pt>
              </c:strCache>
            </c:strRef>
          </c:cat>
          <c:val>
            <c:numRef>
              <c:f>Hoja1!$B$2:$B$17</c:f>
              <c:numCache>
                <c:formatCode>General</c:formatCode>
                <c:ptCount val="16"/>
                <c:pt idx="0">
                  <c:v>36.11</c:v>
                </c:pt>
                <c:pt idx="1">
                  <c:v>66.67</c:v>
                </c:pt>
                <c:pt idx="2">
                  <c:v>25</c:v>
                </c:pt>
                <c:pt idx="3">
                  <c:v>8.33</c:v>
                </c:pt>
                <c:pt idx="4">
                  <c:v>40.630000000000003</c:v>
                </c:pt>
                <c:pt idx="5">
                  <c:v>78.13</c:v>
                </c:pt>
                <c:pt idx="6">
                  <c:v>15.63</c:v>
                </c:pt>
                <c:pt idx="7">
                  <c:v>6.25</c:v>
                </c:pt>
                <c:pt idx="8">
                  <c:v>41.03</c:v>
                </c:pt>
                <c:pt idx="9">
                  <c:v>66.67</c:v>
                </c:pt>
                <c:pt idx="10">
                  <c:v>17.95</c:v>
                </c:pt>
                <c:pt idx="11">
                  <c:v>15.38</c:v>
                </c:pt>
                <c:pt idx="12">
                  <c:v>35.29</c:v>
                </c:pt>
                <c:pt idx="13">
                  <c:v>72.55</c:v>
                </c:pt>
                <c:pt idx="14">
                  <c:v>15.69</c:v>
                </c:pt>
                <c:pt idx="15">
                  <c:v>11.76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2F-3C4C-8537-E4C5EC34A6D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2ª Evaluación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Hoja1!$A$2:$A$17</c:f>
              <c:strCache>
                <c:ptCount val="16"/>
                <c:pt idx="0">
                  <c:v>0</c:v>
                </c:pt>
                <c:pt idx="1">
                  <c:v>0 a 2</c:v>
                </c:pt>
                <c:pt idx="2">
                  <c:v>3 a 5</c:v>
                </c:pt>
                <c:pt idx="3">
                  <c:v>Más de 5</c:v>
                </c:pt>
                <c:pt idx="4">
                  <c:v>0</c:v>
                </c:pt>
                <c:pt idx="5">
                  <c:v>0 a 2</c:v>
                </c:pt>
                <c:pt idx="6">
                  <c:v>3 a 5</c:v>
                </c:pt>
                <c:pt idx="7">
                  <c:v>Más de 5</c:v>
                </c:pt>
                <c:pt idx="8">
                  <c:v>0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  <c:pt idx="12">
                  <c:v>0</c:v>
                </c:pt>
                <c:pt idx="13">
                  <c:v>0 a 2</c:v>
                </c:pt>
                <c:pt idx="14">
                  <c:v>3 a 5</c:v>
                </c:pt>
                <c:pt idx="15">
                  <c:v>Más de 5</c:v>
                </c:pt>
              </c:strCache>
            </c:strRef>
          </c:cat>
          <c:val>
            <c:numRef>
              <c:f>Hoja1!$C$2:$C$17</c:f>
              <c:numCache>
                <c:formatCode>General</c:formatCode>
                <c:ptCount val="16"/>
                <c:pt idx="0">
                  <c:v>50</c:v>
                </c:pt>
                <c:pt idx="1">
                  <c:v>72.22</c:v>
                </c:pt>
                <c:pt idx="2">
                  <c:v>22.22</c:v>
                </c:pt>
                <c:pt idx="3">
                  <c:v>5.56</c:v>
                </c:pt>
                <c:pt idx="4">
                  <c:v>32.26</c:v>
                </c:pt>
                <c:pt idx="5">
                  <c:v>74.19</c:v>
                </c:pt>
                <c:pt idx="6">
                  <c:v>19.350000000000001</c:v>
                </c:pt>
                <c:pt idx="7">
                  <c:v>6.45</c:v>
                </c:pt>
                <c:pt idx="8">
                  <c:v>47.37</c:v>
                </c:pt>
                <c:pt idx="9">
                  <c:v>78.95</c:v>
                </c:pt>
                <c:pt idx="10">
                  <c:v>10.53</c:v>
                </c:pt>
                <c:pt idx="11">
                  <c:v>10.53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2F-3C4C-8537-E4C5EC34A6D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Ordinaria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Hoja1!$A$2:$A$17</c:f>
              <c:strCache>
                <c:ptCount val="16"/>
                <c:pt idx="0">
                  <c:v>0</c:v>
                </c:pt>
                <c:pt idx="1">
                  <c:v>0 a 2</c:v>
                </c:pt>
                <c:pt idx="2">
                  <c:v>3 a 5</c:v>
                </c:pt>
                <c:pt idx="3">
                  <c:v>Más de 5</c:v>
                </c:pt>
                <c:pt idx="4">
                  <c:v>0</c:v>
                </c:pt>
                <c:pt idx="5">
                  <c:v>0 a 2</c:v>
                </c:pt>
                <c:pt idx="6">
                  <c:v>3 a 5</c:v>
                </c:pt>
                <c:pt idx="7">
                  <c:v>Más de 5</c:v>
                </c:pt>
                <c:pt idx="8">
                  <c:v>0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  <c:pt idx="12">
                  <c:v>0</c:v>
                </c:pt>
                <c:pt idx="13">
                  <c:v>0 a 2</c:v>
                </c:pt>
                <c:pt idx="14">
                  <c:v>3 a 5</c:v>
                </c:pt>
                <c:pt idx="15">
                  <c:v>Más de 5</c:v>
                </c:pt>
              </c:strCache>
            </c:strRef>
          </c:cat>
          <c:val>
            <c:numRef>
              <c:f>Hoja1!$D$2:$D$17</c:f>
              <c:numCache>
                <c:formatCode>General</c:formatCode>
                <c:ptCount val="16"/>
                <c:pt idx="0">
                  <c:v>75</c:v>
                </c:pt>
                <c:pt idx="1">
                  <c:v>91.67</c:v>
                </c:pt>
                <c:pt idx="2">
                  <c:v>5.56</c:v>
                </c:pt>
                <c:pt idx="3">
                  <c:v>2.78</c:v>
                </c:pt>
                <c:pt idx="4">
                  <c:v>70.97</c:v>
                </c:pt>
                <c:pt idx="5">
                  <c:v>93.55</c:v>
                </c:pt>
                <c:pt idx="6">
                  <c:v>3.23</c:v>
                </c:pt>
                <c:pt idx="7">
                  <c:v>3.23</c:v>
                </c:pt>
                <c:pt idx="8" formatCode="0.00">
                  <c:v>76.315789473684205</c:v>
                </c:pt>
                <c:pt idx="9" formatCode="0.00">
                  <c:v>84.21052631578948</c:v>
                </c:pt>
                <c:pt idx="10" formatCode="0.00">
                  <c:v>7.8947368421052628</c:v>
                </c:pt>
                <c:pt idx="11" formatCode="0.00">
                  <c:v>7.8947368421052628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2F-3C4C-8537-E4C5EC34A6D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Extraordinaria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Hoja1!$A$2:$A$17</c:f>
              <c:strCache>
                <c:ptCount val="16"/>
                <c:pt idx="0">
                  <c:v>0</c:v>
                </c:pt>
                <c:pt idx="1">
                  <c:v>0 a 2</c:v>
                </c:pt>
                <c:pt idx="2">
                  <c:v>3 a 5</c:v>
                </c:pt>
                <c:pt idx="3">
                  <c:v>Más de 5</c:v>
                </c:pt>
                <c:pt idx="4">
                  <c:v>0</c:v>
                </c:pt>
                <c:pt idx="5">
                  <c:v>0 a 2</c:v>
                </c:pt>
                <c:pt idx="6">
                  <c:v>3 a 5</c:v>
                </c:pt>
                <c:pt idx="7">
                  <c:v>Más de 5</c:v>
                </c:pt>
                <c:pt idx="8">
                  <c:v>0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  <c:pt idx="12">
                  <c:v>0</c:v>
                </c:pt>
                <c:pt idx="13">
                  <c:v>0 a 2</c:v>
                </c:pt>
                <c:pt idx="14">
                  <c:v>3 a 5</c:v>
                </c:pt>
                <c:pt idx="15">
                  <c:v>Más de 5</c:v>
                </c:pt>
              </c:strCache>
            </c:strRef>
          </c:cat>
          <c:val>
            <c:numRef>
              <c:f>Hoja1!$E$2:$E$17</c:f>
              <c:numCache>
                <c:formatCode>General</c:formatCode>
                <c:ptCount val="16"/>
                <c:pt idx="0">
                  <c:v>91.67</c:v>
                </c:pt>
                <c:pt idx="1">
                  <c:v>94.44</c:v>
                </c:pt>
                <c:pt idx="2">
                  <c:v>2.78</c:v>
                </c:pt>
                <c:pt idx="3">
                  <c:v>2.78</c:v>
                </c:pt>
                <c:pt idx="4">
                  <c:v>96.77</c:v>
                </c:pt>
                <c:pt idx="5">
                  <c:v>96.77</c:v>
                </c:pt>
                <c:pt idx="6">
                  <c:v>0</c:v>
                </c:pt>
                <c:pt idx="7">
                  <c:v>3.23</c:v>
                </c:pt>
                <c:pt idx="8" formatCode="0.00">
                  <c:v>81.578947368421055</c:v>
                </c:pt>
                <c:pt idx="9" formatCode="0.00">
                  <c:v>89.473684210526315</c:v>
                </c:pt>
                <c:pt idx="10" formatCode="0.00">
                  <c:v>5.2631578947368425</c:v>
                </c:pt>
                <c:pt idx="11" formatCode="0.00">
                  <c:v>5.2631578947368425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98-DF43-B9EC-B012D51D7D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96552192"/>
        <c:axId val="196553728"/>
      </c:barChart>
      <c:catAx>
        <c:axId val="196552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553728"/>
        <c:crosses val="autoZero"/>
        <c:auto val="1"/>
        <c:lblAlgn val="ctr"/>
        <c:lblOffset val="100"/>
        <c:noMultiLvlLbl val="0"/>
      </c:catAx>
      <c:valAx>
        <c:axId val="196553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655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 dirty="0"/>
              <a:t>Evolución de resultados en cursos anteriores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3.0886682642930499E-2"/>
          <c:y val="0.22839568746119626"/>
          <c:w val="0.94806763285024198"/>
          <c:h val="0.64509919375609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1ª Evaluación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0 a 2</c:v>
                </c:pt>
                <c:pt idx="1">
                  <c:v>3 a 5</c:v>
                </c:pt>
                <c:pt idx="2">
                  <c:v>Más de 5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  <c:pt idx="6">
                  <c:v>0 a 2</c:v>
                </c:pt>
                <c:pt idx="7">
                  <c:v>3 a 5</c:v>
                </c:pt>
                <c:pt idx="8">
                  <c:v>Más de 5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66.67</c:v>
                </c:pt>
                <c:pt idx="1">
                  <c:v>17.82</c:v>
                </c:pt>
                <c:pt idx="2">
                  <c:v>15.52</c:v>
                </c:pt>
                <c:pt idx="3">
                  <c:v>69.73</c:v>
                </c:pt>
                <c:pt idx="4">
                  <c:v>14.59</c:v>
                </c:pt>
                <c:pt idx="5">
                  <c:v>15.68</c:v>
                </c:pt>
                <c:pt idx="6">
                  <c:v>75.98</c:v>
                </c:pt>
                <c:pt idx="7">
                  <c:v>14.53</c:v>
                </c:pt>
                <c:pt idx="8">
                  <c:v>9.5</c:v>
                </c:pt>
                <c:pt idx="9">
                  <c:v>82.78</c:v>
                </c:pt>
                <c:pt idx="10">
                  <c:v>12.22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E-4244-ACD5-D77FA9925FF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2ª Evaluación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layout>
                <c:manualLayout>
                  <c:x val="-1.2077294685990299E-3"/>
                  <c:y val="2.35627442821551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CE-4244-ACD5-D77FA9925FF9}"/>
                </c:ext>
              </c:extLst>
            </c:dLbl>
            <c:dLbl>
              <c:idx val="3"/>
              <c:layout>
                <c:manualLayout>
                  <c:x val="-1.2077294685990299E-3"/>
                  <c:y val="5.2480657719345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271691582030499E-2"/>
                      <c:h val="5.48583528241812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3CE-4244-ACD5-D77FA9925FF9}"/>
                </c:ext>
              </c:extLst>
            </c:dLbl>
            <c:dLbl>
              <c:idx val="7"/>
              <c:layout>
                <c:manualLayout>
                  <c:x val="0"/>
                  <c:y val="3.6415150254239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271691582030499E-2"/>
                      <c:h val="5.27162851621671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3CE-4244-ACD5-D77FA9925F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0 a 2</c:v>
                </c:pt>
                <c:pt idx="1">
                  <c:v>3 a 5</c:v>
                </c:pt>
                <c:pt idx="2">
                  <c:v>Más de 5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  <c:pt idx="6">
                  <c:v>0 a 2</c:v>
                </c:pt>
                <c:pt idx="7">
                  <c:v>3 a 5</c:v>
                </c:pt>
                <c:pt idx="8">
                  <c:v>Más de 5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</c:strCache>
            </c:strRef>
          </c:cat>
          <c:val>
            <c:numRef>
              <c:f>Hoja1!$C$2:$C$13</c:f>
              <c:numCache>
                <c:formatCode>General</c:formatCode>
                <c:ptCount val="12"/>
                <c:pt idx="0">
                  <c:v>73.489999999999995</c:v>
                </c:pt>
                <c:pt idx="1">
                  <c:v>10.29</c:v>
                </c:pt>
                <c:pt idx="2">
                  <c:v>11.43</c:v>
                </c:pt>
                <c:pt idx="3">
                  <c:v>71.430000000000007</c:v>
                </c:pt>
                <c:pt idx="4">
                  <c:v>15.38</c:v>
                </c:pt>
                <c:pt idx="5">
                  <c:v>13.19</c:v>
                </c:pt>
                <c:pt idx="6">
                  <c:v>83.71</c:v>
                </c:pt>
                <c:pt idx="7">
                  <c:v>10.11</c:v>
                </c:pt>
                <c:pt idx="8">
                  <c:v>6.18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CE-4244-ACD5-D77FA9925FF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Ordinaria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0 a 2</c:v>
                </c:pt>
                <c:pt idx="1">
                  <c:v>3 a 5</c:v>
                </c:pt>
                <c:pt idx="2">
                  <c:v>Más de 5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  <c:pt idx="6">
                  <c:v>0 a 2</c:v>
                </c:pt>
                <c:pt idx="7">
                  <c:v>3 a 5</c:v>
                </c:pt>
                <c:pt idx="8">
                  <c:v>Más de 5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</c:strCache>
            </c:strRef>
          </c:cat>
          <c:val>
            <c:numRef>
              <c:f>Hoja1!$D$2:$D$13</c:f>
              <c:numCache>
                <c:formatCode>General</c:formatCode>
                <c:ptCount val="12"/>
                <c:pt idx="0">
                  <c:v>79.52</c:v>
                </c:pt>
                <c:pt idx="1">
                  <c:v>10.73</c:v>
                </c:pt>
                <c:pt idx="2">
                  <c:v>9.6</c:v>
                </c:pt>
                <c:pt idx="3">
                  <c:v>83.98</c:v>
                </c:pt>
                <c:pt idx="4">
                  <c:v>8.2899999999999991</c:v>
                </c:pt>
                <c:pt idx="5">
                  <c:v>7.73</c:v>
                </c:pt>
                <c:pt idx="6">
                  <c:v>88.83</c:v>
                </c:pt>
                <c:pt idx="7">
                  <c:v>7.26</c:v>
                </c:pt>
                <c:pt idx="8">
                  <c:v>3.91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77-2C40-A845-9483A202AE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9153280"/>
        <c:axId val="109175552"/>
      </c:barChart>
      <c:catAx>
        <c:axId val="10915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9175552"/>
        <c:crosses val="autoZero"/>
        <c:auto val="1"/>
        <c:lblAlgn val="ctr"/>
        <c:lblOffset val="100"/>
        <c:noMultiLvlLbl val="0"/>
      </c:catAx>
      <c:valAx>
        <c:axId val="1091755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one"/>
        <c:crossAx val="10915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Comparativa</a:t>
            </a:r>
            <a:r>
              <a:rPr lang="es-ES" baseline="0" dirty="0"/>
              <a:t> </a:t>
            </a:r>
            <a:r>
              <a:rPr lang="es-ES" dirty="0"/>
              <a:t>grupos 2º de ESO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2ºA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Hoja1!$B$2:$B$7</c:f>
              <c:numCache>
                <c:formatCode>0.00</c:formatCode>
                <c:ptCount val="6"/>
                <c:pt idx="0">
                  <c:v>25.806451612903224</c:v>
                </c:pt>
                <c:pt idx="1">
                  <c:v>22.580645161290324</c:v>
                </c:pt>
                <c:pt idx="2">
                  <c:v>6.4516129032258061</c:v>
                </c:pt>
                <c:pt idx="3">
                  <c:v>54.838709677419352</c:v>
                </c:pt>
                <c:pt idx="4">
                  <c:v>25.806451612903224</c:v>
                </c:pt>
                <c:pt idx="5">
                  <c:v>19.35483870967742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6-CE49-8AE3-839D3E30337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2ºB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Hoja1!$C$2:$C$7</c:f>
              <c:numCache>
                <c:formatCode>0.00</c:formatCode>
                <c:ptCount val="6"/>
                <c:pt idx="0">
                  <c:v>41.935483870967744</c:v>
                </c:pt>
                <c:pt idx="1">
                  <c:v>22.580645161290324</c:v>
                </c:pt>
                <c:pt idx="2">
                  <c:v>6.4516129032258061</c:v>
                </c:pt>
                <c:pt idx="3">
                  <c:v>70.967741935483872</c:v>
                </c:pt>
                <c:pt idx="4">
                  <c:v>12.903225806451612</c:v>
                </c:pt>
                <c:pt idx="5">
                  <c:v>16.129032258064516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26-CE49-8AE3-839D3E30337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2ºC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Hoja1!$D$2:$D$7</c:f>
              <c:numCache>
                <c:formatCode>0.00</c:formatCode>
                <c:ptCount val="6"/>
                <c:pt idx="0">
                  <c:v>60</c:v>
                </c:pt>
                <c:pt idx="1">
                  <c:v>10</c:v>
                </c:pt>
                <c:pt idx="2">
                  <c:v>3.3333333333333335</c:v>
                </c:pt>
                <c:pt idx="3">
                  <c:v>73.333333333333329</c:v>
                </c:pt>
                <c:pt idx="4">
                  <c:v>13.333333333333334</c:v>
                </c:pt>
                <c:pt idx="5">
                  <c:v>13.333333333333334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26-CE49-8AE3-839D3E303376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2ºD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Hoja1!$E$2:$E$7</c:f>
              <c:numCache>
                <c:formatCode>0.00</c:formatCode>
                <c:ptCount val="6"/>
                <c:pt idx="0">
                  <c:v>37.931034482758619</c:v>
                </c:pt>
                <c:pt idx="1">
                  <c:v>6.8965517241379306</c:v>
                </c:pt>
                <c:pt idx="2">
                  <c:v>3.4482758620689653</c:v>
                </c:pt>
                <c:pt idx="3">
                  <c:v>48.275862068965516</c:v>
                </c:pt>
                <c:pt idx="4">
                  <c:v>13.793103448275861</c:v>
                </c:pt>
                <c:pt idx="5">
                  <c:v>37.931034482758619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26-CE49-8AE3-839D3E303376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2ºE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Hoja1!$F$2:$F$7</c:f>
              <c:numCache>
                <c:formatCode>0.00</c:formatCode>
                <c:ptCount val="6"/>
                <c:pt idx="0">
                  <c:v>30</c:v>
                </c:pt>
                <c:pt idx="1">
                  <c:v>10</c:v>
                </c:pt>
                <c:pt idx="2">
                  <c:v>13.333333333333334</c:v>
                </c:pt>
                <c:pt idx="3">
                  <c:v>53.333333333333336</c:v>
                </c:pt>
                <c:pt idx="4">
                  <c:v>26.666666666666668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26-CE49-8AE3-839D3E303376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2ºF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Hoja1!$G$2:$G$7</c:f>
              <c:numCache>
                <c:formatCode>0.00</c:formatCode>
                <c:ptCount val="6"/>
                <c:pt idx="0">
                  <c:v>55.172413793103445</c:v>
                </c:pt>
                <c:pt idx="1">
                  <c:v>6.8965517241379306</c:v>
                </c:pt>
                <c:pt idx="2">
                  <c:v>13.793103448275861</c:v>
                </c:pt>
                <c:pt idx="3">
                  <c:v>75.862068965517238</c:v>
                </c:pt>
                <c:pt idx="4">
                  <c:v>13.793103448275861</c:v>
                </c:pt>
                <c:pt idx="5">
                  <c:v>10.344827586206897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26-CE49-8AE3-839D3E303376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Hoja1!$H$2:$H$7</c:f>
              <c:numCache>
                <c:formatCode>0.00</c:formatCode>
                <c:ptCount val="6"/>
                <c:pt idx="0">
                  <c:v>41.666666666666664</c:v>
                </c:pt>
                <c:pt idx="1">
                  <c:v>13.333333333333334</c:v>
                </c:pt>
                <c:pt idx="2">
                  <c:v>7.7777777777777777</c:v>
                </c:pt>
                <c:pt idx="3">
                  <c:v>62.777777777777779</c:v>
                </c:pt>
                <c:pt idx="4">
                  <c:v>17.777777777777779</c:v>
                </c:pt>
                <c:pt idx="5">
                  <c:v>19.444444444444443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26-CE49-8AE3-839D3E3033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1991040"/>
        <c:axId val="110833664"/>
      </c:barChart>
      <c:catAx>
        <c:axId val="11199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0833664"/>
        <c:crosses val="autoZero"/>
        <c:auto val="1"/>
        <c:lblAlgn val="ctr"/>
        <c:lblOffset val="100"/>
        <c:noMultiLvlLbl val="0"/>
      </c:catAx>
      <c:valAx>
        <c:axId val="11083366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one"/>
        <c:crossAx val="11199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/>
              <a:t>Evolución de resultados en cursos anteriores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3.0886682642930499E-2"/>
          <c:y val="0.22839568746119626"/>
          <c:w val="0.94806763285024198"/>
          <c:h val="0.64509919375609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1ª Evaluación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Hoja1!$A$2:$A$18</c:f>
              <c:strCache>
                <c:ptCount val="15"/>
                <c:pt idx="0">
                  <c:v>0 a 2</c:v>
                </c:pt>
                <c:pt idx="1">
                  <c:v>3 a 5</c:v>
                </c:pt>
                <c:pt idx="2">
                  <c:v>Más de 5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  <c:pt idx="6">
                  <c:v>0 a 2</c:v>
                </c:pt>
                <c:pt idx="7">
                  <c:v>3 a 5</c:v>
                </c:pt>
                <c:pt idx="8">
                  <c:v>Más de 5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  <c:pt idx="12">
                  <c:v>0 a 2</c:v>
                </c:pt>
                <c:pt idx="13">
                  <c:v>3 a 5</c:v>
                </c:pt>
                <c:pt idx="14">
                  <c:v>Más de 5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64.41</c:v>
                </c:pt>
                <c:pt idx="1">
                  <c:v>14.69</c:v>
                </c:pt>
                <c:pt idx="2">
                  <c:v>20.9</c:v>
                </c:pt>
                <c:pt idx="3">
                  <c:v>64.44</c:v>
                </c:pt>
                <c:pt idx="4">
                  <c:v>18.329999999999998</c:v>
                </c:pt>
                <c:pt idx="5">
                  <c:v>17.22</c:v>
                </c:pt>
                <c:pt idx="6">
                  <c:v>66.67</c:v>
                </c:pt>
                <c:pt idx="7">
                  <c:v>17.78</c:v>
                </c:pt>
                <c:pt idx="8">
                  <c:v>15.56</c:v>
                </c:pt>
                <c:pt idx="9">
                  <c:v>62.78</c:v>
                </c:pt>
                <c:pt idx="10">
                  <c:v>17.78</c:v>
                </c:pt>
                <c:pt idx="11">
                  <c:v>19.440000000000001</c:v>
                </c:pt>
                <c:pt idx="12">
                  <c:v>75.98</c:v>
                </c:pt>
                <c:pt idx="13">
                  <c:v>14.53</c:v>
                </c:pt>
                <c:pt idx="14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EF-0D47-BC58-3DD29991686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2ª Evaluación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layout>
                <c:manualLayout>
                  <c:x val="-1.2077294685990299E-3"/>
                  <c:y val="2.35627442821551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EF-0D47-BC58-3DD299916868}"/>
                </c:ext>
              </c:extLst>
            </c:dLbl>
            <c:dLbl>
              <c:idx val="3"/>
              <c:layout>
                <c:manualLayout>
                  <c:x val="-1.2077294685990299E-3"/>
                  <c:y val="5.2480657719345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271691582030499E-2"/>
                      <c:h val="5.48583528241812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FEF-0D47-BC58-3DD299916868}"/>
                </c:ext>
              </c:extLst>
            </c:dLbl>
            <c:dLbl>
              <c:idx val="7"/>
              <c:layout>
                <c:manualLayout>
                  <c:x val="0"/>
                  <c:y val="3.6415150254239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271691582030499E-2"/>
                      <c:h val="5.27162851621671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FEF-0D47-BC58-3DD2999168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Hoja1!$A$2:$A$18</c:f>
              <c:strCache>
                <c:ptCount val="15"/>
                <c:pt idx="0">
                  <c:v>0 a 2</c:v>
                </c:pt>
                <c:pt idx="1">
                  <c:v>3 a 5</c:v>
                </c:pt>
                <c:pt idx="2">
                  <c:v>Más de 5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  <c:pt idx="6">
                  <c:v>0 a 2</c:v>
                </c:pt>
                <c:pt idx="7">
                  <c:v>3 a 5</c:v>
                </c:pt>
                <c:pt idx="8">
                  <c:v>Más de 5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  <c:pt idx="12">
                  <c:v>0 a 2</c:v>
                </c:pt>
                <c:pt idx="13">
                  <c:v>3 a 5</c:v>
                </c:pt>
                <c:pt idx="14">
                  <c:v>Más de 5</c:v>
                </c:pt>
              </c:strCache>
            </c:strRef>
          </c:cat>
          <c:val>
            <c:numRef>
              <c:f>Hoja1!$C$2:$C$16</c:f>
              <c:numCache>
                <c:formatCode>General</c:formatCode>
                <c:ptCount val="15"/>
                <c:pt idx="0">
                  <c:v>66.67</c:v>
                </c:pt>
                <c:pt idx="1">
                  <c:v>14.44</c:v>
                </c:pt>
                <c:pt idx="2">
                  <c:v>18.89</c:v>
                </c:pt>
                <c:pt idx="3">
                  <c:v>68.540000000000006</c:v>
                </c:pt>
                <c:pt idx="4">
                  <c:v>13.48</c:v>
                </c:pt>
                <c:pt idx="5">
                  <c:v>17.98</c:v>
                </c:pt>
                <c:pt idx="6">
                  <c:v>72.78</c:v>
                </c:pt>
                <c:pt idx="7">
                  <c:v>17.22</c:v>
                </c:pt>
                <c:pt idx="8">
                  <c:v>10</c:v>
                </c:pt>
                <c:pt idx="12">
                  <c:v>83.71</c:v>
                </c:pt>
                <c:pt idx="13">
                  <c:v>10.11</c:v>
                </c:pt>
                <c:pt idx="14">
                  <c:v>6.18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EF-0D47-BC58-3DD29991686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Ordinaria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7"/>
              <c:layout>
                <c:manualLayout>
                  <c:x val="1.2077294685990299E-3"/>
                  <c:y val="7.2830300508479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EF-0D47-BC58-3DD2999168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Hoja1!$A$2:$A$18</c:f>
              <c:strCache>
                <c:ptCount val="15"/>
                <c:pt idx="0">
                  <c:v>0 a 2</c:v>
                </c:pt>
                <c:pt idx="1">
                  <c:v>3 a 5</c:v>
                </c:pt>
                <c:pt idx="2">
                  <c:v>Más de 5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  <c:pt idx="6">
                  <c:v>0 a 2</c:v>
                </c:pt>
                <c:pt idx="7">
                  <c:v>3 a 5</c:v>
                </c:pt>
                <c:pt idx="8">
                  <c:v>Más de 5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  <c:pt idx="12">
                  <c:v>0 a 2</c:v>
                </c:pt>
                <c:pt idx="13">
                  <c:v>3 a 5</c:v>
                </c:pt>
                <c:pt idx="14">
                  <c:v>Más de 5</c:v>
                </c:pt>
              </c:strCache>
            </c:strRef>
          </c:cat>
          <c:val>
            <c:numRef>
              <c:f>Hoja1!$D$2:$D$16</c:f>
              <c:numCache>
                <c:formatCode>General</c:formatCode>
                <c:ptCount val="15"/>
                <c:pt idx="0">
                  <c:v>78.89</c:v>
                </c:pt>
                <c:pt idx="1">
                  <c:v>7.72</c:v>
                </c:pt>
                <c:pt idx="2">
                  <c:v>13.89</c:v>
                </c:pt>
                <c:pt idx="3">
                  <c:v>81.459999999999994</c:v>
                </c:pt>
                <c:pt idx="4">
                  <c:v>10.11</c:v>
                </c:pt>
                <c:pt idx="5">
                  <c:v>8.43</c:v>
                </c:pt>
                <c:pt idx="6">
                  <c:v>86.59</c:v>
                </c:pt>
                <c:pt idx="7">
                  <c:v>7.82</c:v>
                </c:pt>
                <c:pt idx="8">
                  <c:v>5.59</c:v>
                </c:pt>
                <c:pt idx="12">
                  <c:v>88.83</c:v>
                </c:pt>
                <c:pt idx="13">
                  <c:v>7.26</c:v>
                </c:pt>
                <c:pt idx="14">
                  <c:v>3.91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EF-0D47-BC58-3DD2999168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6234880"/>
        <c:axId val="116236672"/>
      </c:barChart>
      <c:catAx>
        <c:axId val="11623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6236672"/>
        <c:crosses val="autoZero"/>
        <c:auto val="1"/>
        <c:lblAlgn val="ctr"/>
        <c:lblOffset val="100"/>
        <c:noMultiLvlLbl val="0"/>
      </c:catAx>
      <c:valAx>
        <c:axId val="1162366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1623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/>
              <a:t>Comparativa de grupos por número de suspensos.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3ºA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Hoja1!$B$2:$B$7</c:f>
              <c:numCache>
                <c:formatCode>0.00</c:formatCode>
                <c:ptCount val="6"/>
                <c:pt idx="0">
                  <c:v>35.714285714285715</c:v>
                </c:pt>
                <c:pt idx="1">
                  <c:v>10.714285714285714</c:v>
                </c:pt>
                <c:pt idx="2">
                  <c:v>7.1428571428571432</c:v>
                </c:pt>
                <c:pt idx="3">
                  <c:v>53.571428571428569</c:v>
                </c:pt>
                <c:pt idx="4">
                  <c:v>25</c:v>
                </c:pt>
                <c:pt idx="5">
                  <c:v>21.428571428571427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05-3B44-8525-1D93044C036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3ºB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Hoja1!$C$2:$C$7</c:f>
              <c:numCache>
                <c:formatCode>0.00</c:formatCode>
                <c:ptCount val="6"/>
                <c:pt idx="0">
                  <c:v>33.333333333333336</c:v>
                </c:pt>
                <c:pt idx="1">
                  <c:v>10</c:v>
                </c:pt>
                <c:pt idx="2">
                  <c:v>10</c:v>
                </c:pt>
                <c:pt idx="3">
                  <c:v>53.333333333333336</c:v>
                </c:pt>
                <c:pt idx="4">
                  <c:v>13.333333333333334</c:v>
                </c:pt>
                <c:pt idx="5">
                  <c:v>33.333333333333336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05-3B44-8525-1D93044C036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3ºC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Hoja1!$D$2:$D$7</c:f>
              <c:numCache>
                <c:formatCode>0.00</c:formatCode>
                <c:ptCount val="6"/>
                <c:pt idx="0">
                  <c:v>40</c:v>
                </c:pt>
                <c:pt idx="1">
                  <c:v>3.3333333333333335</c:v>
                </c:pt>
                <c:pt idx="2">
                  <c:v>10</c:v>
                </c:pt>
                <c:pt idx="3">
                  <c:v>53.333333333333336</c:v>
                </c:pt>
                <c:pt idx="4">
                  <c:v>16.666666666666668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05-3B44-8525-1D93044C036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3ºD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Hoja1!$E$2:$E$7</c:f>
              <c:numCache>
                <c:formatCode>0.00</c:formatCode>
                <c:ptCount val="6"/>
                <c:pt idx="0">
                  <c:v>43.333333333333336</c:v>
                </c:pt>
                <c:pt idx="1">
                  <c:v>6.666666666666667</c:v>
                </c:pt>
                <c:pt idx="2">
                  <c:v>3.3333333333333335</c:v>
                </c:pt>
                <c:pt idx="3">
                  <c:v>53.333333333333336</c:v>
                </c:pt>
                <c:pt idx="4">
                  <c:v>23.333333333333332</c:v>
                </c:pt>
                <c:pt idx="5">
                  <c:v>23.333333333333332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05-3B44-8525-1D93044C0363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3ºE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Hoja1!$F$2:$F$7</c:f>
              <c:numCache>
                <c:formatCode>0.00</c:formatCode>
                <c:ptCount val="6"/>
                <c:pt idx="0">
                  <c:v>67.741935483870961</c:v>
                </c:pt>
                <c:pt idx="1">
                  <c:v>12.903225806451612</c:v>
                </c:pt>
                <c:pt idx="2">
                  <c:v>6.4516129032258061</c:v>
                </c:pt>
                <c:pt idx="3">
                  <c:v>87.096774193548384</c:v>
                </c:pt>
                <c:pt idx="4">
                  <c:v>9.67741935483871</c:v>
                </c:pt>
                <c:pt idx="5">
                  <c:v>3.225806451612903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05-3B44-8525-1D93044C0363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3ºF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Hoja1!$G$2:$G$7</c:f>
              <c:numCache>
                <c:formatCode>0.00</c:formatCode>
                <c:ptCount val="6"/>
                <c:pt idx="0">
                  <c:v>48.387096774193552</c:v>
                </c:pt>
                <c:pt idx="1">
                  <c:v>16.129032258064516</c:v>
                </c:pt>
                <c:pt idx="2">
                  <c:v>6.4516129032258061</c:v>
                </c:pt>
                <c:pt idx="3">
                  <c:v>70.967741935483872</c:v>
                </c:pt>
                <c:pt idx="4">
                  <c:v>22.580645161290324</c:v>
                </c:pt>
                <c:pt idx="5">
                  <c:v>6.4516129032258061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C-094A-9713-9FDEB0FD7563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Globales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Hoja1!$H$2:$H$7</c:f>
              <c:numCache>
                <c:formatCode>0.00</c:formatCode>
                <c:ptCount val="6"/>
                <c:pt idx="0">
                  <c:v>45</c:v>
                </c:pt>
                <c:pt idx="1">
                  <c:v>10</c:v>
                </c:pt>
                <c:pt idx="2">
                  <c:v>7.2222222222222223</c:v>
                </c:pt>
                <c:pt idx="3">
                  <c:v>62.222222222222221</c:v>
                </c:pt>
                <c:pt idx="4">
                  <c:v>18.333333333333332</c:v>
                </c:pt>
                <c:pt idx="5">
                  <c:v>19.444444444444443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60-9643-A31F-4231BFC366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7988992"/>
        <c:axId val="97990528"/>
      </c:barChart>
      <c:catAx>
        <c:axId val="97988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7990528"/>
        <c:crosses val="autoZero"/>
        <c:auto val="1"/>
        <c:lblAlgn val="ctr"/>
        <c:lblOffset val="100"/>
        <c:noMultiLvlLbl val="0"/>
      </c:catAx>
      <c:valAx>
        <c:axId val="9799052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one"/>
        <c:crossAx val="9798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/>
              <a:t>Evolución de resultados en cursos anteriores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3.0886682642930499E-2"/>
          <c:y val="0.22839568746119626"/>
          <c:w val="0.94806763285024198"/>
          <c:h val="0.64509919375609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1ª Evaluación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0 a 2</c:v>
                </c:pt>
                <c:pt idx="1">
                  <c:v>3 a 5</c:v>
                </c:pt>
                <c:pt idx="2">
                  <c:v>Más de 5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  <c:pt idx="6">
                  <c:v>0 a 2</c:v>
                </c:pt>
                <c:pt idx="7">
                  <c:v>3 a 5</c:v>
                </c:pt>
                <c:pt idx="8">
                  <c:v>Más de 5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  <c:pt idx="12">
                  <c:v>0 a 2</c:v>
                </c:pt>
                <c:pt idx="13">
                  <c:v>3 a 5</c:v>
                </c:pt>
                <c:pt idx="14">
                  <c:v>Más de 5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54.23</c:v>
                </c:pt>
                <c:pt idx="1">
                  <c:v>23.24</c:v>
                </c:pt>
                <c:pt idx="2">
                  <c:v>22.54</c:v>
                </c:pt>
                <c:pt idx="3">
                  <c:v>58.29</c:v>
                </c:pt>
                <c:pt idx="4">
                  <c:v>21.71</c:v>
                </c:pt>
                <c:pt idx="5">
                  <c:v>20</c:v>
                </c:pt>
                <c:pt idx="6">
                  <c:v>69.819999999999993</c:v>
                </c:pt>
                <c:pt idx="7">
                  <c:v>14.79</c:v>
                </c:pt>
                <c:pt idx="8">
                  <c:v>15.38</c:v>
                </c:pt>
                <c:pt idx="9">
                  <c:v>62.22</c:v>
                </c:pt>
                <c:pt idx="10">
                  <c:v>18.329999999999998</c:v>
                </c:pt>
                <c:pt idx="11">
                  <c:v>19.440000000000001</c:v>
                </c:pt>
                <c:pt idx="12">
                  <c:v>66.67</c:v>
                </c:pt>
                <c:pt idx="13">
                  <c:v>17.78</c:v>
                </c:pt>
                <c:pt idx="14">
                  <c:v>15.56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B9-2545-985B-46D88FF883D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2ª Evaluación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layout>
                <c:manualLayout>
                  <c:x val="6.0386473429951905E-4"/>
                  <c:y val="2.6775845775176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894879987827602E-2"/>
                      <c:h val="4.41480145141106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CB9-2545-985B-46D88FF883D2}"/>
                </c:ext>
              </c:extLst>
            </c:dLbl>
            <c:dLbl>
              <c:idx val="3"/>
              <c:layout>
                <c:manualLayout>
                  <c:x val="-1.2077294685990299E-3"/>
                  <c:y val="5.2480657719345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271691582030499E-2"/>
                      <c:h val="5.48583528241812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CB9-2545-985B-46D88FF883D2}"/>
                </c:ext>
              </c:extLst>
            </c:dLbl>
            <c:dLbl>
              <c:idx val="7"/>
              <c:layout>
                <c:manualLayout>
                  <c:x val="0"/>
                  <c:y val="3.6415150254239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271691582030499E-2"/>
                      <c:h val="5.27162851621671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CB9-2545-985B-46D88FF88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0 a 2</c:v>
                </c:pt>
                <c:pt idx="1">
                  <c:v>3 a 5</c:v>
                </c:pt>
                <c:pt idx="2">
                  <c:v>Más de 5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  <c:pt idx="6">
                  <c:v>0 a 2</c:v>
                </c:pt>
                <c:pt idx="7">
                  <c:v>3 a 5</c:v>
                </c:pt>
                <c:pt idx="8">
                  <c:v>Más de 5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  <c:pt idx="12">
                  <c:v>0 a 2</c:v>
                </c:pt>
                <c:pt idx="13">
                  <c:v>3 a 5</c:v>
                </c:pt>
                <c:pt idx="14">
                  <c:v>Más de 5</c:v>
                </c:pt>
              </c:strCache>
            </c:strRef>
          </c:cat>
          <c:val>
            <c:numRef>
              <c:f>Hoja1!$C$2:$C$16</c:f>
              <c:numCache>
                <c:formatCode>General</c:formatCode>
                <c:ptCount val="15"/>
                <c:pt idx="0">
                  <c:v>57.93</c:v>
                </c:pt>
                <c:pt idx="1">
                  <c:v>24.83</c:v>
                </c:pt>
                <c:pt idx="2">
                  <c:v>17.239999999999998</c:v>
                </c:pt>
                <c:pt idx="3">
                  <c:v>64</c:v>
                </c:pt>
                <c:pt idx="4">
                  <c:v>20.57</c:v>
                </c:pt>
                <c:pt idx="5">
                  <c:v>15.43</c:v>
                </c:pt>
                <c:pt idx="6">
                  <c:v>70.760000000000005</c:v>
                </c:pt>
                <c:pt idx="7">
                  <c:v>18.13</c:v>
                </c:pt>
                <c:pt idx="8">
                  <c:v>11.11</c:v>
                </c:pt>
                <c:pt idx="12">
                  <c:v>72.78</c:v>
                </c:pt>
                <c:pt idx="13">
                  <c:v>17.22</c:v>
                </c:pt>
                <c:pt idx="1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B9-2545-985B-46D88FF883D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Ordinaria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7"/>
              <c:layout>
                <c:manualLayout>
                  <c:x val="1.2077294685990299E-3"/>
                  <c:y val="7.2830300508479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B9-2545-985B-46D88FF88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0 a 2</c:v>
                </c:pt>
                <c:pt idx="1">
                  <c:v>3 a 5</c:v>
                </c:pt>
                <c:pt idx="2">
                  <c:v>Más de 5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  <c:pt idx="6">
                  <c:v>0 a 2</c:v>
                </c:pt>
                <c:pt idx="7">
                  <c:v>3 a 5</c:v>
                </c:pt>
                <c:pt idx="8">
                  <c:v>Más de 5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  <c:pt idx="12">
                  <c:v>0 a 2</c:v>
                </c:pt>
                <c:pt idx="13">
                  <c:v>3 a 5</c:v>
                </c:pt>
                <c:pt idx="14">
                  <c:v>Más de 5</c:v>
                </c:pt>
              </c:strCache>
            </c:strRef>
          </c:cat>
          <c:val>
            <c:numRef>
              <c:f>Hoja1!$D$2:$D$16</c:f>
              <c:numCache>
                <c:formatCode>General</c:formatCode>
                <c:ptCount val="15"/>
                <c:pt idx="0">
                  <c:v>80</c:v>
                </c:pt>
                <c:pt idx="1">
                  <c:v>12.41</c:v>
                </c:pt>
                <c:pt idx="2">
                  <c:v>7.59</c:v>
                </c:pt>
                <c:pt idx="3">
                  <c:v>84.75</c:v>
                </c:pt>
                <c:pt idx="4">
                  <c:v>8.4700000000000006</c:v>
                </c:pt>
                <c:pt idx="5">
                  <c:v>6.78</c:v>
                </c:pt>
                <c:pt idx="6">
                  <c:v>84.71</c:v>
                </c:pt>
                <c:pt idx="7">
                  <c:v>8.82</c:v>
                </c:pt>
                <c:pt idx="8">
                  <c:v>6.47</c:v>
                </c:pt>
                <c:pt idx="12">
                  <c:v>86.59</c:v>
                </c:pt>
                <c:pt idx="13">
                  <c:v>7.82</c:v>
                </c:pt>
                <c:pt idx="14">
                  <c:v>5.59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B9-2545-985B-46D88FF883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8464640"/>
        <c:axId val="138474624"/>
      </c:barChart>
      <c:catAx>
        <c:axId val="13846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8474624"/>
        <c:crosses val="autoZero"/>
        <c:auto val="1"/>
        <c:lblAlgn val="ctr"/>
        <c:lblOffset val="100"/>
        <c:noMultiLvlLbl val="0"/>
      </c:catAx>
      <c:valAx>
        <c:axId val="13847462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3846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4ºA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Hoja1!$B$2:$B$7</c:f>
              <c:numCache>
                <c:formatCode>0.00</c:formatCode>
                <c:ptCount val="6"/>
                <c:pt idx="0">
                  <c:v>24.242424242424242</c:v>
                </c:pt>
                <c:pt idx="1">
                  <c:v>18.181818181818183</c:v>
                </c:pt>
                <c:pt idx="2">
                  <c:v>9.0909090909090917</c:v>
                </c:pt>
                <c:pt idx="3">
                  <c:v>51.515151515151516</c:v>
                </c:pt>
                <c:pt idx="4">
                  <c:v>30.303030303030305</c:v>
                </c:pt>
                <c:pt idx="5">
                  <c:v>18.181818181818183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63-5B44-A924-5771DF51F42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4ºB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Hoja1!$C$2:$C$7</c:f>
              <c:numCache>
                <c:formatCode>0.00</c:formatCode>
                <c:ptCount val="6"/>
                <c:pt idx="0">
                  <c:v>51.515151515151516</c:v>
                </c:pt>
                <c:pt idx="1">
                  <c:v>9.0909090909090917</c:v>
                </c:pt>
                <c:pt idx="2">
                  <c:v>12.121212121212121</c:v>
                </c:pt>
                <c:pt idx="3">
                  <c:v>72.727272727272734</c:v>
                </c:pt>
                <c:pt idx="4">
                  <c:v>24.242424242424242</c:v>
                </c:pt>
                <c:pt idx="5">
                  <c:v>3.0303030303030303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63-5B44-A924-5771DF51F42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4ºC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Hoja1!$D$2:$D$7</c:f>
              <c:numCache>
                <c:formatCode>0.00</c:formatCode>
                <c:ptCount val="6"/>
                <c:pt idx="0">
                  <c:v>51.515151515151516</c:v>
                </c:pt>
                <c:pt idx="1">
                  <c:v>12.121212121212121</c:v>
                </c:pt>
                <c:pt idx="2">
                  <c:v>9.0909090909090917</c:v>
                </c:pt>
                <c:pt idx="3">
                  <c:v>72.727272727272734</c:v>
                </c:pt>
                <c:pt idx="4">
                  <c:v>15.151515151515152</c:v>
                </c:pt>
                <c:pt idx="5">
                  <c:v>12.121212121212121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63-5B44-A924-5771DF51F42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4ºD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Hoja1!$E$2:$E$7</c:f>
              <c:numCache>
                <c:formatCode>0.00</c:formatCode>
                <c:ptCount val="6"/>
                <c:pt idx="0">
                  <c:v>7.4074074074074074</c:v>
                </c:pt>
                <c:pt idx="1">
                  <c:v>11.111111111111111</c:v>
                </c:pt>
                <c:pt idx="2">
                  <c:v>7.4074074074074074</c:v>
                </c:pt>
                <c:pt idx="3">
                  <c:v>25.925925925925927</c:v>
                </c:pt>
                <c:pt idx="4">
                  <c:v>40.74074074074074</c:v>
                </c:pt>
                <c:pt idx="5">
                  <c:v>33.333333333333336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63-5B44-A924-5771DF51F42B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4ºE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Hoja1!$F$2:$F$7</c:f>
              <c:numCache>
                <c:formatCode>0.00</c:formatCode>
                <c:ptCount val="6"/>
                <c:pt idx="0">
                  <c:v>11.764705882352942</c:v>
                </c:pt>
                <c:pt idx="1">
                  <c:v>8.8235294117647065</c:v>
                </c:pt>
                <c:pt idx="2">
                  <c:v>17.647058823529413</c:v>
                </c:pt>
                <c:pt idx="3">
                  <c:v>38.235294117647058</c:v>
                </c:pt>
                <c:pt idx="4">
                  <c:v>35.294117647058826</c:v>
                </c:pt>
                <c:pt idx="5">
                  <c:v>26.470588235294116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63-5B44-A924-5771DF51F42B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Hoja1!$G$2:$G$7</c:f>
              <c:numCache>
                <c:formatCode>0.00</c:formatCode>
                <c:ptCount val="6"/>
                <c:pt idx="0">
                  <c:v>30</c:v>
                </c:pt>
                <c:pt idx="1">
                  <c:v>11.875</c:v>
                </c:pt>
                <c:pt idx="2">
                  <c:v>11.25</c:v>
                </c:pt>
                <c:pt idx="3">
                  <c:v>53.125</c:v>
                </c:pt>
                <c:pt idx="4">
                  <c:v>28.75</c:v>
                </c:pt>
                <c:pt idx="5">
                  <c:v>18.125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63-5B44-A924-5771DF51F42B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6 o más</c:v>
                </c:pt>
              </c:strCache>
            </c:strRef>
          </c:cat>
          <c:val>
            <c:numRef>
              <c:f>Hoja1!$H$2:$H$7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393C-4640-A2BB-57B83DE42D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8646656"/>
        <c:axId val="138648192"/>
      </c:barChart>
      <c:catAx>
        <c:axId val="138646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8648192"/>
        <c:crosses val="autoZero"/>
        <c:auto val="1"/>
        <c:lblAlgn val="ctr"/>
        <c:lblOffset val="100"/>
        <c:noMultiLvlLbl val="0"/>
      </c:catAx>
      <c:valAx>
        <c:axId val="13864819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one"/>
        <c:crossAx val="13864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 dirty="0"/>
              <a:t>Evolución de resultados en cursos anteriores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3.0886682642930499E-2"/>
          <c:y val="0.22839568746119626"/>
          <c:w val="0.94806763285024198"/>
          <c:h val="0.64509919375609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1ª Evaluación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0 a 2</c:v>
                </c:pt>
                <c:pt idx="1">
                  <c:v>3 a 5</c:v>
                </c:pt>
                <c:pt idx="2">
                  <c:v>Más de 5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  <c:pt idx="6">
                  <c:v>0 a 2</c:v>
                </c:pt>
                <c:pt idx="7">
                  <c:v>3 a 5</c:v>
                </c:pt>
                <c:pt idx="8">
                  <c:v>Más de 5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  <c:pt idx="12">
                  <c:v>0 a 2</c:v>
                </c:pt>
                <c:pt idx="13">
                  <c:v>3 a 5</c:v>
                </c:pt>
                <c:pt idx="14">
                  <c:v>Más de 5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54.23</c:v>
                </c:pt>
                <c:pt idx="1">
                  <c:v>23.24</c:v>
                </c:pt>
                <c:pt idx="2">
                  <c:v>22.54</c:v>
                </c:pt>
                <c:pt idx="3">
                  <c:v>58.29</c:v>
                </c:pt>
                <c:pt idx="4">
                  <c:v>21.71</c:v>
                </c:pt>
                <c:pt idx="5">
                  <c:v>20</c:v>
                </c:pt>
                <c:pt idx="6">
                  <c:v>72.78</c:v>
                </c:pt>
                <c:pt idx="7">
                  <c:v>17.75</c:v>
                </c:pt>
                <c:pt idx="8">
                  <c:v>9.4700000000000006</c:v>
                </c:pt>
                <c:pt idx="9">
                  <c:v>53.13</c:v>
                </c:pt>
                <c:pt idx="10">
                  <c:v>28.75</c:v>
                </c:pt>
                <c:pt idx="11">
                  <c:v>18.13</c:v>
                </c:pt>
                <c:pt idx="12">
                  <c:v>69.819999999999993</c:v>
                </c:pt>
                <c:pt idx="13">
                  <c:v>14.79</c:v>
                </c:pt>
                <c:pt idx="14">
                  <c:v>15.38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17-B94D-8C39-ADE77A65EF7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2ª Evaluación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6.0386473429951905E-4"/>
                  <c:y val="2.6775845775176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894879987827602E-2"/>
                      <c:h val="4.41480145141106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617-B94D-8C39-ADE77A65EF71}"/>
                </c:ext>
              </c:extLst>
            </c:dLbl>
            <c:dLbl>
              <c:idx val="5"/>
              <c:layout>
                <c:manualLayout>
                  <c:x val="-1.2077294685990299E-3"/>
                  <c:y val="5.2480657719345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271691582030499E-2"/>
                      <c:h val="5.48583528241812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617-B94D-8C39-ADE77A65EF71}"/>
                </c:ext>
              </c:extLst>
            </c:dLbl>
            <c:dLbl>
              <c:idx val="10"/>
              <c:layout>
                <c:manualLayout>
                  <c:x val="0"/>
                  <c:y val="3.6415150254239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271691582030499E-2"/>
                      <c:h val="5.27162851621671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617-B94D-8C39-ADE77A65E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0 a 2</c:v>
                </c:pt>
                <c:pt idx="1">
                  <c:v>3 a 5</c:v>
                </c:pt>
                <c:pt idx="2">
                  <c:v>Más de 5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  <c:pt idx="6">
                  <c:v>0 a 2</c:v>
                </c:pt>
                <c:pt idx="7">
                  <c:v>3 a 5</c:v>
                </c:pt>
                <c:pt idx="8">
                  <c:v>Más de 5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  <c:pt idx="12">
                  <c:v>0 a 2</c:v>
                </c:pt>
                <c:pt idx="13">
                  <c:v>3 a 5</c:v>
                </c:pt>
                <c:pt idx="14">
                  <c:v>Más de 5</c:v>
                </c:pt>
              </c:strCache>
            </c:strRef>
          </c:cat>
          <c:val>
            <c:numRef>
              <c:f>Hoja1!$C$2:$C$16</c:f>
              <c:numCache>
                <c:formatCode>General</c:formatCode>
                <c:ptCount val="15"/>
                <c:pt idx="0">
                  <c:v>57.93</c:v>
                </c:pt>
                <c:pt idx="1">
                  <c:v>24.83</c:v>
                </c:pt>
                <c:pt idx="2">
                  <c:v>17.239999999999998</c:v>
                </c:pt>
                <c:pt idx="3">
                  <c:v>64</c:v>
                </c:pt>
                <c:pt idx="4">
                  <c:v>20.57</c:v>
                </c:pt>
                <c:pt idx="5">
                  <c:v>15.43</c:v>
                </c:pt>
                <c:pt idx="6">
                  <c:v>80.59</c:v>
                </c:pt>
                <c:pt idx="7">
                  <c:v>11.18</c:v>
                </c:pt>
                <c:pt idx="8">
                  <c:v>8.24</c:v>
                </c:pt>
                <c:pt idx="12">
                  <c:v>70.760000000000005</c:v>
                </c:pt>
                <c:pt idx="13">
                  <c:v>18.13</c:v>
                </c:pt>
                <c:pt idx="14">
                  <c:v>11.11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17-B94D-8C39-ADE77A65EF7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Ordinaria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0"/>
              <c:layout>
                <c:manualLayout>
                  <c:x val="1.2077294685990299E-3"/>
                  <c:y val="7.2830300508479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17-B94D-8C39-ADE77A65E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0 a 2</c:v>
                </c:pt>
                <c:pt idx="1">
                  <c:v>3 a 5</c:v>
                </c:pt>
                <c:pt idx="2">
                  <c:v>Más de 5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  <c:pt idx="6">
                  <c:v>0 a 2</c:v>
                </c:pt>
                <c:pt idx="7">
                  <c:v>3 a 5</c:v>
                </c:pt>
                <c:pt idx="8">
                  <c:v>Más de 5</c:v>
                </c:pt>
                <c:pt idx="9">
                  <c:v>0 a 2</c:v>
                </c:pt>
                <c:pt idx="10">
                  <c:v>3 a 5</c:v>
                </c:pt>
                <c:pt idx="11">
                  <c:v>Más de 5</c:v>
                </c:pt>
                <c:pt idx="12">
                  <c:v>0 a 2</c:v>
                </c:pt>
                <c:pt idx="13">
                  <c:v>3 a 5</c:v>
                </c:pt>
                <c:pt idx="14">
                  <c:v>Más de 5</c:v>
                </c:pt>
              </c:strCache>
            </c:strRef>
          </c:cat>
          <c:val>
            <c:numRef>
              <c:f>Hoja1!$D$2:$D$16</c:f>
              <c:numCache>
                <c:formatCode>General</c:formatCode>
                <c:ptCount val="15"/>
                <c:pt idx="0">
                  <c:v>80</c:v>
                </c:pt>
                <c:pt idx="1">
                  <c:v>12.41</c:v>
                </c:pt>
                <c:pt idx="2">
                  <c:v>7.59</c:v>
                </c:pt>
                <c:pt idx="3">
                  <c:v>84.75</c:v>
                </c:pt>
                <c:pt idx="4">
                  <c:v>8.4700000000000006</c:v>
                </c:pt>
                <c:pt idx="5">
                  <c:v>6.78</c:v>
                </c:pt>
                <c:pt idx="6">
                  <c:v>93.53</c:v>
                </c:pt>
                <c:pt idx="7">
                  <c:v>2.94</c:v>
                </c:pt>
                <c:pt idx="8">
                  <c:v>3.53</c:v>
                </c:pt>
                <c:pt idx="12">
                  <c:v>84.71</c:v>
                </c:pt>
                <c:pt idx="13">
                  <c:v>8.82</c:v>
                </c:pt>
                <c:pt idx="14">
                  <c:v>6.47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17-B94D-8C39-ADE77A65E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3575296"/>
        <c:axId val="143585280"/>
      </c:barChart>
      <c:catAx>
        <c:axId val="14357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3585280"/>
        <c:crosses val="autoZero"/>
        <c:auto val="1"/>
        <c:lblAlgn val="ctr"/>
        <c:lblOffset val="100"/>
        <c:noMultiLvlLbl val="0"/>
      </c:catAx>
      <c:valAx>
        <c:axId val="1435852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357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 dirty="0"/>
              <a:t>Comparativa</a:t>
            </a:r>
            <a:r>
              <a:rPr lang="es-ES_tradnl" baseline="0" dirty="0"/>
              <a:t> entre grupos</a:t>
            </a:r>
            <a:endParaRPr lang="es-ES_tradn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1º Bach 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</c:strCache>
            </c:strRef>
          </c:cat>
          <c:val>
            <c:numRef>
              <c:f>Hoja1!$B$2:$B$7</c:f>
              <c:numCache>
                <c:formatCode>0.00</c:formatCode>
                <c:ptCount val="6"/>
                <c:pt idx="0">
                  <c:v>22.857142857142858</c:v>
                </c:pt>
                <c:pt idx="1">
                  <c:v>31.428571428571427</c:v>
                </c:pt>
                <c:pt idx="2">
                  <c:v>20</c:v>
                </c:pt>
                <c:pt idx="3">
                  <c:v>74.285714285714292</c:v>
                </c:pt>
                <c:pt idx="4">
                  <c:v>22.857142857142858</c:v>
                </c:pt>
                <c:pt idx="5">
                  <c:v>2.8571428571428572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0-6246-96B1-8F97D2F30B3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1º Bach 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</c:strCache>
            </c:strRef>
          </c:cat>
          <c:val>
            <c:numRef>
              <c:f>Hoja1!$C$2:$C$7</c:f>
              <c:numCache>
                <c:formatCode>0.00</c:formatCode>
                <c:ptCount val="6"/>
                <c:pt idx="0">
                  <c:v>20.588235294117649</c:v>
                </c:pt>
                <c:pt idx="1">
                  <c:v>20.588235294117649</c:v>
                </c:pt>
                <c:pt idx="2">
                  <c:v>14.705882352941176</c:v>
                </c:pt>
                <c:pt idx="3">
                  <c:v>55.882352941176471</c:v>
                </c:pt>
                <c:pt idx="4">
                  <c:v>38.235294117647058</c:v>
                </c:pt>
                <c:pt idx="5">
                  <c:v>5.882352941176471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00-6246-96B1-8F97D2F30B3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 a 2</c:v>
                </c:pt>
                <c:pt idx="4">
                  <c:v>3 a 5</c:v>
                </c:pt>
                <c:pt idx="5">
                  <c:v>Más de 5</c:v>
                </c:pt>
              </c:strCache>
            </c:strRef>
          </c:cat>
          <c:val>
            <c:numRef>
              <c:f>Hoja1!$D$2:$D$7</c:f>
              <c:numCache>
                <c:formatCode>0.00</c:formatCode>
                <c:ptCount val="6"/>
                <c:pt idx="0">
                  <c:v>21.739130434782609</c:v>
                </c:pt>
                <c:pt idx="1">
                  <c:v>26.086956521739129</c:v>
                </c:pt>
                <c:pt idx="2">
                  <c:v>17.391304347826086</c:v>
                </c:pt>
                <c:pt idx="3">
                  <c:v>65.217391304347828</c:v>
                </c:pt>
                <c:pt idx="4">
                  <c:v>30.434782608695652</c:v>
                </c:pt>
                <c:pt idx="5">
                  <c:v>4.3478260869565215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00-6246-96B1-8F97D2F30B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4095104"/>
        <c:axId val="144096640"/>
      </c:barChart>
      <c:catAx>
        <c:axId val="144095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4096640"/>
        <c:crosses val="autoZero"/>
        <c:auto val="1"/>
        <c:lblAlgn val="ctr"/>
        <c:lblOffset val="100"/>
        <c:noMultiLvlLbl val="0"/>
      </c:catAx>
      <c:valAx>
        <c:axId val="14409664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one"/>
        <c:crossAx val="14409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0.32929</cdr:x>
      <cdr:y>0.14013</cdr:y>
    </cdr:from>
    <cdr:to>
      <cdr:x>0.45368</cdr:x>
      <cdr:y>0.20243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3462651" y="830829"/>
          <a:ext cx="130811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_tradn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dirty="0"/>
            <a:t>2022/2023</a:t>
          </a:r>
        </a:p>
      </cdr:txBody>
    </cdr:sp>
  </cdr:relSizeAnchor>
  <cdr:relSizeAnchor xmlns:cdr="http://schemas.openxmlformats.org/drawingml/2006/chartDrawing">
    <cdr:from>
      <cdr:x>0.57169</cdr:x>
      <cdr:y>0.14013</cdr:y>
    </cdr:from>
    <cdr:to>
      <cdr:x>0.71712</cdr:x>
      <cdr:y>0.20243</cdr:y>
    </cdr:to>
    <cdr:sp macro="" textlink="">
      <cdr:nvSpPr>
        <cdr:cNvPr id="4" name="CuadroTexto 3"/>
        <cdr:cNvSpPr txBox="1"/>
      </cdr:nvSpPr>
      <cdr:spPr>
        <a:xfrm xmlns:a="http://schemas.openxmlformats.org/drawingml/2006/main" flipH="1">
          <a:off x="6011664" y="830829"/>
          <a:ext cx="152925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_tradn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dirty="0"/>
            <a:t>2023/2024</a:t>
          </a:r>
        </a:p>
      </cdr:txBody>
    </cdr:sp>
  </cdr:relSizeAnchor>
  <cdr:relSizeAnchor xmlns:cdr="http://schemas.openxmlformats.org/drawingml/2006/chartDrawing">
    <cdr:from>
      <cdr:x>0.02969</cdr:x>
      <cdr:y>0.08209</cdr:y>
    </cdr:from>
    <cdr:to>
      <cdr:x>0.03109</cdr:x>
      <cdr:y>0.87313</cdr:y>
    </cdr:to>
    <cdr:cxnSp macro="">
      <cdr:nvCxnSpPr>
        <cdr:cNvPr id="14" name="Conector recto 13">
          <a:extLst xmlns:a="http://schemas.openxmlformats.org/drawingml/2006/main">
            <a:ext uri="{FF2B5EF4-FFF2-40B4-BE49-F238E27FC236}">
              <a16:creationId xmlns:a16="http://schemas.microsoft.com/office/drawing/2014/main" id="{BFFDB9A9-F7C6-934A-9C73-18590FAE18F2}"/>
            </a:ext>
          </a:extLst>
        </cdr:cNvPr>
        <cdr:cNvCxnSpPr/>
      </cdr:nvCxnSpPr>
      <cdr:spPr>
        <a:xfrm xmlns:a="http://schemas.openxmlformats.org/drawingml/2006/main" flipV="1">
          <a:off x="312175" y="486696"/>
          <a:ext cx="14748" cy="4689987"/>
        </a:xfrm>
        <a:prstGeom xmlns:a="http://schemas.openxmlformats.org/drawingml/2006/main" prst="line">
          <a:avLst/>
        </a:prstGeom>
        <a:ln xmlns:a="http://schemas.openxmlformats.org/drawingml/2006/main" w="635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0.50572</cdr:x>
      <cdr:y>0.14013</cdr:y>
    </cdr:from>
    <cdr:to>
      <cdr:x>0.50572</cdr:x>
      <cdr:y>0.87313</cdr:y>
    </cdr:to>
    <cdr:cxnSp macro="">
      <cdr:nvCxnSpPr>
        <cdr:cNvPr id="16" name="Conector recto 15">
          <a:extLst xmlns:a="http://schemas.openxmlformats.org/drawingml/2006/main">
            <a:ext uri="{FF2B5EF4-FFF2-40B4-BE49-F238E27FC236}">
              <a16:creationId xmlns:a16="http://schemas.microsoft.com/office/drawing/2014/main" id="{BDAF088C-EC41-2642-A547-0B97282DB859}"/>
            </a:ext>
          </a:extLst>
        </cdr:cNvPr>
        <cdr:cNvCxnSpPr/>
      </cdr:nvCxnSpPr>
      <cdr:spPr>
        <a:xfrm xmlns:a="http://schemas.openxmlformats.org/drawingml/2006/main" flipH="1" flipV="1">
          <a:off x="5317981" y="830829"/>
          <a:ext cx="1" cy="434585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0.26734</cdr:x>
      <cdr:y>0.11992</cdr:y>
    </cdr:from>
    <cdr:to>
      <cdr:x>0.26734</cdr:x>
      <cdr:y>0.87313</cdr:y>
    </cdr:to>
    <cdr:cxnSp macro="">
      <cdr:nvCxnSpPr>
        <cdr:cNvPr id="18" name="Conector recto 17">
          <a:extLst xmlns:a="http://schemas.openxmlformats.org/drawingml/2006/main">
            <a:ext uri="{FF2B5EF4-FFF2-40B4-BE49-F238E27FC236}">
              <a16:creationId xmlns:a16="http://schemas.microsoft.com/office/drawing/2014/main" id="{698B047A-7551-7045-8CDA-1FB2ACE2712B}"/>
            </a:ext>
          </a:extLst>
        </cdr:cNvPr>
        <cdr:cNvCxnSpPr/>
      </cdr:nvCxnSpPr>
      <cdr:spPr>
        <a:xfrm xmlns:a="http://schemas.openxmlformats.org/drawingml/2006/main" flipH="1" flipV="1">
          <a:off x="2811264" y="710974"/>
          <a:ext cx="1" cy="446571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0.7426</cdr:x>
      <cdr:y>0.14013</cdr:y>
    </cdr:from>
    <cdr:to>
      <cdr:x>0.7426</cdr:x>
      <cdr:y>0.87313</cdr:y>
    </cdr:to>
    <cdr:cxnSp macro="">
      <cdr:nvCxnSpPr>
        <cdr:cNvPr id="20" name="Conector recto 19">
          <a:extLst xmlns:a="http://schemas.openxmlformats.org/drawingml/2006/main">
            <a:ext uri="{FF2B5EF4-FFF2-40B4-BE49-F238E27FC236}">
              <a16:creationId xmlns:a16="http://schemas.microsoft.com/office/drawing/2014/main" id="{BAD5383B-4EF3-5B4F-9B92-BE004898098E}"/>
            </a:ext>
          </a:extLst>
        </cdr:cNvPr>
        <cdr:cNvCxnSpPr/>
      </cdr:nvCxnSpPr>
      <cdr:spPr>
        <a:xfrm xmlns:a="http://schemas.openxmlformats.org/drawingml/2006/main" flipV="1">
          <a:off x="7808933" y="830829"/>
          <a:ext cx="0" cy="434585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0.97639</cdr:x>
      <cdr:y>0.87313</cdr:y>
    </cdr:from>
    <cdr:to>
      <cdr:x>0.9806</cdr:x>
      <cdr:y>0.87313</cdr:y>
    </cdr:to>
    <cdr:cxnSp macro="">
      <cdr:nvCxnSpPr>
        <cdr:cNvPr id="22" name="Conector recto 21">
          <a:extLst xmlns:a="http://schemas.openxmlformats.org/drawingml/2006/main">
            <a:ext uri="{FF2B5EF4-FFF2-40B4-BE49-F238E27FC236}">
              <a16:creationId xmlns:a16="http://schemas.microsoft.com/office/drawing/2014/main" id="{31C6FC99-5183-D849-9748-D702A61A7674}"/>
            </a:ext>
          </a:extLst>
        </cdr:cNvPr>
        <cdr:cNvCxnSpPr/>
      </cdr:nvCxnSpPr>
      <cdr:spPr>
        <a:xfrm xmlns:a="http://schemas.openxmlformats.org/drawingml/2006/main" flipH="1">
          <a:off x="10267336" y="5176683"/>
          <a:ext cx="4424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0.01733</cdr:x>
      <cdr:y>0.17826</cdr:y>
    </cdr:from>
    <cdr:to>
      <cdr:x>0.01733</cdr:x>
      <cdr:y>0.91376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0DD6A39A-AA56-134B-A13E-A735D1AE6768}"/>
            </a:ext>
          </a:extLst>
        </cdr:cNvPr>
        <cdr:cNvCxnSpPr/>
      </cdr:nvCxnSpPr>
      <cdr:spPr>
        <a:xfrm xmlns:a="http://schemas.openxmlformats.org/drawingml/2006/main">
          <a:off x="186559" y="775686"/>
          <a:ext cx="0" cy="32004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0.17699</cdr:x>
      <cdr:y>0.18632</cdr:y>
    </cdr:from>
    <cdr:to>
      <cdr:x>0.17699</cdr:x>
      <cdr:y>0.92544</cdr:y>
    </cdr:to>
    <cdr:cxnSp macro="">
      <cdr:nvCxnSpPr>
        <cdr:cNvPr id="5" name="Conector recto 4">
          <a:extLst xmlns:a="http://schemas.openxmlformats.org/drawingml/2006/main">
            <a:ext uri="{FF2B5EF4-FFF2-40B4-BE49-F238E27FC236}">
              <a16:creationId xmlns:a16="http://schemas.microsoft.com/office/drawing/2014/main" id="{B752CD34-D9E7-5648-B4C0-65765F655041}"/>
            </a:ext>
          </a:extLst>
        </cdr:cNvPr>
        <cdr:cNvCxnSpPr/>
      </cdr:nvCxnSpPr>
      <cdr:spPr>
        <a:xfrm xmlns:a="http://schemas.openxmlformats.org/drawingml/2006/main">
          <a:off x="1861207" y="810720"/>
          <a:ext cx="0" cy="321616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0.33651</cdr:x>
      <cdr:y>0.18551</cdr:y>
    </cdr:from>
    <cdr:to>
      <cdr:x>0.33651</cdr:x>
      <cdr:y>0.91738</cdr:y>
    </cdr:to>
    <cdr:cxnSp macro="">
      <cdr:nvCxnSpPr>
        <cdr:cNvPr id="15" name="Conector recto 14">
          <a:extLst xmlns:a="http://schemas.openxmlformats.org/drawingml/2006/main">
            <a:ext uri="{FF2B5EF4-FFF2-40B4-BE49-F238E27FC236}">
              <a16:creationId xmlns:a16="http://schemas.microsoft.com/office/drawing/2014/main" id="{F54797F8-4EDB-8F46-9C7B-284D9B780F60}"/>
            </a:ext>
          </a:extLst>
        </cdr:cNvPr>
        <cdr:cNvCxnSpPr/>
      </cdr:nvCxnSpPr>
      <cdr:spPr>
        <a:xfrm xmlns:a="http://schemas.openxmlformats.org/drawingml/2006/main">
          <a:off x="3623441" y="807217"/>
          <a:ext cx="0" cy="318463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0.2</cdr:y>
    </cdr:from>
    <cdr:to>
      <cdr:x>0.5</cdr:x>
      <cdr:y>0.91376</cdr:y>
    </cdr:to>
    <cdr:cxnSp macro="">
      <cdr:nvCxnSpPr>
        <cdr:cNvPr id="18" name="Conector recto 17">
          <a:extLst xmlns:a="http://schemas.openxmlformats.org/drawingml/2006/main">
            <a:ext uri="{FF2B5EF4-FFF2-40B4-BE49-F238E27FC236}">
              <a16:creationId xmlns:a16="http://schemas.microsoft.com/office/drawing/2014/main" id="{557D4C2F-ECBA-0748-9BC0-4B3ECE270E89}"/>
            </a:ext>
          </a:extLst>
        </cdr:cNvPr>
        <cdr:cNvCxnSpPr/>
      </cdr:nvCxnSpPr>
      <cdr:spPr>
        <a:xfrm xmlns:a="http://schemas.openxmlformats.org/drawingml/2006/main">
          <a:off x="5383924" y="870279"/>
          <a:ext cx="0" cy="310580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0.66301</cdr:x>
      <cdr:y>0.22536</cdr:y>
    </cdr:from>
    <cdr:to>
      <cdr:x>0.66301</cdr:x>
      <cdr:y>0.91738</cdr:y>
    </cdr:to>
    <cdr:cxnSp macro="">
      <cdr:nvCxnSpPr>
        <cdr:cNvPr id="21" name="Conector recto 20">
          <a:extLst xmlns:a="http://schemas.openxmlformats.org/drawingml/2006/main">
            <a:ext uri="{FF2B5EF4-FFF2-40B4-BE49-F238E27FC236}">
              <a16:creationId xmlns:a16="http://schemas.microsoft.com/office/drawing/2014/main" id="{3E254E4C-5BB9-A14B-AE76-1B1237FFB6FA}"/>
            </a:ext>
          </a:extLst>
        </cdr:cNvPr>
        <cdr:cNvCxnSpPr/>
      </cdr:nvCxnSpPr>
      <cdr:spPr>
        <a:xfrm xmlns:a="http://schemas.openxmlformats.org/drawingml/2006/main">
          <a:off x="7139152" y="980638"/>
          <a:ext cx="0" cy="301121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0.82552</cdr:x>
      <cdr:y>0.22174</cdr:y>
    </cdr:from>
    <cdr:to>
      <cdr:x>0.82552</cdr:x>
      <cdr:y>0.91376</cdr:y>
    </cdr:to>
    <cdr:cxnSp macro="">
      <cdr:nvCxnSpPr>
        <cdr:cNvPr id="24" name="Conector recto 23">
          <a:extLst xmlns:a="http://schemas.openxmlformats.org/drawingml/2006/main">
            <a:ext uri="{FF2B5EF4-FFF2-40B4-BE49-F238E27FC236}">
              <a16:creationId xmlns:a16="http://schemas.microsoft.com/office/drawing/2014/main" id="{0C1862D8-CA20-1E48-9226-D9A125BC75EE}"/>
            </a:ext>
          </a:extLst>
        </cdr:cNvPr>
        <cdr:cNvCxnSpPr/>
      </cdr:nvCxnSpPr>
      <cdr:spPr>
        <a:xfrm xmlns:a="http://schemas.openxmlformats.org/drawingml/2006/main">
          <a:off x="8889124" y="964872"/>
          <a:ext cx="0" cy="301121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0.97657</cdr:x>
      <cdr:y>0.2145</cdr:y>
    </cdr:from>
    <cdr:to>
      <cdr:x>0.97657</cdr:x>
      <cdr:y>0.91376</cdr:y>
    </cdr:to>
    <cdr:cxnSp macro="">
      <cdr:nvCxnSpPr>
        <cdr:cNvPr id="27" name="Conector recto 26">
          <a:extLst xmlns:a="http://schemas.openxmlformats.org/drawingml/2006/main">
            <a:ext uri="{FF2B5EF4-FFF2-40B4-BE49-F238E27FC236}">
              <a16:creationId xmlns:a16="http://schemas.microsoft.com/office/drawing/2014/main" id="{D1BF8201-4321-4346-B1CD-30B6D1BCB346}"/>
            </a:ext>
          </a:extLst>
        </cdr:cNvPr>
        <cdr:cNvCxnSpPr/>
      </cdr:nvCxnSpPr>
      <cdr:spPr>
        <a:xfrm xmlns:a="http://schemas.openxmlformats.org/drawingml/2006/main">
          <a:off x="10515600" y="933341"/>
          <a:ext cx="0" cy="304274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0.26376</cdr:x>
      <cdr:y>0.13831</cdr:y>
    </cdr:from>
    <cdr:to>
      <cdr:x>0.38297</cdr:x>
      <cdr:y>0.20061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2773633" y="820004"/>
          <a:ext cx="1253565" cy="3693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_tradn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dirty="0"/>
            <a:t>2022/2023</a:t>
          </a:r>
        </a:p>
      </cdr:txBody>
    </cdr:sp>
  </cdr:relSizeAnchor>
  <cdr:relSizeAnchor xmlns:cdr="http://schemas.openxmlformats.org/drawingml/2006/chartDrawing">
    <cdr:from>
      <cdr:x>0.44179</cdr:x>
      <cdr:y>0.14013</cdr:y>
    </cdr:from>
    <cdr:to>
      <cdr:x>0.5582</cdr:x>
      <cdr:y>0.20242</cdr:y>
    </cdr:to>
    <cdr:sp macro="" textlink="">
      <cdr:nvSpPr>
        <cdr:cNvPr id="4" name="CuadroTexto 3"/>
        <cdr:cNvSpPr txBox="1"/>
      </cdr:nvSpPr>
      <cdr:spPr>
        <a:xfrm xmlns:a="http://schemas.openxmlformats.org/drawingml/2006/main" flipH="1">
          <a:off x="4645739" y="830829"/>
          <a:ext cx="1224121" cy="3693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_tradn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dirty="0"/>
            <a:t>2023/2024</a:t>
          </a:r>
        </a:p>
      </cdr:txBody>
    </cdr:sp>
  </cdr:relSizeAnchor>
  <cdr:relSizeAnchor xmlns:cdr="http://schemas.openxmlformats.org/drawingml/2006/chartDrawing">
    <cdr:from>
      <cdr:x>0.02969</cdr:x>
      <cdr:y>0.08209</cdr:y>
    </cdr:from>
    <cdr:to>
      <cdr:x>0.03109</cdr:x>
      <cdr:y>0.87313</cdr:y>
    </cdr:to>
    <cdr:cxnSp macro="">
      <cdr:nvCxnSpPr>
        <cdr:cNvPr id="14" name="Conector recto 13">
          <a:extLst xmlns:a="http://schemas.openxmlformats.org/drawingml/2006/main">
            <a:ext uri="{FF2B5EF4-FFF2-40B4-BE49-F238E27FC236}">
              <a16:creationId xmlns:a16="http://schemas.microsoft.com/office/drawing/2014/main" id="{450FCD2E-D29B-394E-9CA4-57FF0DBAC2F8}"/>
            </a:ext>
          </a:extLst>
        </cdr:cNvPr>
        <cdr:cNvCxnSpPr/>
      </cdr:nvCxnSpPr>
      <cdr:spPr>
        <a:xfrm xmlns:a="http://schemas.openxmlformats.org/drawingml/2006/main" flipV="1">
          <a:off x="312175" y="486696"/>
          <a:ext cx="14748" cy="4689987"/>
        </a:xfrm>
        <a:prstGeom xmlns:a="http://schemas.openxmlformats.org/drawingml/2006/main" prst="line">
          <a:avLst/>
        </a:prstGeom>
        <a:ln xmlns:a="http://schemas.openxmlformats.org/drawingml/2006/main" w="635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0.40977</cdr:x>
      <cdr:y>0.08209</cdr:y>
    </cdr:from>
    <cdr:to>
      <cdr:x>0.40977</cdr:x>
      <cdr:y>0.87313</cdr:y>
    </cdr:to>
    <cdr:cxnSp macro="">
      <cdr:nvCxnSpPr>
        <cdr:cNvPr id="16" name="Conector recto 15">
          <a:extLst xmlns:a="http://schemas.openxmlformats.org/drawingml/2006/main">
            <a:ext uri="{FF2B5EF4-FFF2-40B4-BE49-F238E27FC236}">
              <a16:creationId xmlns:a16="http://schemas.microsoft.com/office/drawing/2014/main" id="{BEDE9263-CFED-5A42-89D6-88324FEF5E9E}"/>
            </a:ext>
          </a:extLst>
        </cdr:cNvPr>
        <cdr:cNvCxnSpPr/>
      </cdr:nvCxnSpPr>
      <cdr:spPr>
        <a:xfrm xmlns:a="http://schemas.openxmlformats.org/drawingml/2006/main" flipV="1">
          <a:off x="4308988" y="486696"/>
          <a:ext cx="0" cy="46899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0.22236</cdr:x>
      <cdr:y>0.08209</cdr:y>
    </cdr:from>
    <cdr:to>
      <cdr:x>0.22236</cdr:x>
      <cdr:y>0.87313</cdr:y>
    </cdr:to>
    <cdr:cxnSp macro="">
      <cdr:nvCxnSpPr>
        <cdr:cNvPr id="18" name="Conector recto 17">
          <a:extLst xmlns:a="http://schemas.openxmlformats.org/drawingml/2006/main">
            <a:ext uri="{FF2B5EF4-FFF2-40B4-BE49-F238E27FC236}">
              <a16:creationId xmlns:a16="http://schemas.microsoft.com/office/drawing/2014/main" id="{5EAF2F1F-682C-FA4E-8A2A-A0B1785A2A9B}"/>
            </a:ext>
          </a:extLst>
        </cdr:cNvPr>
        <cdr:cNvCxnSpPr/>
      </cdr:nvCxnSpPr>
      <cdr:spPr>
        <a:xfrm xmlns:a="http://schemas.openxmlformats.org/drawingml/2006/main" flipH="1" flipV="1">
          <a:off x="2338298" y="486696"/>
          <a:ext cx="1" cy="468998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0.60168</cdr:x>
      <cdr:y>0.08209</cdr:y>
    </cdr:from>
    <cdr:to>
      <cdr:x>0.60168</cdr:x>
      <cdr:y>0.87313</cdr:y>
    </cdr:to>
    <cdr:cxnSp macro="">
      <cdr:nvCxnSpPr>
        <cdr:cNvPr id="20" name="Conector recto 19">
          <a:extLst xmlns:a="http://schemas.openxmlformats.org/drawingml/2006/main">
            <a:ext uri="{FF2B5EF4-FFF2-40B4-BE49-F238E27FC236}">
              <a16:creationId xmlns:a16="http://schemas.microsoft.com/office/drawing/2014/main" id="{F3EE6AFE-7768-AF46-AE6B-0EAD3C2006D4}"/>
            </a:ext>
          </a:extLst>
        </cdr:cNvPr>
        <cdr:cNvCxnSpPr/>
      </cdr:nvCxnSpPr>
      <cdr:spPr>
        <a:xfrm xmlns:a="http://schemas.openxmlformats.org/drawingml/2006/main" flipV="1">
          <a:off x="6326974" y="486696"/>
          <a:ext cx="0" cy="468998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0.97639</cdr:x>
      <cdr:y>0.87313</cdr:y>
    </cdr:from>
    <cdr:to>
      <cdr:x>0.9806</cdr:x>
      <cdr:y>0.87313</cdr:y>
    </cdr:to>
    <cdr:cxnSp macro="">
      <cdr:nvCxnSpPr>
        <cdr:cNvPr id="22" name="Conector recto 21">
          <a:extLst xmlns:a="http://schemas.openxmlformats.org/drawingml/2006/main">
            <a:ext uri="{FF2B5EF4-FFF2-40B4-BE49-F238E27FC236}">
              <a16:creationId xmlns:a16="http://schemas.microsoft.com/office/drawing/2014/main" id="{738C5DCC-1D15-8341-9A89-F5ACEA55EF9D}"/>
            </a:ext>
          </a:extLst>
        </cdr:cNvPr>
        <cdr:cNvCxnSpPr/>
      </cdr:nvCxnSpPr>
      <cdr:spPr>
        <a:xfrm xmlns:a="http://schemas.openxmlformats.org/drawingml/2006/main" flipH="1">
          <a:off x="10267336" y="5176683"/>
          <a:ext cx="4424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0.78908</cdr:x>
      <cdr:y>0.08209</cdr:y>
    </cdr:from>
    <cdr:to>
      <cdr:x>0.78908</cdr:x>
      <cdr:y>0.87313</cdr:y>
    </cdr:to>
    <cdr:cxnSp macro="">
      <cdr:nvCxnSpPr>
        <cdr:cNvPr id="17" name="Conector recto 16">
          <a:extLst xmlns:a="http://schemas.openxmlformats.org/drawingml/2006/main">
            <a:ext uri="{FF2B5EF4-FFF2-40B4-BE49-F238E27FC236}">
              <a16:creationId xmlns:a16="http://schemas.microsoft.com/office/drawing/2014/main" id="{57DADDF9-6FEC-C24E-94DC-E419FD0F0EFB}"/>
            </a:ext>
          </a:extLst>
        </cdr:cNvPr>
        <cdr:cNvCxnSpPr/>
      </cdr:nvCxnSpPr>
      <cdr:spPr>
        <a:xfrm xmlns:a="http://schemas.openxmlformats.org/drawingml/2006/main">
          <a:off x="8297664" y="486696"/>
          <a:ext cx="0" cy="4689987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0.81157</cdr:x>
      <cdr:y>0.11895</cdr:y>
    </cdr:from>
    <cdr:to>
      <cdr:x>0.95979</cdr:x>
      <cdr:y>0.23112</cdr:y>
    </cdr:to>
    <cdr:sp macro="" textlink="">
      <cdr:nvSpPr>
        <cdr:cNvPr id="25" name="CuadroTexto 24">
          <a:extLst xmlns:a="http://schemas.openxmlformats.org/drawingml/2006/main">
            <a:ext uri="{FF2B5EF4-FFF2-40B4-BE49-F238E27FC236}">
              <a16:creationId xmlns:a16="http://schemas.microsoft.com/office/drawing/2014/main" id="{D20F40F3-B3B3-F34A-82CE-B2065B09DE8A}"/>
            </a:ext>
          </a:extLst>
        </cdr:cNvPr>
        <cdr:cNvSpPr txBox="1"/>
      </cdr:nvSpPr>
      <cdr:spPr>
        <a:xfrm xmlns:a="http://schemas.openxmlformats.org/drawingml/2006/main">
          <a:off x="8534145" y="705241"/>
          <a:ext cx="1558623" cy="665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_tradnl" sz="1800" dirty="0"/>
            <a:t>       1º ESO </a:t>
          </a:r>
        </a:p>
        <a:p xmlns:a="http://schemas.openxmlformats.org/drawingml/2006/main">
          <a:r>
            <a:rPr lang="es-ES_tradnl" sz="1800" dirty="0"/>
            <a:t>CURSO 23/24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0.26424</cdr:x>
      <cdr:y>0.14013</cdr:y>
    </cdr:from>
    <cdr:to>
      <cdr:x>0.38345</cdr:x>
      <cdr:y>0.20243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2778650" y="830829"/>
          <a:ext cx="1253565" cy="3693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_tradn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dirty="0"/>
            <a:t>2022/2023</a:t>
          </a:r>
        </a:p>
      </cdr:txBody>
    </cdr:sp>
  </cdr:relSizeAnchor>
  <cdr:relSizeAnchor xmlns:cdr="http://schemas.openxmlformats.org/drawingml/2006/chartDrawing">
    <cdr:from>
      <cdr:x>0.45379</cdr:x>
      <cdr:y>0.14014</cdr:y>
    </cdr:from>
    <cdr:to>
      <cdr:x>0.5702</cdr:x>
      <cdr:y>0.20243</cdr:y>
    </cdr:to>
    <cdr:sp macro="" textlink="">
      <cdr:nvSpPr>
        <cdr:cNvPr id="4" name="CuadroTexto 3"/>
        <cdr:cNvSpPr txBox="1"/>
      </cdr:nvSpPr>
      <cdr:spPr>
        <a:xfrm xmlns:a="http://schemas.openxmlformats.org/drawingml/2006/main" flipH="1">
          <a:off x="4771863" y="830853"/>
          <a:ext cx="1224121" cy="3693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_tradn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dirty="0"/>
            <a:t>2023/2024</a:t>
          </a:r>
        </a:p>
      </cdr:txBody>
    </cdr:sp>
  </cdr:relSizeAnchor>
  <cdr:relSizeAnchor xmlns:cdr="http://schemas.openxmlformats.org/drawingml/2006/chartDrawing">
    <cdr:from>
      <cdr:x>0.02969</cdr:x>
      <cdr:y>0.08209</cdr:y>
    </cdr:from>
    <cdr:to>
      <cdr:x>0.03109</cdr:x>
      <cdr:y>0.87313</cdr:y>
    </cdr:to>
    <cdr:cxnSp macro="">
      <cdr:nvCxnSpPr>
        <cdr:cNvPr id="14" name="Conector recto 13">
          <a:extLst xmlns:a="http://schemas.openxmlformats.org/drawingml/2006/main">
            <a:ext uri="{FF2B5EF4-FFF2-40B4-BE49-F238E27FC236}">
              <a16:creationId xmlns:a16="http://schemas.microsoft.com/office/drawing/2014/main" id="{F717FDB2-8573-E348-BBCE-FF360CA46E2E}"/>
            </a:ext>
          </a:extLst>
        </cdr:cNvPr>
        <cdr:cNvCxnSpPr/>
      </cdr:nvCxnSpPr>
      <cdr:spPr>
        <a:xfrm xmlns:a="http://schemas.openxmlformats.org/drawingml/2006/main" flipV="1">
          <a:off x="312175" y="486696"/>
          <a:ext cx="14748" cy="4689987"/>
        </a:xfrm>
        <a:prstGeom xmlns:a="http://schemas.openxmlformats.org/drawingml/2006/main" prst="line">
          <a:avLst/>
        </a:prstGeom>
        <a:ln xmlns:a="http://schemas.openxmlformats.org/drawingml/2006/main" w="635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0.40977</cdr:x>
      <cdr:y>0.08209</cdr:y>
    </cdr:from>
    <cdr:to>
      <cdr:x>0.40977</cdr:x>
      <cdr:y>0.87313</cdr:y>
    </cdr:to>
    <cdr:cxnSp macro="">
      <cdr:nvCxnSpPr>
        <cdr:cNvPr id="16" name="Conector recto 15">
          <a:extLst xmlns:a="http://schemas.openxmlformats.org/drawingml/2006/main">
            <a:ext uri="{FF2B5EF4-FFF2-40B4-BE49-F238E27FC236}">
              <a16:creationId xmlns:a16="http://schemas.microsoft.com/office/drawing/2014/main" id="{4E6072CD-2BEA-7B44-98BF-B1AF11046BC2}"/>
            </a:ext>
          </a:extLst>
        </cdr:cNvPr>
        <cdr:cNvCxnSpPr/>
      </cdr:nvCxnSpPr>
      <cdr:spPr>
        <a:xfrm xmlns:a="http://schemas.openxmlformats.org/drawingml/2006/main" flipV="1">
          <a:off x="4308988" y="486696"/>
          <a:ext cx="0" cy="468999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0.22236</cdr:x>
      <cdr:y>0.08209</cdr:y>
    </cdr:from>
    <cdr:to>
      <cdr:x>0.22236</cdr:x>
      <cdr:y>0.87313</cdr:y>
    </cdr:to>
    <cdr:cxnSp macro="">
      <cdr:nvCxnSpPr>
        <cdr:cNvPr id="18" name="Conector recto 17">
          <a:extLst xmlns:a="http://schemas.openxmlformats.org/drawingml/2006/main">
            <a:ext uri="{FF2B5EF4-FFF2-40B4-BE49-F238E27FC236}">
              <a16:creationId xmlns:a16="http://schemas.microsoft.com/office/drawing/2014/main" id="{CED0AE73-E4FC-C247-BC87-C0106F146FBD}"/>
            </a:ext>
          </a:extLst>
        </cdr:cNvPr>
        <cdr:cNvCxnSpPr/>
      </cdr:nvCxnSpPr>
      <cdr:spPr>
        <a:xfrm xmlns:a="http://schemas.openxmlformats.org/drawingml/2006/main" flipV="1">
          <a:off x="2338298" y="486696"/>
          <a:ext cx="0" cy="46899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0.60018</cdr:x>
      <cdr:y>0.1013</cdr:y>
    </cdr:from>
    <cdr:to>
      <cdr:x>0.60018</cdr:x>
      <cdr:y>0.87313</cdr:y>
    </cdr:to>
    <cdr:cxnSp macro="">
      <cdr:nvCxnSpPr>
        <cdr:cNvPr id="20" name="Conector recto 19">
          <a:extLst xmlns:a="http://schemas.openxmlformats.org/drawingml/2006/main">
            <a:ext uri="{FF2B5EF4-FFF2-40B4-BE49-F238E27FC236}">
              <a16:creationId xmlns:a16="http://schemas.microsoft.com/office/drawing/2014/main" id="{39A64B71-38B1-EF47-BE83-FBD503D098F3}"/>
            </a:ext>
          </a:extLst>
        </cdr:cNvPr>
        <cdr:cNvCxnSpPr/>
      </cdr:nvCxnSpPr>
      <cdr:spPr>
        <a:xfrm xmlns:a="http://schemas.openxmlformats.org/drawingml/2006/main" flipV="1">
          <a:off x="6311209" y="600615"/>
          <a:ext cx="0" cy="457607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0.97639</cdr:x>
      <cdr:y>0.87313</cdr:y>
    </cdr:from>
    <cdr:to>
      <cdr:x>0.9806</cdr:x>
      <cdr:y>0.87313</cdr:y>
    </cdr:to>
    <cdr:cxnSp macro="">
      <cdr:nvCxnSpPr>
        <cdr:cNvPr id="22" name="Conector recto 21">
          <a:extLst xmlns:a="http://schemas.openxmlformats.org/drawingml/2006/main">
            <a:ext uri="{FF2B5EF4-FFF2-40B4-BE49-F238E27FC236}">
              <a16:creationId xmlns:a16="http://schemas.microsoft.com/office/drawing/2014/main" id="{ED3A465B-5688-FE46-B480-A169B8B091DC}"/>
            </a:ext>
          </a:extLst>
        </cdr:cNvPr>
        <cdr:cNvCxnSpPr/>
      </cdr:nvCxnSpPr>
      <cdr:spPr>
        <a:xfrm xmlns:a="http://schemas.openxmlformats.org/drawingml/2006/main" flipH="1">
          <a:off x="10267336" y="5176683"/>
          <a:ext cx="4424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0.79058</cdr:x>
      <cdr:y>0.10662</cdr:y>
    </cdr:from>
    <cdr:to>
      <cdr:x>0.79058</cdr:x>
      <cdr:y>0.87313</cdr:y>
    </cdr:to>
    <cdr:cxnSp macro="">
      <cdr:nvCxnSpPr>
        <cdr:cNvPr id="15" name="Conector recto 14">
          <a:extLst xmlns:a="http://schemas.openxmlformats.org/drawingml/2006/main">
            <a:ext uri="{FF2B5EF4-FFF2-40B4-BE49-F238E27FC236}">
              <a16:creationId xmlns:a16="http://schemas.microsoft.com/office/drawing/2014/main" id="{6E02C166-DEB4-CF4A-A955-5AECCAE4706B}"/>
            </a:ext>
          </a:extLst>
        </cdr:cNvPr>
        <cdr:cNvCxnSpPr/>
      </cdr:nvCxnSpPr>
      <cdr:spPr>
        <a:xfrm xmlns:a="http://schemas.openxmlformats.org/drawingml/2006/main" flipV="1">
          <a:off x="8313429" y="632146"/>
          <a:ext cx="0" cy="454453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0.80407</cdr:x>
      <cdr:y>0.11726</cdr:y>
    </cdr:from>
    <cdr:to>
      <cdr:x>0.95979</cdr:x>
      <cdr:y>0.23426</cdr:y>
    </cdr:to>
    <cdr:sp macro="" textlink="">
      <cdr:nvSpPr>
        <cdr:cNvPr id="17" name="CuadroTexto 16">
          <a:extLst xmlns:a="http://schemas.openxmlformats.org/drawingml/2006/main">
            <a:ext uri="{FF2B5EF4-FFF2-40B4-BE49-F238E27FC236}">
              <a16:creationId xmlns:a16="http://schemas.microsoft.com/office/drawing/2014/main" id="{FA3A1F72-DEDF-D443-8C05-77560E454B5E}"/>
            </a:ext>
          </a:extLst>
        </cdr:cNvPr>
        <cdr:cNvSpPr txBox="1"/>
      </cdr:nvSpPr>
      <cdr:spPr>
        <a:xfrm xmlns:a="http://schemas.openxmlformats.org/drawingml/2006/main">
          <a:off x="8455319" y="695208"/>
          <a:ext cx="1637496" cy="693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_tradnl" sz="1800" dirty="0"/>
            <a:t>        2º ESO</a:t>
          </a:r>
        </a:p>
        <a:p xmlns:a="http://schemas.openxmlformats.org/drawingml/2006/main">
          <a:r>
            <a:rPr lang="es-ES_tradnl" sz="1800" dirty="0"/>
            <a:t>  CURSO 23/24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0.24882</cdr:x>
      <cdr:y>0.11978</cdr:y>
    </cdr:from>
    <cdr:to>
      <cdr:x>0.36803</cdr:x>
      <cdr:y>0.18208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2616529" y="710158"/>
          <a:ext cx="1253565" cy="3693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_tradn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dirty="0"/>
            <a:t>2022/2023</a:t>
          </a:r>
        </a:p>
      </cdr:txBody>
    </cdr:sp>
  </cdr:relSizeAnchor>
  <cdr:relSizeAnchor xmlns:cdr="http://schemas.openxmlformats.org/drawingml/2006/chartDrawing">
    <cdr:from>
      <cdr:x>0.43876</cdr:x>
      <cdr:y>0.12116</cdr:y>
    </cdr:from>
    <cdr:to>
      <cdr:x>0.56833</cdr:x>
      <cdr:y>0.18345</cdr:y>
    </cdr:to>
    <cdr:sp macro="" textlink="">
      <cdr:nvSpPr>
        <cdr:cNvPr id="4" name="CuadroTexto 3"/>
        <cdr:cNvSpPr txBox="1"/>
      </cdr:nvSpPr>
      <cdr:spPr>
        <a:xfrm xmlns:a="http://schemas.openxmlformats.org/drawingml/2006/main" flipH="1">
          <a:off x="4613791" y="718316"/>
          <a:ext cx="136257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_tradn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dirty="0"/>
            <a:t>2023/2024</a:t>
          </a:r>
        </a:p>
      </cdr:txBody>
    </cdr:sp>
  </cdr:relSizeAnchor>
  <cdr:relSizeAnchor xmlns:cdr="http://schemas.openxmlformats.org/drawingml/2006/chartDrawing">
    <cdr:from>
      <cdr:x>0.02969</cdr:x>
      <cdr:y>0.08209</cdr:y>
    </cdr:from>
    <cdr:to>
      <cdr:x>0.03109</cdr:x>
      <cdr:y>0.87313</cdr:y>
    </cdr:to>
    <cdr:cxnSp macro="">
      <cdr:nvCxnSpPr>
        <cdr:cNvPr id="14" name="Conector recto 13">
          <a:extLst xmlns:a="http://schemas.openxmlformats.org/drawingml/2006/main">
            <a:ext uri="{FF2B5EF4-FFF2-40B4-BE49-F238E27FC236}">
              <a16:creationId xmlns:a16="http://schemas.microsoft.com/office/drawing/2014/main" id="{2E89B64A-595F-EB44-B858-6F34B081F3E2}"/>
            </a:ext>
          </a:extLst>
        </cdr:cNvPr>
        <cdr:cNvCxnSpPr/>
      </cdr:nvCxnSpPr>
      <cdr:spPr>
        <a:xfrm xmlns:a="http://schemas.openxmlformats.org/drawingml/2006/main" flipV="1">
          <a:off x="312175" y="486696"/>
          <a:ext cx="14748" cy="4689987"/>
        </a:xfrm>
        <a:prstGeom xmlns:a="http://schemas.openxmlformats.org/drawingml/2006/main" prst="line">
          <a:avLst/>
        </a:prstGeom>
        <a:ln xmlns:a="http://schemas.openxmlformats.org/drawingml/2006/main" w="635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0.40494</cdr:x>
      <cdr:y>0.0938</cdr:y>
    </cdr:from>
    <cdr:to>
      <cdr:x>0.40494</cdr:x>
      <cdr:y>0.87855</cdr:y>
    </cdr:to>
    <cdr:cxnSp macro="">
      <cdr:nvCxnSpPr>
        <cdr:cNvPr id="16" name="Conector recto 15">
          <a:extLst xmlns:a="http://schemas.openxmlformats.org/drawingml/2006/main">
            <a:ext uri="{FF2B5EF4-FFF2-40B4-BE49-F238E27FC236}">
              <a16:creationId xmlns:a16="http://schemas.microsoft.com/office/drawing/2014/main" id="{75589E35-9BD5-494B-B98F-29AAF900FD76}"/>
            </a:ext>
          </a:extLst>
        </cdr:cNvPr>
        <cdr:cNvCxnSpPr/>
      </cdr:nvCxnSpPr>
      <cdr:spPr>
        <a:xfrm xmlns:a="http://schemas.openxmlformats.org/drawingml/2006/main" flipV="1">
          <a:off x="4258188" y="556101"/>
          <a:ext cx="0" cy="465268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0.2117</cdr:x>
      <cdr:y>0.08926</cdr:y>
    </cdr:from>
    <cdr:to>
      <cdr:x>0.2117</cdr:x>
      <cdr:y>0.87855</cdr:y>
    </cdr:to>
    <cdr:cxnSp macro="">
      <cdr:nvCxnSpPr>
        <cdr:cNvPr id="18" name="Conector recto 17">
          <a:extLst xmlns:a="http://schemas.openxmlformats.org/drawingml/2006/main">
            <a:ext uri="{FF2B5EF4-FFF2-40B4-BE49-F238E27FC236}">
              <a16:creationId xmlns:a16="http://schemas.microsoft.com/office/drawing/2014/main" id="{20EB4DD7-EA28-9A40-B093-C293BB78999E}"/>
            </a:ext>
          </a:extLst>
        </cdr:cNvPr>
        <cdr:cNvCxnSpPr/>
      </cdr:nvCxnSpPr>
      <cdr:spPr>
        <a:xfrm xmlns:a="http://schemas.openxmlformats.org/drawingml/2006/main" flipV="1">
          <a:off x="2226188" y="529207"/>
          <a:ext cx="0" cy="467957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0.59576</cdr:x>
      <cdr:y>0.08926</cdr:y>
    </cdr:from>
    <cdr:to>
      <cdr:x>0.59576</cdr:x>
      <cdr:y>0.87855</cdr:y>
    </cdr:to>
    <cdr:cxnSp macro="">
      <cdr:nvCxnSpPr>
        <cdr:cNvPr id="20" name="Conector recto 19">
          <a:extLst xmlns:a="http://schemas.openxmlformats.org/drawingml/2006/main">
            <a:ext uri="{FF2B5EF4-FFF2-40B4-BE49-F238E27FC236}">
              <a16:creationId xmlns:a16="http://schemas.microsoft.com/office/drawing/2014/main" id="{576884EF-03E6-C346-A29D-2941DC2A8838}"/>
            </a:ext>
          </a:extLst>
        </cdr:cNvPr>
        <cdr:cNvCxnSpPr/>
      </cdr:nvCxnSpPr>
      <cdr:spPr>
        <a:xfrm xmlns:a="http://schemas.openxmlformats.org/drawingml/2006/main" flipV="1">
          <a:off x="6264788" y="529207"/>
          <a:ext cx="0" cy="467957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0.97895</cdr:x>
      <cdr:y>0.87313</cdr:y>
    </cdr:from>
    <cdr:to>
      <cdr:x>0.98316</cdr:x>
      <cdr:y>0.87313</cdr:y>
    </cdr:to>
    <cdr:cxnSp macro="">
      <cdr:nvCxnSpPr>
        <cdr:cNvPr id="22" name="Conector recto 21">
          <a:extLst xmlns:a="http://schemas.openxmlformats.org/drawingml/2006/main">
            <a:ext uri="{FF2B5EF4-FFF2-40B4-BE49-F238E27FC236}">
              <a16:creationId xmlns:a16="http://schemas.microsoft.com/office/drawing/2014/main" id="{59727A9E-CDA9-9B41-8E68-C76B7038F6B5}"/>
            </a:ext>
          </a:extLst>
        </cdr:cNvPr>
        <cdr:cNvCxnSpPr/>
      </cdr:nvCxnSpPr>
      <cdr:spPr>
        <a:xfrm xmlns:a="http://schemas.openxmlformats.org/drawingml/2006/main" flipH="1">
          <a:off x="10294221" y="5176658"/>
          <a:ext cx="4427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0.84154</cdr:x>
      <cdr:y>0.10328</cdr:y>
    </cdr:from>
    <cdr:to>
      <cdr:x>0.96303</cdr:x>
      <cdr:y>0.19153</cdr:y>
    </cdr:to>
    <cdr:sp macro="" textlink="">
      <cdr:nvSpPr>
        <cdr:cNvPr id="19" name="CuadroTexto 1">
          <a:extLst xmlns:a="http://schemas.openxmlformats.org/drawingml/2006/main">
            <a:ext uri="{FF2B5EF4-FFF2-40B4-BE49-F238E27FC236}">
              <a16:creationId xmlns:a16="http://schemas.microsoft.com/office/drawing/2014/main" id="{12DF39B3-EE39-2F4A-8BD0-A960A2FCEB09}"/>
            </a:ext>
          </a:extLst>
        </cdr:cNvPr>
        <cdr:cNvSpPr txBox="1"/>
      </cdr:nvSpPr>
      <cdr:spPr>
        <a:xfrm xmlns:a="http://schemas.openxmlformats.org/drawingml/2006/main" flipH="1">
          <a:off x="8849310" y="612334"/>
          <a:ext cx="1277540" cy="523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400" dirty="0"/>
            <a:t>      3º ESO</a:t>
          </a:r>
        </a:p>
        <a:p xmlns:a="http://schemas.openxmlformats.org/drawingml/2006/main">
          <a:r>
            <a:rPr lang="es-ES_tradnl" sz="1400" dirty="0"/>
            <a:t>   2023/2024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0.20123</cdr:x>
      <cdr:y>0.03341</cdr:y>
    </cdr:from>
    <cdr:to>
      <cdr:x>0.38114</cdr:x>
      <cdr:y>0.11829</cdr:y>
    </cdr:to>
    <cdr:sp macro="" textlink="">
      <cdr:nvSpPr>
        <cdr:cNvPr id="3" name="CuadroTexto 9">
          <a:extLst xmlns:a="http://schemas.openxmlformats.org/drawingml/2006/main">
            <a:ext uri="{FF2B5EF4-FFF2-40B4-BE49-F238E27FC236}">
              <a16:creationId xmlns:a16="http://schemas.microsoft.com/office/drawing/2014/main" id="{DE47E113-A8BF-774B-A62E-3527C3F6A5A4}"/>
            </a:ext>
          </a:extLst>
        </cdr:cNvPr>
        <cdr:cNvSpPr txBox="1"/>
      </cdr:nvSpPr>
      <cdr:spPr>
        <a:xfrm xmlns:a="http://schemas.openxmlformats.org/drawingml/2006/main">
          <a:off x="2116083" y="145378"/>
          <a:ext cx="189186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_tradn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dirty="0"/>
            <a:t>                 </a:t>
          </a:r>
        </a:p>
      </cdr:txBody>
    </cdr:sp>
  </cdr:relSizeAnchor>
  <cdr:relSizeAnchor xmlns:cdr="http://schemas.openxmlformats.org/drawingml/2006/chartDrawing">
    <cdr:from>
      <cdr:x>0.27727</cdr:x>
      <cdr:y>0.19314</cdr:y>
    </cdr:from>
    <cdr:to>
      <cdr:x>0.27727</cdr:x>
      <cdr:y>0.91376</cdr:y>
    </cdr:to>
    <cdr:cxnSp macro="">
      <cdr:nvCxnSpPr>
        <cdr:cNvPr id="4" name="Conector recto 3">
          <a:extLst xmlns:a="http://schemas.openxmlformats.org/drawingml/2006/main">
            <a:ext uri="{FF2B5EF4-FFF2-40B4-BE49-F238E27FC236}">
              <a16:creationId xmlns:a16="http://schemas.microsoft.com/office/drawing/2014/main" id="{FF158C73-0B79-104C-9C57-788C7A92510F}"/>
            </a:ext>
          </a:extLst>
        </cdr:cNvPr>
        <cdr:cNvCxnSpPr/>
      </cdr:nvCxnSpPr>
      <cdr:spPr>
        <a:xfrm xmlns:a="http://schemas.openxmlformats.org/drawingml/2006/main">
          <a:off x="2915653" y="840407"/>
          <a:ext cx="0" cy="313567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0.09725</cdr:x>
      <cdr:y>0.08991</cdr:y>
    </cdr:from>
    <cdr:to>
      <cdr:x>0.18574</cdr:x>
      <cdr:y>0.15627</cdr:y>
    </cdr:to>
    <cdr:sp macro="" textlink="">
      <cdr:nvSpPr>
        <cdr:cNvPr id="10" name="CuadroTexto 9">
          <a:extLst xmlns:a="http://schemas.openxmlformats.org/drawingml/2006/main">
            <a:ext uri="{FF2B5EF4-FFF2-40B4-BE49-F238E27FC236}">
              <a16:creationId xmlns:a16="http://schemas.microsoft.com/office/drawing/2014/main" id="{38F485ED-5C87-344B-91FA-53CDF8595062}"/>
            </a:ext>
          </a:extLst>
        </cdr:cNvPr>
        <cdr:cNvSpPr txBox="1"/>
      </cdr:nvSpPr>
      <cdr:spPr>
        <a:xfrm xmlns:a="http://schemas.openxmlformats.org/drawingml/2006/main">
          <a:off x="1022684" y="391228"/>
          <a:ext cx="930442" cy="28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_tradnl" sz="1100" dirty="0"/>
            <a:t>2021/2022</a:t>
          </a:r>
        </a:p>
      </cdr:txBody>
    </cdr:sp>
  </cdr:relSizeAnchor>
  <cdr:relSizeAnchor xmlns:cdr="http://schemas.openxmlformats.org/drawingml/2006/chartDrawing">
    <cdr:from>
      <cdr:x>0.33677</cdr:x>
      <cdr:y>0.09728</cdr:y>
    </cdr:from>
    <cdr:to>
      <cdr:x>0.4283</cdr:x>
      <cdr:y>0.15258</cdr:y>
    </cdr:to>
    <cdr:sp macro="" textlink="">
      <cdr:nvSpPr>
        <cdr:cNvPr id="12" name="CuadroTexto 1">
          <a:extLst xmlns:a="http://schemas.openxmlformats.org/drawingml/2006/main">
            <a:ext uri="{FF2B5EF4-FFF2-40B4-BE49-F238E27FC236}">
              <a16:creationId xmlns:a16="http://schemas.microsoft.com/office/drawing/2014/main" id="{3A792E3D-9D7E-784C-8E9C-06D29D9C3A31}"/>
            </a:ext>
          </a:extLst>
        </cdr:cNvPr>
        <cdr:cNvSpPr txBox="1"/>
      </cdr:nvSpPr>
      <cdr:spPr>
        <a:xfrm xmlns:a="http://schemas.openxmlformats.org/drawingml/2006/main">
          <a:off x="3541300" y="423311"/>
          <a:ext cx="962522" cy="240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100" dirty="0"/>
            <a:t>2022/2023</a:t>
          </a:r>
        </a:p>
      </cdr:txBody>
    </cdr:sp>
  </cdr:relSizeAnchor>
  <cdr:relSizeAnchor xmlns:cdr="http://schemas.openxmlformats.org/drawingml/2006/chartDrawing">
    <cdr:from>
      <cdr:x>0.51373</cdr:x>
      <cdr:y>0.22263</cdr:y>
    </cdr:from>
    <cdr:to>
      <cdr:x>0.51373</cdr:x>
      <cdr:y>0.91376</cdr:y>
    </cdr:to>
    <cdr:cxnSp macro="">
      <cdr:nvCxnSpPr>
        <cdr:cNvPr id="14" name="Conector recto 13">
          <a:extLst xmlns:a="http://schemas.openxmlformats.org/drawingml/2006/main">
            <a:ext uri="{FF2B5EF4-FFF2-40B4-BE49-F238E27FC236}">
              <a16:creationId xmlns:a16="http://schemas.microsoft.com/office/drawing/2014/main" id="{D48F3B43-27CC-F64A-8715-9ECED516DBBB}"/>
            </a:ext>
          </a:extLst>
        </cdr:cNvPr>
        <cdr:cNvCxnSpPr/>
      </cdr:nvCxnSpPr>
      <cdr:spPr>
        <a:xfrm xmlns:a="http://schemas.openxmlformats.org/drawingml/2006/main">
          <a:off x="5402179" y="968743"/>
          <a:ext cx="0" cy="30073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0.5717</cdr:x>
      <cdr:y>0.08254</cdr:y>
    </cdr:from>
    <cdr:to>
      <cdr:x>0.65408</cdr:x>
      <cdr:y>0.15996</cdr:y>
    </cdr:to>
    <cdr:sp macro="" textlink="">
      <cdr:nvSpPr>
        <cdr:cNvPr id="17" name="CuadroTexto 1">
          <a:extLst xmlns:a="http://schemas.openxmlformats.org/drawingml/2006/main">
            <a:ext uri="{FF2B5EF4-FFF2-40B4-BE49-F238E27FC236}">
              <a16:creationId xmlns:a16="http://schemas.microsoft.com/office/drawing/2014/main" id="{B1FA0C0D-2F5A-3D42-B5CD-6CA5F0EAC1F1}"/>
            </a:ext>
          </a:extLst>
        </cdr:cNvPr>
        <cdr:cNvSpPr txBox="1"/>
      </cdr:nvSpPr>
      <cdr:spPr>
        <a:xfrm xmlns:a="http://schemas.openxmlformats.org/drawingml/2006/main">
          <a:off x="6011780" y="359159"/>
          <a:ext cx="866273" cy="336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100" dirty="0"/>
            <a:t>2023/2024</a:t>
          </a:r>
        </a:p>
      </cdr:txBody>
    </cdr:sp>
  </cdr:relSizeAnchor>
  <cdr:relSizeAnchor xmlns:cdr="http://schemas.openxmlformats.org/drawingml/2006/chartDrawing">
    <cdr:from>
      <cdr:x>0.75477</cdr:x>
      <cdr:y>0.24475</cdr:y>
    </cdr:from>
    <cdr:to>
      <cdr:x>0.75477</cdr:x>
      <cdr:y>0.91376</cdr:y>
    </cdr:to>
    <cdr:cxnSp macro="">
      <cdr:nvCxnSpPr>
        <cdr:cNvPr id="16" name="Conector recto 15">
          <a:extLst xmlns:a="http://schemas.openxmlformats.org/drawingml/2006/main">
            <a:ext uri="{FF2B5EF4-FFF2-40B4-BE49-F238E27FC236}">
              <a16:creationId xmlns:a16="http://schemas.microsoft.com/office/drawing/2014/main" id="{0500EA52-F045-976A-B6E0-00D61D10BDAF}"/>
            </a:ext>
          </a:extLst>
        </cdr:cNvPr>
        <cdr:cNvCxnSpPr/>
      </cdr:nvCxnSpPr>
      <cdr:spPr>
        <a:xfrm xmlns:a="http://schemas.openxmlformats.org/drawingml/2006/main">
          <a:off x="7936832" y="1064996"/>
          <a:ext cx="0" cy="291108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0.85088</cdr:x>
      <cdr:y>0.09421</cdr:y>
    </cdr:from>
    <cdr:to>
      <cdr:x>0.98665</cdr:x>
      <cdr:y>0.14152</cdr:y>
    </cdr:to>
    <cdr:sp macro="" textlink="">
      <cdr:nvSpPr>
        <cdr:cNvPr id="22" name="CuadroTexto 1">
          <a:extLst xmlns:a="http://schemas.openxmlformats.org/drawingml/2006/main">
            <a:ext uri="{FF2B5EF4-FFF2-40B4-BE49-F238E27FC236}">
              <a16:creationId xmlns:a16="http://schemas.microsoft.com/office/drawing/2014/main" id="{5882643A-082A-F9BF-D455-E648F4E31CAF}"/>
            </a:ext>
          </a:extLst>
        </cdr:cNvPr>
        <cdr:cNvSpPr txBox="1"/>
      </cdr:nvSpPr>
      <cdr:spPr>
        <a:xfrm xmlns:a="http://schemas.openxmlformats.org/drawingml/2006/main">
          <a:off x="8947484" y="409944"/>
          <a:ext cx="1427748" cy="2058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100" dirty="0"/>
            <a:t>2024/2025</a:t>
          </a:r>
        </a:p>
        <a:p xmlns:a="http://schemas.openxmlformats.org/drawingml/2006/main">
          <a:endParaRPr lang="es-ES_tradnl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0.20123</cdr:x>
      <cdr:y>0.03341</cdr:y>
    </cdr:from>
    <cdr:to>
      <cdr:x>0.38114</cdr:x>
      <cdr:y>0.11829</cdr:y>
    </cdr:to>
    <cdr:sp macro="" textlink="">
      <cdr:nvSpPr>
        <cdr:cNvPr id="3" name="CuadroTexto 9">
          <a:extLst xmlns:a="http://schemas.openxmlformats.org/drawingml/2006/main">
            <a:ext uri="{FF2B5EF4-FFF2-40B4-BE49-F238E27FC236}">
              <a16:creationId xmlns:a16="http://schemas.microsoft.com/office/drawing/2014/main" id="{DE47E113-A8BF-774B-A62E-3527C3F6A5A4}"/>
            </a:ext>
          </a:extLst>
        </cdr:cNvPr>
        <cdr:cNvSpPr txBox="1"/>
      </cdr:nvSpPr>
      <cdr:spPr>
        <a:xfrm xmlns:a="http://schemas.openxmlformats.org/drawingml/2006/main">
          <a:off x="2116083" y="145378"/>
          <a:ext cx="189186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_tradn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dirty="0"/>
            <a:t>                 </a:t>
          </a:r>
        </a:p>
      </cdr:txBody>
    </cdr:sp>
  </cdr:relSizeAnchor>
  <cdr:relSizeAnchor xmlns:cdr="http://schemas.openxmlformats.org/drawingml/2006/chartDrawing">
    <cdr:from>
      <cdr:x>0.28337</cdr:x>
      <cdr:y>0.21157</cdr:y>
    </cdr:from>
    <cdr:to>
      <cdr:x>0.28337</cdr:x>
      <cdr:y>0.91376</cdr:y>
    </cdr:to>
    <cdr:cxnSp macro="">
      <cdr:nvCxnSpPr>
        <cdr:cNvPr id="4" name="Conector recto 3">
          <a:extLst xmlns:a="http://schemas.openxmlformats.org/drawingml/2006/main">
            <a:ext uri="{FF2B5EF4-FFF2-40B4-BE49-F238E27FC236}">
              <a16:creationId xmlns:a16="http://schemas.microsoft.com/office/drawing/2014/main" id="{FF158C73-0B79-104C-9C57-788C7A92510F}"/>
            </a:ext>
          </a:extLst>
        </cdr:cNvPr>
        <cdr:cNvCxnSpPr/>
      </cdr:nvCxnSpPr>
      <cdr:spPr>
        <a:xfrm xmlns:a="http://schemas.openxmlformats.org/drawingml/2006/main">
          <a:off x="2979821" y="920617"/>
          <a:ext cx="0" cy="305546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0.09725</cdr:x>
      <cdr:y>0.08991</cdr:y>
    </cdr:from>
    <cdr:to>
      <cdr:x>0.18574</cdr:x>
      <cdr:y>0.15627</cdr:y>
    </cdr:to>
    <cdr:sp macro="" textlink="">
      <cdr:nvSpPr>
        <cdr:cNvPr id="10" name="CuadroTexto 9">
          <a:extLst xmlns:a="http://schemas.openxmlformats.org/drawingml/2006/main">
            <a:ext uri="{FF2B5EF4-FFF2-40B4-BE49-F238E27FC236}">
              <a16:creationId xmlns:a16="http://schemas.microsoft.com/office/drawing/2014/main" id="{38F485ED-5C87-344B-91FA-53CDF8595062}"/>
            </a:ext>
          </a:extLst>
        </cdr:cNvPr>
        <cdr:cNvSpPr txBox="1"/>
      </cdr:nvSpPr>
      <cdr:spPr>
        <a:xfrm xmlns:a="http://schemas.openxmlformats.org/drawingml/2006/main">
          <a:off x="1022684" y="391228"/>
          <a:ext cx="930442" cy="28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_tradnl" sz="1100" dirty="0"/>
            <a:t>2021/2022</a:t>
          </a:r>
        </a:p>
      </cdr:txBody>
    </cdr:sp>
  </cdr:relSizeAnchor>
  <cdr:relSizeAnchor xmlns:cdr="http://schemas.openxmlformats.org/drawingml/2006/chartDrawing">
    <cdr:from>
      <cdr:x>0.36575</cdr:x>
      <cdr:y>0.0936</cdr:y>
    </cdr:from>
    <cdr:to>
      <cdr:x>0.45576</cdr:x>
      <cdr:y>0.14521</cdr:y>
    </cdr:to>
    <cdr:sp macro="" textlink="">
      <cdr:nvSpPr>
        <cdr:cNvPr id="12" name="CuadroTexto 1">
          <a:extLst xmlns:a="http://schemas.openxmlformats.org/drawingml/2006/main">
            <a:ext uri="{FF2B5EF4-FFF2-40B4-BE49-F238E27FC236}">
              <a16:creationId xmlns:a16="http://schemas.microsoft.com/office/drawing/2014/main" id="{3A792E3D-9D7E-784C-8E9C-06D29D9C3A31}"/>
            </a:ext>
          </a:extLst>
        </cdr:cNvPr>
        <cdr:cNvSpPr txBox="1"/>
      </cdr:nvSpPr>
      <cdr:spPr>
        <a:xfrm xmlns:a="http://schemas.openxmlformats.org/drawingml/2006/main">
          <a:off x="3846096" y="407269"/>
          <a:ext cx="946484" cy="224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100" dirty="0"/>
            <a:t>2022/2023</a:t>
          </a:r>
        </a:p>
      </cdr:txBody>
    </cdr:sp>
  </cdr:relSizeAnchor>
  <cdr:relSizeAnchor xmlns:cdr="http://schemas.openxmlformats.org/drawingml/2006/chartDrawing">
    <cdr:from>
      <cdr:x>0.51373</cdr:x>
      <cdr:y>0.20788</cdr:y>
    </cdr:from>
    <cdr:to>
      <cdr:x>0.51373</cdr:x>
      <cdr:y>0.91376</cdr:y>
    </cdr:to>
    <cdr:cxnSp macro="">
      <cdr:nvCxnSpPr>
        <cdr:cNvPr id="14" name="Conector recto 13">
          <a:extLst xmlns:a="http://schemas.openxmlformats.org/drawingml/2006/main">
            <a:ext uri="{FF2B5EF4-FFF2-40B4-BE49-F238E27FC236}">
              <a16:creationId xmlns:a16="http://schemas.microsoft.com/office/drawing/2014/main" id="{D48F3B43-27CC-F64A-8715-9ECED516DBBB}"/>
            </a:ext>
          </a:extLst>
        </cdr:cNvPr>
        <cdr:cNvCxnSpPr/>
      </cdr:nvCxnSpPr>
      <cdr:spPr>
        <a:xfrm xmlns:a="http://schemas.openxmlformats.org/drawingml/2006/main">
          <a:off x="5402179" y="904575"/>
          <a:ext cx="0" cy="307151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0.59306</cdr:x>
      <cdr:y>0.09728</cdr:y>
    </cdr:from>
    <cdr:to>
      <cdr:x>0.69222</cdr:x>
      <cdr:y>0.15258</cdr:y>
    </cdr:to>
    <cdr:sp macro="" textlink="">
      <cdr:nvSpPr>
        <cdr:cNvPr id="17" name="CuadroTexto 1">
          <a:extLst xmlns:a="http://schemas.openxmlformats.org/drawingml/2006/main">
            <a:ext uri="{FF2B5EF4-FFF2-40B4-BE49-F238E27FC236}">
              <a16:creationId xmlns:a16="http://schemas.microsoft.com/office/drawing/2014/main" id="{B1FA0C0D-2F5A-3D42-B5CD-6CA5F0EAC1F1}"/>
            </a:ext>
          </a:extLst>
        </cdr:cNvPr>
        <cdr:cNvSpPr txBox="1"/>
      </cdr:nvSpPr>
      <cdr:spPr>
        <a:xfrm xmlns:a="http://schemas.openxmlformats.org/drawingml/2006/main">
          <a:off x="6236368" y="423311"/>
          <a:ext cx="1042737" cy="240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100" dirty="0"/>
            <a:t>2023/2024</a:t>
          </a:r>
        </a:p>
      </cdr:txBody>
    </cdr:sp>
  </cdr:relSizeAnchor>
  <cdr:relSizeAnchor xmlns:cdr="http://schemas.openxmlformats.org/drawingml/2006/chartDrawing">
    <cdr:from>
      <cdr:x>0.75324</cdr:x>
      <cdr:y>0.24844</cdr:y>
    </cdr:from>
    <cdr:to>
      <cdr:x>0.75324</cdr:x>
      <cdr:y>0.91376</cdr:y>
    </cdr:to>
    <cdr:cxnSp macro="">
      <cdr:nvCxnSpPr>
        <cdr:cNvPr id="16" name="Conector recto 15">
          <a:extLst xmlns:a="http://schemas.openxmlformats.org/drawingml/2006/main">
            <a:ext uri="{FF2B5EF4-FFF2-40B4-BE49-F238E27FC236}">
              <a16:creationId xmlns:a16="http://schemas.microsoft.com/office/drawing/2014/main" id="{0500EA52-F045-976A-B6E0-00D61D10BDAF}"/>
            </a:ext>
          </a:extLst>
        </cdr:cNvPr>
        <cdr:cNvCxnSpPr/>
      </cdr:nvCxnSpPr>
      <cdr:spPr>
        <a:xfrm xmlns:a="http://schemas.openxmlformats.org/drawingml/2006/main">
          <a:off x="7920789" y="1081038"/>
          <a:ext cx="0" cy="289504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0.85088</cdr:x>
      <cdr:y>0.09421</cdr:y>
    </cdr:from>
    <cdr:to>
      <cdr:x>0.98665</cdr:x>
      <cdr:y>0.14152</cdr:y>
    </cdr:to>
    <cdr:sp macro="" textlink="">
      <cdr:nvSpPr>
        <cdr:cNvPr id="22" name="CuadroTexto 1">
          <a:extLst xmlns:a="http://schemas.openxmlformats.org/drawingml/2006/main">
            <a:ext uri="{FF2B5EF4-FFF2-40B4-BE49-F238E27FC236}">
              <a16:creationId xmlns:a16="http://schemas.microsoft.com/office/drawing/2014/main" id="{5882643A-082A-F9BF-D455-E648F4E31CAF}"/>
            </a:ext>
          </a:extLst>
        </cdr:cNvPr>
        <cdr:cNvSpPr txBox="1"/>
      </cdr:nvSpPr>
      <cdr:spPr>
        <a:xfrm xmlns:a="http://schemas.openxmlformats.org/drawingml/2006/main">
          <a:off x="8947484" y="409944"/>
          <a:ext cx="1427748" cy="2058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100" dirty="0"/>
            <a:t>2024/2025</a:t>
          </a:r>
        </a:p>
        <a:p xmlns:a="http://schemas.openxmlformats.org/drawingml/2006/main">
          <a:endParaRPr lang="es-ES_tradnl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0.25527</cdr:x>
      <cdr:y>0.24631</cdr:y>
    </cdr:from>
    <cdr:to>
      <cdr:x>0.25527</cdr:x>
      <cdr:y>0.89242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F6301ABB-01D0-2846-BAD1-9C0C894BB0AB}"/>
            </a:ext>
          </a:extLst>
        </cdr:cNvPr>
        <cdr:cNvCxnSpPr/>
      </cdr:nvCxnSpPr>
      <cdr:spPr>
        <a:xfrm xmlns:a="http://schemas.openxmlformats.org/drawingml/2006/main">
          <a:off x="2684360" y="1071770"/>
          <a:ext cx="0" cy="281143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0.09501</cdr:x>
      <cdr:y>0.16575</cdr:y>
    </cdr:from>
    <cdr:to>
      <cdr:x>0.21973</cdr:x>
      <cdr:y>0.23003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73723B9E-1B2E-A444-9282-4588896D1079}"/>
            </a:ext>
          </a:extLst>
        </cdr:cNvPr>
        <cdr:cNvSpPr txBox="1"/>
      </cdr:nvSpPr>
      <cdr:spPr>
        <a:xfrm xmlns:a="http://schemas.openxmlformats.org/drawingml/2006/main">
          <a:off x="999125" y="721220"/>
          <a:ext cx="1311506" cy="279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_tradnl" sz="1100" dirty="0"/>
            <a:t>Curso 2021/2022</a:t>
          </a:r>
        </a:p>
      </cdr:txBody>
    </cdr:sp>
  </cdr:relSizeAnchor>
  <cdr:relSizeAnchor xmlns:cdr="http://schemas.openxmlformats.org/drawingml/2006/chartDrawing">
    <cdr:from>
      <cdr:x>0.34742</cdr:x>
      <cdr:y>0.15549</cdr:y>
    </cdr:from>
    <cdr:to>
      <cdr:x>0.45904</cdr:x>
      <cdr:y>0.24037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38CDB4B6-1724-EA4D-81AC-6A65295E361D}"/>
            </a:ext>
          </a:extLst>
        </cdr:cNvPr>
        <cdr:cNvSpPr txBox="1"/>
      </cdr:nvSpPr>
      <cdr:spPr>
        <a:xfrm xmlns:a="http://schemas.openxmlformats.org/drawingml/2006/main" flipH="1">
          <a:off x="3653350" y="676590"/>
          <a:ext cx="1173707" cy="369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100" dirty="0"/>
            <a:t>Curso 2022/2023</a:t>
          </a:r>
        </a:p>
      </cdr:txBody>
    </cdr:sp>
  </cdr:relSizeAnchor>
  <cdr:relSizeAnchor xmlns:cdr="http://schemas.openxmlformats.org/drawingml/2006/chartDrawing">
    <cdr:from>
      <cdr:x>0.57584</cdr:x>
      <cdr:y>0.16162</cdr:y>
    </cdr:from>
    <cdr:to>
      <cdr:x>0.70823</cdr:x>
      <cdr:y>0.24944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14CCCF12-DF92-4742-8876-0D9E6859FF2D}"/>
            </a:ext>
          </a:extLst>
        </cdr:cNvPr>
        <cdr:cNvSpPr txBox="1"/>
      </cdr:nvSpPr>
      <cdr:spPr>
        <a:xfrm xmlns:a="http://schemas.openxmlformats.org/drawingml/2006/main" flipH="1">
          <a:off x="6055354" y="703281"/>
          <a:ext cx="1392069" cy="382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100" dirty="0"/>
            <a:t>Curso 2023/2024</a:t>
          </a:r>
        </a:p>
      </cdr:txBody>
    </cdr:sp>
  </cdr:relSizeAnchor>
  <cdr:relSizeAnchor xmlns:cdr="http://schemas.openxmlformats.org/drawingml/2006/chartDrawing">
    <cdr:from>
      <cdr:x>0.74457</cdr:x>
      <cdr:y>0.21808</cdr:y>
    </cdr:from>
    <cdr:to>
      <cdr:x>0.74457</cdr:x>
      <cdr:y>0.88614</cdr:y>
    </cdr:to>
    <cdr:cxnSp macro="">
      <cdr:nvCxnSpPr>
        <cdr:cNvPr id="12" name="Conector recto 11">
          <a:extLst xmlns:a="http://schemas.openxmlformats.org/drawingml/2006/main">
            <a:ext uri="{FF2B5EF4-FFF2-40B4-BE49-F238E27FC236}">
              <a16:creationId xmlns:a16="http://schemas.microsoft.com/office/drawing/2014/main" id="{ECBD493D-F3C0-FAD5-F4CD-FE2A3C3E76F6}"/>
            </a:ext>
          </a:extLst>
        </cdr:cNvPr>
        <cdr:cNvCxnSpPr/>
      </cdr:nvCxnSpPr>
      <cdr:spPr>
        <a:xfrm xmlns:a="http://schemas.openxmlformats.org/drawingml/2006/main">
          <a:off x="7829566" y="948940"/>
          <a:ext cx="0" cy="290697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0.50057</cdr:x>
      <cdr:y>0.23063</cdr:y>
    </cdr:from>
    <cdr:to>
      <cdr:x>0.50057</cdr:x>
      <cdr:y>0.89242</cdr:y>
    </cdr:to>
    <cdr:cxnSp macro="">
      <cdr:nvCxnSpPr>
        <cdr:cNvPr id="16" name="Conector recto 15">
          <a:extLst xmlns:a="http://schemas.openxmlformats.org/drawingml/2006/main">
            <a:ext uri="{FF2B5EF4-FFF2-40B4-BE49-F238E27FC236}">
              <a16:creationId xmlns:a16="http://schemas.microsoft.com/office/drawing/2014/main" id="{ECBD493D-F3C0-FAD5-F4CD-FE2A3C3E76F6}"/>
            </a:ext>
          </a:extLst>
        </cdr:cNvPr>
        <cdr:cNvCxnSpPr/>
      </cdr:nvCxnSpPr>
      <cdr:spPr>
        <a:xfrm xmlns:a="http://schemas.openxmlformats.org/drawingml/2006/main">
          <a:off x="5263787" y="1003531"/>
          <a:ext cx="0" cy="287967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0.82633</cdr:x>
      <cdr:y>0.17433</cdr:y>
    </cdr:from>
    <cdr:to>
      <cdr:x>0.93795</cdr:x>
      <cdr:y>0.23063</cdr:y>
    </cdr:to>
    <cdr:sp macro="" textlink="">
      <cdr:nvSpPr>
        <cdr:cNvPr id="20" name="CuadroTexto 1">
          <a:extLst xmlns:a="http://schemas.openxmlformats.org/drawingml/2006/main">
            <a:ext uri="{FF2B5EF4-FFF2-40B4-BE49-F238E27FC236}">
              <a16:creationId xmlns:a16="http://schemas.microsoft.com/office/drawing/2014/main" id="{CE5751CB-C31C-99A6-A42D-A240DE4CE43F}"/>
            </a:ext>
          </a:extLst>
        </cdr:cNvPr>
        <cdr:cNvSpPr txBox="1"/>
      </cdr:nvSpPr>
      <cdr:spPr>
        <a:xfrm xmlns:a="http://schemas.openxmlformats.org/drawingml/2006/main" flipH="1">
          <a:off x="8689374" y="758569"/>
          <a:ext cx="1173707" cy="244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100" dirty="0"/>
            <a:t>Curso 2024/2025</a:t>
          </a:r>
        </a:p>
        <a:p xmlns:a="http://schemas.openxmlformats.org/drawingml/2006/main">
          <a:endParaRPr lang="es-ES_tradnl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</cdr:x>
      <cdr:y>0.15926</cdr:y>
    </cdr:from>
    <cdr:to>
      <cdr:x>0.5</cdr:x>
      <cdr:y>0.88923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25174156-8D88-504A-B752-F51A123D81AE}"/>
            </a:ext>
          </a:extLst>
        </cdr:cNvPr>
        <cdr:cNvCxnSpPr/>
      </cdr:nvCxnSpPr>
      <cdr:spPr>
        <a:xfrm xmlns:a="http://schemas.openxmlformats.org/drawingml/2006/main">
          <a:off x="5257800" y="692986"/>
          <a:ext cx="0" cy="317633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0.79375</cdr:x>
      <cdr:y>0.17176</cdr:y>
    </cdr:from>
    <cdr:to>
      <cdr:x>0.92873</cdr:x>
      <cdr:y>0.25664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E76B2F70-D8B6-F947-85E0-16AAA341D780}"/>
            </a:ext>
          </a:extLst>
        </cdr:cNvPr>
        <cdr:cNvSpPr txBox="1"/>
      </cdr:nvSpPr>
      <cdr:spPr>
        <a:xfrm xmlns:a="http://schemas.openxmlformats.org/drawingml/2006/main">
          <a:off x="8346742" y="747386"/>
          <a:ext cx="1419367" cy="369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100" dirty="0"/>
            <a:t>Curso 2024/2025</a:t>
          </a:r>
        </a:p>
      </cdr:txBody>
    </cdr:sp>
  </cdr:relSizeAnchor>
  <cdr:relSizeAnchor xmlns:cdr="http://schemas.openxmlformats.org/drawingml/2006/chartDrawing">
    <cdr:from>
      <cdr:x>0.74443</cdr:x>
      <cdr:y>0.17951</cdr:y>
    </cdr:from>
    <cdr:to>
      <cdr:x>0.74443</cdr:x>
      <cdr:y>0.88835</cdr:y>
    </cdr:to>
    <cdr:cxnSp macro="">
      <cdr:nvCxnSpPr>
        <cdr:cNvPr id="7" name="Conector recto 6">
          <a:extLst xmlns:a="http://schemas.openxmlformats.org/drawingml/2006/main">
            <a:ext uri="{FF2B5EF4-FFF2-40B4-BE49-F238E27FC236}">
              <a16:creationId xmlns:a16="http://schemas.microsoft.com/office/drawing/2014/main" id="{07BFFBBF-7368-7244-9DC2-1FD11243E8CF}"/>
            </a:ext>
          </a:extLst>
        </cdr:cNvPr>
        <cdr:cNvCxnSpPr/>
      </cdr:nvCxnSpPr>
      <cdr:spPr>
        <a:xfrm xmlns:a="http://schemas.openxmlformats.org/drawingml/2006/main">
          <a:off x="7828128" y="781097"/>
          <a:ext cx="0" cy="308439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0.20277</cdr:y>
    </cdr:from>
    <cdr:to>
      <cdr:x>0.5</cdr:x>
      <cdr:y>0.88923</cdr:y>
    </cdr:to>
    <cdr:cxnSp macro="">
      <cdr:nvCxnSpPr>
        <cdr:cNvPr id="12" name="Conector recto 11">
          <a:extLst xmlns:a="http://schemas.openxmlformats.org/drawingml/2006/main">
            <a:ext uri="{FF2B5EF4-FFF2-40B4-BE49-F238E27FC236}">
              <a16:creationId xmlns:a16="http://schemas.microsoft.com/office/drawing/2014/main" id="{07BFFBBF-7368-7244-9DC2-1FD11243E8CF}"/>
            </a:ext>
          </a:extLst>
        </cdr:cNvPr>
        <cdr:cNvCxnSpPr/>
      </cdr:nvCxnSpPr>
      <cdr:spPr>
        <a:xfrm xmlns:a="http://schemas.openxmlformats.org/drawingml/2006/main">
          <a:off x="5257800" y="882313"/>
          <a:ext cx="0" cy="298700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0.08771</cdr:x>
      <cdr:y>0.16623</cdr:y>
    </cdr:from>
    <cdr:to>
      <cdr:x>0.20971</cdr:x>
      <cdr:y>0.25111</cdr:y>
    </cdr:to>
    <cdr:sp macro="" textlink="">
      <cdr:nvSpPr>
        <cdr:cNvPr id="13" name="CuadroTexto 1">
          <a:extLst xmlns:a="http://schemas.openxmlformats.org/drawingml/2006/main">
            <a:ext uri="{FF2B5EF4-FFF2-40B4-BE49-F238E27FC236}">
              <a16:creationId xmlns:a16="http://schemas.microsoft.com/office/drawing/2014/main" id="{5FFBBFF3-204A-8949-9742-4ACC591DFBD5}"/>
            </a:ext>
          </a:extLst>
        </cdr:cNvPr>
        <cdr:cNvSpPr txBox="1"/>
      </cdr:nvSpPr>
      <cdr:spPr>
        <a:xfrm xmlns:a="http://schemas.openxmlformats.org/drawingml/2006/main" flipH="1">
          <a:off x="922361" y="723323"/>
          <a:ext cx="1282890" cy="369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100" dirty="0"/>
            <a:t>Curso 2021/2022</a:t>
          </a:r>
        </a:p>
      </cdr:txBody>
    </cdr:sp>
  </cdr:relSizeAnchor>
  <cdr:relSizeAnchor xmlns:cdr="http://schemas.openxmlformats.org/drawingml/2006/chartDrawing">
    <cdr:from>
      <cdr:x>0.56792</cdr:x>
      <cdr:y>0.1701</cdr:y>
    </cdr:from>
    <cdr:to>
      <cdr:x>0.68862</cdr:x>
      <cdr:y>0.2736</cdr:y>
    </cdr:to>
    <cdr:sp macro="" textlink="">
      <cdr:nvSpPr>
        <cdr:cNvPr id="11" name="CuadroTexto 1">
          <a:extLst xmlns:a="http://schemas.openxmlformats.org/drawingml/2006/main">
            <a:ext uri="{FF2B5EF4-FFF2-40B4-BE49-F238E27FC236}">
              <a16:creationId xmlns:a16="http://schemas.microsoft.com/office/drawing/2014/main" id="{4E692628-2E89-4D26-7A9E-A19CEE7616E6}"/>
            </a:ext>
          </a:extLst>
        </cdr:cNvPr>
        <cdr:cNvSpPr txBox="1"/>
      </cdr:nvSpPr>
      <cdr:spPr>
        <a:xfrm xmlns:a="http://schemas.openxmlformats.org/drawingml/2006/main" flipH="1">
          <a:off x="5972033" y="740154"/>
          <a:ext cx="1269242" cy="450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100" dirty="0"/>
            <a:t>Curso 2023/2024</a:t>
          </a:r>
        </a:p>
      </cdr:txBody>
    </cdr:sp>
  </cdr:relSizeAnchor>
  <cdr:relSizeAnchor xmlns:cdr="http://schemas.openxmlformats.org/drawingml/2006/chartDrawing">
    <cdr:from>
      <cdr:x>0.25773</cdr:x>
      <cdr:y>0.21401</cdr:y>
    </cdr:from>
    <cdr:to>
      <cdr:x>0.25773</cdr:x>
      <cdr:y>0.89148</cdr:y>
    </cdr:to>
    <cdr:cxnSp macro="">
      <cdr:nvCxnSpPr>
        <cdr:cNvPr id="5" name="Conector recto 4">
          <a:extLst xmlns:a="http://schemas.openxmlformats.org/drawingml/2006/main">
            <a:ext uri="{FF2B5EF4-FFF2-40B4-BE49-F238E27FC236}">
              <a16:creationId xmlns:a16="http://schemas.microsoft.com/office/drawing/2014/main" id="{4D05C942-AAA0-B7A6-D154-954B56468DBF}"/>
            </a:ext>
          </a:extLst>
        </cdr:cNvPr>
        <cdr:cNvCxnSpPr/>
      </cdr:nvCxnSpPr>
      <cdr:spPr>
        <a:xfrm xmlns:a="http://schemas.openxmlformats.org/drawingml/2006/main">
          <a:off x="2710218" y="931223"/>
          <a:ext cx="0" cy="29479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0.18578</cdr:y>
    </cdr:from>
    <cdr:to>
      <cdr:x>0.5</cdr:x>
      <cdr:y>0.89148</cdr:y>
    </cdr:to>
    <cdr:cxnSp macro="">
      <cdr:nvCxnSpPr>
        <cdr:cNvPr id="27" name="Conector recto 26">
          <a:extLst xmlns:a="http://schemas.openxmlformats.org/drawingml/2006/main">
            <a:ext uri="{FF2B5EF4-FFF2-40B4-BE49-F238E27FC236}">
              <a16:creationId xmlns:a16="http://schemas.microsoft.com/office/drawing/2014/main" id="{CB539D67-5F14-E362-C339-7ABC49473597}"/>
            </a:ext>
          </a:extLst>
        </cdr:cNvPr>
        <cdr:cNvCxnSpPr/>
      </cdr:nvCxnSpPr>
      <cdr:spPr>
        <a:xfrm xmlns:a="http://schemas.openxmlformats.org/drawingml/2006/main">
          <a:off x="5257800" y="808393"/>
          <a:ext cx="0" cy="307074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0.3395</cdr:x>
      <cdr:y>0.16286</cdr:y>
    </cdr:from>
    <cdr:to>
      <cdr:x>0.46669</cdr:x>
      <cdr:y>0.21715</cdr:y>
    </cdr:to>
    <cdr:sp macro="" textlink="">
      <cdr:nvSpPr>
        <cdr:cNvPr id="34" name="CuadroTexto 1">
          <a:extLst xmlns:a="http://schemas.openxmlformats.org/drawingml/2006/main">
            <a:ext uri="{FF2B5EF4-FFF2-40B4-BE49-F238E27FC236}">
              <a16:creationId xmlns:a16="http://schemas.microsoft.com/office/drawing/2014/main" id="{BE91BB8E-6471-FDF1-B48A-99F70D901CF1}"/>
            </a:ext>
          </a:extLst>
        </cdr:cNvPr>
        <cdr:cNvSpPr txBox="1"/>
      </cdr:nvSpPr>
      <cdr:spPr>
        <a:xfrm xmlns:a="http://schemas.openxmlformats.org/drawingml/2006/main" flipH="1">
          <a:off x="3570027" y="708660"/>
          <a:ext cx="1337480" cy="236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100" dirty="0"/>
            <a:t>Curso 2022/2023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646AD-B54A-8B41-B5B0-C0C389531675}" type="datetimeFigureOut">
              <a:rPr lang="es-ES_tradnl" smtClean="0"/>
              <a:pPr/>
              <a:t>19/12/24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19DA3-2C05-0C46-A620-B9436ADB136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617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19DA3-2C05-0C46-A620-B9436ADB1360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5213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19DA3-2C05-0C46-A620-B9436ADB1360}" type="slidenum">
              <a:rPr lang="es-ES_tradnl" smtClean="0"/>
              <a:pPr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2591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19DA3-2C05-0C46-A620-B9436ADB1360}" type="slidenum">
              <a:rPr lang="es-ES_tradnl" smtClean="0"/>
              <a:pPr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342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19DA3-2C05-0C46-A620-B9436ADB1360}" type="slidenum">
              <a:rPr lang="es-ES_tradnl" smtClean="0"/>
              <a:pPr/>
              <a:t>44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3881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19DA3-2C05-0C46-A620-B9436ADB1360}" type="slidenum">
              <a:rPr lang="es-ES_tradnl" smtClean="0"/>
              <a:pPr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33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19DA3-2C05-0C46-A620-B9436ADB1360}" type="slidenum">
              <a:rPr lang="es-ES_tradnl" smtClean="0"/>
              <a:pPr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830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19DA3-2C05-0C46-A620-B9436ADB1360}" type="slidenum">
              <a:rPr lang="es-ES_tradnl" smtClean="0"/>
              <a:pPr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358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19DA3-2C05-0C46-A620-B9436ADB1360}" type="slidenum">
              <a:rPr lang="es-ES_tradnl" smtClean="0"/>
              <a:pPr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7470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19DA3-2C05-0C46-A620-B9436ADB1360}" type="slidenum">
              <a:rPr lang="es-ES_tradnl" smtClean="0"/>
              <a:pPr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8202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19DA3-2C05-0C46-A620-B9436ADB1360}" type="slidenum">
              <a:rPr lang="es-ES_tradnl" smtClean="0"/>
              <a:pPr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3036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19DA3-2C05-0C46-A620-B9436ADB1360}" type="slidenum">
              <a:rPr lang="es-ES_tradnl" smtClean="0"/>
              <a:pPr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2510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19DA3-2C05-0C46-A620-B9436ADB1360}" type="slidenum">
              <a:rPr lang="es-ES_tradnl" smtClean="0"/>
              <a:pPr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865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5014-120F-514B-BEE4-B1D9C5F6F98E}" type="datetimeFigureOut">
              <a:rPr lang="es-ES_tradnl" smtClean="0"/>
              <a:pPr/>
              <a:t>19/12/24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363B-5766-254B-BD4A-0F62B43ABB5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5014-120F-514B-BEE4-B1D9C5F6F98E}" type="datetimeFigureOut">
              <a:rPr lang="es-ES_tradnl" smtClean="0"/>
              <a:pPr/>
              <a:t>19/12/24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363B-5766-254B-BD4A-0F62B43ABB5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5014-120F-514B-BEE4-B1D9C5F6F98E}" type="datetimeFigureOut">
              <a:rPr lang="es-ES_tradnl" smtClean="0"/>
              <a:pPr/>
              <a:t>19/12/24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363B-5766-254B-BD4A-0F62B43ABB5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5014-120F-514B-BEE4-B1D9C5F6F98E}" type="datetimeFigureOut">
              <a:rPr lang="es-ES_tradnl" smtClean="0"/>
              <a:pPr/>
              <a:t>19/12/24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363B-5766-254B-BD4A-0F62B43ABB5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5014-120F-514B-BEE4-B1D9C5F6F98E}" type="datetimeFigureOut">
              <a:rPr lang="es-ES_tradnl" smtClean="0"/>
              <a:pPr/>
              <a:t>19/12/24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363B-5766-254B-BD4A-0F62B43ABB5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5014-120F-514B-BEE4-B1D9C5F6F98E}" type="datetimeFigureOut">
              <a:rPr lang="es-ES_tradnl" smtClean="0"/>
              <a:pPr/>
              <a:t>19/12/24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363B-5766-254B-BD4A-0F62B43ABB5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5014-120F-514B-BEE4-B1D9C5F6F98E}" type="datetimeFigureOut">
              <a:rPr lang="es-ES_tradnl" smtClean="0"/>
              <a:pPr/>
              <a:t>19/12/24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363B-5766-254B-BD4A-0F62B43ABB5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5014-120F-514B-BEE4-B1D9C5F6F98E}" type="datetimeFigureOut">
              <a:rPr lang="es-ES_tradnl" smtClean="0"/>
              <a:pPr/>
              <a:t>19/12/24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363B-5766-254B-BD4A-0F62B43ABB5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5014-120F-514B-BEE4-B1D9C5F6F98E}" type="datetimeFigureOut">
              <a:rPr lang="es-ES_tradnl" smtClean="0"/>
              <a:pPr/>
              <a:t>19/12/24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363B-5766-254B-BD4A-0F62B43ABB5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5014-120F-514B-BEE4-B1D9C5F6F98E}" type="datetimeFigureOut">
              <a:rPr lang="es-ES_tradnl" smtClean="0"/>
              <a:pPr/>
              <a:t>19/12/24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363B-5766-254B-BD4A-0F62B43ABB5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5014-120F-514B-BEE4-B1D9C5F6F98E}" type="datetimeFigureOut">
              <a:rPr lang="es-ES_tradnl" smtClean="0"/>
              <a:pPr/>
              <a:t>19/12/24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363B-5766-254B-BD4A-0F62B43ABB5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5014-120F-514B-BEE4-B1D9C5F6F98E}" type="datetimeFigureOut">
              <a:rPr lang="es-ES_tradnl" smtClean="0"/>
              <a:pPr/>
              <a:t>19/12/24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4363B-5766-254B-BD4A-0F62B43ABB5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83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37397" y="1167358"/>
            <a:ext cx="2703871" cy="2387600"/>
          </a:xfrm>
        </p:spPr>
        <p:txBody>
          <a:bodyPr/>
          <a:lstStyle/>
          <a:p>
            <a:br>
              <a:rPr lang="es-ES_tradnl" dirty="0"/>
            </a:b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24667" y="4555613"/>
            <a:ext cx="9144000" cy="1655762"/>
          </a:xfrm>
        </p:spPr>
        <p:txBody>
          <a:bodyPr>
            <a:normAutofit/>
          </a:bodyPr>
          <a:lstStyle/>
          <a:p>
            <a:pPr algn="r"/>
            <a:endParaRPr lang="es-ES_tradnl" dirty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algn="r"/>
            <a:endParaRPr lang="es-ES_tradnl" dirty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algn="r">
              <a:lnSpc>
                <a:spcPct val="160000"/>
              </a:lnSpc>
            </a:pPr>
            <a:r>
              <a:rPr lang="es-ES_tradnl" sz="1600" b="1" dirty="0">
                <a:latin typeface="Century Schoolbook" charset="0"/>
                <a:ea typeface="Century Schoolbook" charset="0"/>
                <a:cs typeface="Century Schoolbook" charset="0"/>
              </a:rPr>
              <a:t>DEPARTAMENTO DE FORMACIÓN, EVALUACIÓN E INNOVACIÓN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94" y="683481"/>
            <a:ext cx="1358900" cy="1143000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3123072" y="1040899"/>
            <a:ext cx="5945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b="1" dirty="0">
                <a:latin typeface="Century Schoolbook" charset="0"/>
                <a:ea typeface="Century Schoolbook" charset="0"/>
                <a:cs typeface="Century Schoolbook" charset="0"/>
              </a:rPr>
              <a:t>I.E.S. “CONCHA MÉNDEZ CUESTA”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537722" y="2872132"/>
            <a:ext cx="9089919" cy="112915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400" b="1" dirty="0">
                <a:latin typeface="Century Schoolbook" charset="0"/>
                <a:ea typeface="Century Schoolbook" charset="0"/>
                <a:cs typeface="Century Schoolbook" charset="0"/>
              </a:rPr>
              <a:t>ANÁLISIS RESULTADOS </a:t>
            </a:r>
          </a:p>
          <a:p>
            <a:pPr algn="ctr">
              <a:lnSpc>
                <a:spcPct val="150000"/>
              </a:lnSpc>
            </a:pPr>
            <a:r>
              <a:rPr lang="es-ES_tradnl" sz="2400" b="1" dirty="0">
                <a:latin typeface="Century Schoolbook" charset="0"/>
                <a:ea typeface="Century Schoolbook" charset="0"/>
                <a:cs typeface="Century Schoolbook" charset="0"/>
              </a:rPr>
              <a:t> 1ª EVALUACIÓN CURSO ACADÉMICO 2024/2025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952568" y="25957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/>
          </a:p>
        </p:txBody>
      </p:sp>
      <p:sp>
        <p:nvSpPr>
          <p:cNvPr id="8" name="CuadroTexto 7"/>
          <p:cNvSpPr txBox="1"/>
          <p:nvPr/>
        </p:nvSpPr>
        <p:spPr>
          <a:xfrm>
            <a:off x="5560142" y="191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960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Comparativa de grupos 2º ESO.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6B224F8-80D3-8A4C-9AEE-0CF3022D2B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957074"/>
              </p:ext>
            </p:extLst>
          </p:nvPr>
        </p:nvGraphicFramePr>
        <p:xfrm>
          <a:off x="838200" y="1862655"/>
          <a:ext cx="1076784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887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5 CuadroTexto">
            <a:extLst>
              <a:ext uri="{FF2B5EF4-FFF2-40B4-BE49-F238E27FC236}">
                <a16:creationId xmlns:a16="http://schemas.microsoft.com/office/drawing/2014/main" id="{DF810281-F022-AA46-BF58-C83D75A47512}"/>
              </a:ext>
            </a:extLst>
          </p:cNvPr>
          <p:cNvSpPr txBox="1"/>
          <p:nvPr/>
        </p:nvSpPr>
        <p:spPr>
          <a:xfrm>
            <a:off x="5638835" y="3271839"/>
            <a:ext cx="914331" cy="3143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 sz="1100" dirty="0"/>
          </a:p>
        </p:txBody>
      </p:sp>
      <p:sp>
        <p:nvSpPr>
          <p:cNvPr id="11" name="10 Rectángulo"/>
          <p:cNvSpPr/>
          <p:nvPr/>
        </p:nvSpPr>
        <p:spPr>
          <a:xfrm>
            <a:off x="5968401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/>
              <a:t>-</a:t>
            </a:r>
          </a:p>
        </p:txBody>
      </p:sp>
      <p:graphicFrame>
        <p:nvGraphicFramePr>
          <p:cNvPr id="12" name="Tabla 5">
            <a:extLst>
              <a:ext uri="{FF2B5EF4-FFF2-40B4-BE49-F238E27FC236}">
                <a16:creationId xmlns:a16="http://schemas.microsoft.com/office/drawing/2014/main" id="{7121D0BE-68B5-F542-A724-ABF4CB9B8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65104"/>
              </p:ext>
            </p:extLst>
          </p:nvPr>
        </p:nvGraphicFramePr>
        <p:xfrm>
          <a:off x="192506" y="128403"/>
          <a:ext cx="11790912" cy="3363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125104820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769492723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1586324878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1789063680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1520525655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370923401"/>
                    </a:ext>
                  </a:extLst>
                </a:gridCol>
              </a:tblGrid>
              <a:tr h="323736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gridSpan="30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2º de ESO. Suspensos por materias o sin calificar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36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VCE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EFI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FYQ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GEH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LCL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MAT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MUS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TYD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ING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FRA2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CYR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OYD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PEPA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PCB1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ATED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736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3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2ºA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73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2ºB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7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19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9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19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73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2ºC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139679"/>
                  </a:ext>
                </a:extLst>
              </a:tr>
              <a:tr h="32373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2ºD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9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37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37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7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37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412531"/>
                  </a:ext>
                </a:extLst>
              </a:tr>
              <a:tr h="32373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2ºE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114651"/>
                  </a:ext>
                </a:extLst>
              </a:tr>
              <a:tr h="32373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err="1"/>
                        <a:t>ºF</a:t>
                      </a:r>
                      <a:endParaRPr lang="es-ES_tradnl" sz="10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17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17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50525"/>
                  </a:ext>
                </a:extLst>
              </a:tr>
              <a:tr h="32373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err="1"/>
                        <a:t>Tot</a:t>
                      </a:r>
                      <a:endParaRPr lang="es-ES_tradnl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07001"/>
                  </a:ext>
                </a:extLst>
              </a:tr>
            </a:tbl>
          </a:graphicData>
        </a:graphic>
      </p:graphicFrame>
      <p:graphicFrame>
        <p:nvGraphicFramePr>
          <p:cNvPr id="14" name="Tabla 5">
            <a:extLst>
              <a:ext uri="{FF2B5EF4-FFF2-40B4-BE49-F238E27FC236}">
                <a16:creationId xmlns:a16="http://schemas.microsoft.com/office/drawing/2014/main" id="{7121D0BE-68B5-F542-A724-ABF4CB9B8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876847"/>
              </p:ext>
            </p:extLst>
          </p:nvPr>
        </p:nvGraphicFramePr>
        <p:xfrm>
          <a:off x="205050" y="3669573"/>
          <a:ext cx="1156122" cy="297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480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b="0" dirty="0">
                          <a:solidFill>
                            <a:schemeClr val="tx1"/>
                          </a:solidFill>
                        </a:rPr>
                        <a:t>REL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80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87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2ºA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87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2ºB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87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2ºC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139679"/>
                  </a:ext>
                </a:extLst>
              </a:tr>
              <a:tr h="32087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2ºD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412531"/>
                  </a:ext>
                </a:extLst>
              </a:tr>
              <a:tr h="32087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2ºE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114651"/>
                  </a:ext>
                </a:extLst>
              </a:tr>
              <a:tr h="32087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2ºF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50525"/>
                  </a:ext>
                </a:extLst>
              </a:tr>
              <a:tr h="32087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err="1"/>
                        <a:t>Tot</a:t>
                      </a:r>
                      <a:endParaRPr lang="es-ES_tradnl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07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72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Materias pendientes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7116F6-087A-B582-D9E1-B8BD14C69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20" y="1909925"/>
            <a:ext cx="72771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62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282732"/>
              </p:ext>
            </p:extLst>
          </p:nvPr>
        </p:nvGraphicFramePr>
        <p:xfrm>
          <a:off x="720212" y="707923"/>
          <a:ext cx="10515600" cy="5928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10259" y="1538752"/>
            <a:ext cx="12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2021/2022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426576" y="1538752"/>
            <a:ext cx="126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2024/2025</a:t>
            </a:r>
          </a:p>
        </p:txBody>
      </p:sp>
      <p:cxnSp>
        <p:nvCxnSpPr>
          <p:cNvPr id="8" name="Conector recto 7"/>
          <p:cNvCxnSpPr/>
          <p:nvPr/>
        </p:nvCxnSpPr>
        <p:spPr>
          <a:xfrm flipH="1" flipV="1">
            <a:off x="11017045" y="1194619"/>
            <a:ext cx="14749" cy="4689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69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414E9DB-1319-2E46-977F-578031D2D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523855"/>
              </p:ext>
            </p:extLst>
          </p:nvPr>
        </p:nvGraphicFramePr>
        <p:xfrm>
          <a:off x="1889760" y="122832"/>
          <a:ext cx="8412480" cy="6408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4949920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3502552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231477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96437562"/>
                    </a:ext>
                  </a:extLst>
                </a:gridCol>
              </a:tblGrid>
              <a:tr h="300250">
                <a:tc gridSpan="4"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ORDEN DE RESULTADOS HISTÓRICOS DEL CENTRO EN LA 1ª EVALUACIÓN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363258"/>
                  </a:ext>
                </a:extLst>
              </a:tr>
              <a:tr h="142246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Curso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 a 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3 a 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Más de 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76900"/>
                  </a:ext>
                </a:extLst>
              </a:tr>
              <a:tr h="264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2023/24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66,67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17,78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15,56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732102"/>
                  </a:ext>
                </a:extLst>
              </a:tr>
              <a:tr h="11768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2020/21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65,33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20,67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049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2022/23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64,44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18,33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17,22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37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2021/22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64,41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14,69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20,9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47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2024/25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62,78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17,78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19,44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23605"/>
                  </a:ext>
                </a:extLst>
              </a:tr>
              <a:tr h="20480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2017/18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57,52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18,3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24,18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12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2018/19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55,4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19,6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99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2015/16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55,12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15,75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29,13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840304"/>
                  </a:ext>
                </a:extLst>
              </a:tr>
              <a:tr h="13930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2019/20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54,49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19,16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26,35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601080"/>
                  </a:ext>
                </a:extLst>
              </a:tr>
              <a:tr h="19934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2014/15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54,31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15,52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30,17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23501"/>
                  </a:ext>
                </a:extLst>
              </a:tr>
              <a:tr h="20480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2016/17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53,78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16,65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28,57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000993"/>
                  </a:ext>
                </a:extLst>
              </a:tr>
              <a:tr h="155677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2010/11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49,14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10,34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40,52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002726"/>
                  </a:ext>
                </a:extLst>
              </a:tr>
              <a:tr h="174784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2013/14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44,44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17,09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38,46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253578"/>
                  </a:ext>
                </a:extLst>
              </a:tr>
              <a:tr h="152947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2012/13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42,72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17,27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875735"/>
                  </a:ext>
                </a:extLst>
              </a:tr>
              <a:tr h="212997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2011/12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34,41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20,43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45,16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248185"/>
                  </a:ext>
                </a:extLst>
              </a:tr>
              <a:tr h="212997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2009/10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31,82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22,73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45,45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32957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2008/09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30,67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45,33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261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028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26965"/>
            <a:ext cx="10515600" cy="1325563"/>
          </a:xfrm>
        </p:spPr>
        <p:txBody>
          <a:bodyPr/>
          <a:lstStyle/>
          <a:p>
            <a:pPr algn="ctr"/>
            <a:r>
              <a:rPr lang="es-ES_tradnl" dirty="0"/>
              <a:t>3º ESO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54667"/>
            <a:ext cx="10515600" cy="4822296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/>
              <a:t> Número de alumnos/as: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/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929546"/>
              </p:ext>
            </p:extLst>
          </p:nvPr>
        </p:nvGraphicFramePr>
        <p:xfrm>
          <a:off x="965199" y="2084461"/>
          <a:ext cx="69916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666">
                  <a:extLst>
                    <a:ext uri="{9D8B030D-6E8A-4147-A177-3AD203B41FA5}">
                      <a16:colId xmlns:a16="http://schemas.microsoft.com/office/drawing/2014/main" val="2417155536"/>
                    </a:ext>
                  </a:extLst>
                </a:gridCol>
                <a:gridCol w="1014666">
                  <a:extLst>
                    <a:ext uri="{9D8B030D-6E8A-4147-A177-3AD203B41FA5}">
                      <a16:colId xmlns:a16="http://schemas.microsoft.com/office/drawing/2014/main" val="718079917"/>
                    </a:ext>
                  </a:extLst>
                </a:gridCol>
                <a:gridCol w="1014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3ºA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3ºB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3ºC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3ºD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3ºE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3ºF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Total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28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31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31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180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E18F40D-AB40-F347-A16B-A330393A3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792993"/>
              </p:ext>
            </p:extLst>
          </p:nvPr>
        </p:nvGraphicFramePr>
        <p:xfrm>
          <a:off x="965198" y="3330615"/>
          <a:ext cx="1038860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2">
                  <a:extLst>
                    <a:ext uri="{9D8B030D-6E8A-4147-A177-3AD203B41FA5}">
                      <a16:colId xmlns:a16="http://schemas.microsoft.com/office/drawing/2014/main" val="486357591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353685188"/>
                    </a:ext>
                  </a:extLst>
                </a:gridCol>
                <a:gridCol w="1038860">
                  <a:extLst>
                    <a:ext uri="{9D8B030D-6E8A-4147-A177-3AD203B41FA5}">
                      <a16:colId xmlns:a16="http://schemas.microsoft.com/office/drawing/2014/main" val="830156065"/>
                    </a:ext>
                  </a:extLst>
                </a:gridCol>
                <a:gridCol w="1038860">
                  <a:extLst>
                    <a:ext uri="{9D8B030D-6E8A-4147-A177-3AD203B41FA5}">
                      <a16:colId xmlns:a16="http://schemas.microsoft.com/office/drawing/2014/main" val="3247616330"/>
                    </a:ext>
                  </a:extLst>
                </a:gridCol>
                <a:gridCol w="1038860">
                  <a:extLst>
                    <a:ext uri="{9D8B030D-6E8A-4147-A177-3AD203B41FA5}">
                      <a16:colId xmlns:a16="http://schemas.microsoft.com/office/drawing/2014/main" val="1993062314"/>
                    </a:ext>
                  </a:extLst>
                </a:gridCol>
                <a:gridCol w="1038860">
                  <a:extLst>
                    <a:ext uri="{9D8B030D-6E8A-4147-A177-3AD203B41FA5}">
                      <a16:colId xmlns:a16="http://schemas.microsoft.com/office/drawing/2014/main" val="1589714086"/>
                    </a:ext>
                  </a:extLst>
                </a:gridCol>
                <a:gridCol w="1038860">
                  <a:extLst>
                    <a:ext uri="{9D8B030D-6E8A-4147-A177-3AD203B41FA5}">
                      <a16:colId xmlns:a16="http://schemas.microsoft.com/office/drawing/2014/main" val="4023617151"/>
                    </a:ext>
                  </a:extLst>
                </a:gridCol>
                <a:gridCol w="1038860">
                  <a:extLst>
                    <a:ext uri="{9D8B030D-6E8A-4147-A177-3AD203B41FA5}">
                      <a16:colId xmlns:a16="http://schemas.microsoft.com/office/drawing/2014/main" val="2996473904"/>
                    </a:ext>
                  </a:extLst>
                </a:gridCol>
                <a:gridCol w="1038860">
                  <a:extLst>
                    <a:ext uri="{9D8B030D-6E8A-4147-A177-3AD203B41FA5}">
                      <a16:colId xmlns:a16="http://schemas.microsoft.com/office/drawing/2014/main" val="4261491657"/>
                    </a:ext>
                  </a:extLst>
                </a:gridCol>
                <a:gridCol w="1038860">
                  <a:extLst>
                    <a:ext uri="{9D8B030D-6E8A-4147-A177-3AD203B41FA5}">
                      <a16:colId xmlns:a16="http://schemas.microsoft.com/office/drawing/2014/main" val="322497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UNIDADES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 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 a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 o m</a:t>
                      </a:r>
                      <a:r>
                        <a:rPr lang="es-ES" dirty="0" err="1"/>
                        <a:t>ás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166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3ºA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156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3ºB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758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3ºC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979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3ºD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272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3ºE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765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3ºF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91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TOTALES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616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197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s-ES_tradnl" dirty="0"/>
              <a:t>Comparativa de grupos 3º ESO.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9603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828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5 CuadroTexto">
            <a:extLst>
              <a:ext uri="{FF2B5EF4-FFF2-40B4-BE49-F238E27FC236}">
                <a16:creationId xmlns:a16="http://schemas.microsoft.com/office/drawing/2014/main" id="{DF810281-F022-AA46-BF58-C83D75A47512}"/>
              </a:ext>
            </a:extLst>
          </p:cNvPr>
          <p:cNvSpPr txBox="1"/>
          <p:nvPr/>
        </p:nvSpPr>
        <p:spPr>
          <a:xfrm>
            <a:off x="5638835" y="3271839"/>
            <a:ext cx="914331" cy="3143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 sz="1100" dirty="0"/>
          </a:p>
        </p:txBody>
      </p:sp>
      <p:sp>
        <p:nvSpPr>
          <p:cNvPr id="11" name="10 Rectángulo"/>
          <p:cNvSpPr/>
          <p:nvPr/>
        </p:nvSpPr>
        <p:spPr>
          <a:xfrm>
            <a:off x="5968401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/>
              <a:t>-</a:t>
            </a:r>
          </a:p>
        </p:txBody>
      </p:sp>
      <p:graphicFrame>
        <p:nvGraphicFramePr>
          <p:cNvPr id="12" name="Tabla 5">
            <a:extLst>
              <a:ext uri="{FF2B5EF4-FFF2-40B4-BE49-F238E27FC236}">
                <a16:creationId xmlns:a16="http://schemas.microsoft.com/office/drawing/2014/main" id="{7121D0BE-68B5-F542-A724-ABF4CB9B8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819659"/>
              </p:ext>
            </p:extLst>
          </p:nvPr>
        </p:nvGraphicFramePr>
        <p:xfrm>
          <a:off x="192506" y="128403"/>
          <a:ext cx="11790912" cy="3363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125104820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769492723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1586324878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1789063680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1520525655"/>
                    </a:ext>
                  </a:extLst>
                </a:gridCol>
                <a:gridCol w="380352">
                  <a:extLst>
                    <a:ext uri="{9D8B030D-6E8A-4147-A177-3AD203B41FA5}">
                      <a16:colId xmlns:a16="http://schemas.microsoft.com/office/drawing/2014/main" val="2370923401"/>
                    </a:ext>
                  </a:extLst>
                </a:gridCol>
              </a:tblGrid>
              <a:tr h="323736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gridSpan="30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3º de ESO. Suspensos por materias o sin calificar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36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 err="1"/>
                        <a:t>ByG</a:t>
                      </a:r>
                      <a:endParaRPr lang="es-ES_tradn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EFI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EPV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FYQ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GEH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LCL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MAT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TYD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ING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FRA2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ACT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ALS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CYR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OYD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PCB1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736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3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3ºA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73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3ºB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8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7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8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16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73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3ºC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139679"/>
                  </a:ext>
                </a:extLst>
              </a:tr>
              <a:tr h="32373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3ºD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7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9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412531"/>
                  </a:ext>
                </a:extLst>
              </a:tr>
              <a:tr h="32373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3ºE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114651"/>
                  </a:ext>
                </a:extLst>
              </a:tr>
              <a:tr h="32373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3ºF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19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869584"/>
                  </a:ext>
                </a:extLst>
              </a:tr>
              <a:tr h="32373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err="1"/>
                        <a:t>Tot</a:t>
                      </a:r>
                      <a:endParaRPr lang="es-ES_tradnl" sz="1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46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58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07001"/>
                  </a:ext>
                </a:extLst>
              </a:tr>
            </a:tbl>
          </a:graphicData>
        </a:graphic>
      </p:graphicFrame>
      <p:graphicFrame>
        <p:nvGraphicFramePr>
          <p:cNvPr id="14" name="Tabla 5">
            <a:extLst>
              <a:ext uri="{FF2B5EF4-FFF2-40B4-BE49-F238E27FC236}">
                <a16:creationId xmlns:a16="http://schemas.microsoft.com/office/drawing/2014/main" id="{7121D0BE-68B5-F542-A724-ABF4CB9B8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400548"/>
              </p:ext>
            </p:extLst>
          </p:nvPr>
        </p:nvGraphicFramePr>
        <p:xfrm>
          <a:off x="205051" y="3560389"/>
          <a:ext cx="2538151" cy="3224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25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25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2593">
                  <a:extLst>
                    <a:ext uri="{9D8B030D-6E8A-4147-A177-3AD203B41FA5}">
                      <a16:colId xmlns:a16="http://schemas.microsoft.com/office/drawing/2014/main" val="1198630859"/>
                    </a:ext>
                  </a:extLst>
                </a:gridCol>
                <a:gridCol w="362593">
                  <a:extLst>
                    <a:ext uri="{9D8B030D-6E8A-4147-A177-3AD203B41FA5}">
                      <a16:colId xmlns:a16="http://schemas.microsoft.com/office/drawing/2014/main" val="2116513422"/>
                    </a:ext>
                  </a:extLst>
                </a:gridCol>
              </a:tblGrid>
              <a:tr h="347655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b="0" dirty="0">
                          <a:solidFill>
                            <a:schemeClr val="tx1"/>
                          </a:solidFill>
                        </a:rPr>
                        <a:t>ATE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b="0" dirty="0">
                          <a:solidFill>
                            <a:schemeClr val="tx1"/>
                          </a:solidFill>
                        </a:rPr>
                        <a:t>REL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b="0" dirty="0">
                          <a:solidFill>
                            <a:schemeClr val="tx1"/>
                          </a:solidFill>
                        </a:rPr>
                        <a:t>IAIE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55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62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3ºA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62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3ºB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16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62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3ºC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139679"/>
                  </a:ext>
                </a:extLst>
              </a:tr>
              <a:tr h="37662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3ºD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412531"/>
                  </a:ext>
                </a:extLst>
              </a:tr>
              <a:tr h="37662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3ºE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114651"/>
                  </a:ext>
                </a:extLst>
              </a:tr>
              <a:tr h="304993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3ºF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668715"/>
                  </a:ext>
                </a:extLst>
              </a:tr>
              <a:tr h="304993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err="1"/>
                        <a:t>Tot</a:t>
                      </a:r>
                      <a:endParaRPr lang="es-ES_tradnl" sz="1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07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680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Materias pendientes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227D86B-397C-AC2C-348A-3A0C65888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89" y="1544719"/>
            <a:ext cx="3632200" cy="431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45DD29D-533A-A133-9E0F-60D05238E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22" y="2743200"/>
            <a:ext cx="647700" cy="1371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7C13554-2F1D-0D75-1057-0C01A7D7D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2749550"/>
            <a:ext cx="7594600" cy="1358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D009BC-E812-8280-60E4-81E63E24D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2743200"/>
            <a:ext cx="21844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17298"/>
              </p:ext>
            </p:extLst>
          </p:nvPr>
        </p:nvGraphicFramePr>
        <p:xfrm>
          <a:off x="720212" y="707923"/>
          <a:ext cx="10515600" cy="5928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04853" y="1538752"/>
            <a:ext cx="12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2021/2022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347747" y="1538752"/>
            <a:ext cx="126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2024/2025</a:t>
            </a:r>
          </a:p>
        </p:txBody>
      </p:sp>
      <p:cxnSp>
        <p:nvCxnSpPr>
          <p:cNvPr id="8" name="Conector recto 7"/>
          <p:cNvCxnSpPr/>
          <p:nvPr/>
        </p:nvCxnSpPr>
        <p:spPr>
          <a:xfrm flipH="1" flipV="1">
            <a:off x="11017045" y="1194619"/>
            <a:ext cx="14749" cy="4689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17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s-ES_tradnl" sz="2800" b="1" dirty="0">
                <a:latin typeface="Century Schoolbook" charset="0"/>
                <a:ea typeface="Century Schoolbook" charset="0"/>
                <a:cs typeface="Century Schoolbook" charset="0"/>
              </a:rPr>
              <a:t>ÍNDICE</a:t>
            </a:r>
            <a:endParaRPr lang="es-ES_tradnl" sz="2400" b="1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8344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latin typeface="Century Schoolbook" charset="0"/>
                <a:ea typeface="Century Schoolbook" charset="0"/>
                <a:cs typeface="Century Schoolbook" charset="0"/>
              </a:rPr>
              <a:t>Resultados globales.</a:t>
            </a:r>
          </a:p>
          <a:p>
            <a:pPr>
              <a:lnSpc>
                <a:spcPct val="150000"/>
              </a:lnSpc>
            </a:pPr>
            <a:r>
              <a:rPr lang="es-ES_tradnl" b="1" dirty="0">
                <a:latin typeface="Century Schoolbook" charset="0"/>
                <a:ea typeface="Century Schoolbook" charset="0"/>
                <a:cs typeface="Century Schoolbook" charset="0"/>
              </a:rPr>
              <a:t>Estadísticas de resultados de 1º de ESO.</a:t>
            </a:r>
          </a:p>
          <a:p>
            <a:pPr>
              <a:lnSpc>
                <a:spcPct val="150000"/>
              </a:lnSpc>
            </a:pPr>
            <a:r>
              <a:rPr lang="es-ES_tradnl" b="1" dirty="0">
                <a:latin typeface="Century Schoolbook" charset="0"/>
                <a:ea typeface="Century Schoolbook" charset="0"/>
                <a:cs typeface="Century Schoolbook" charset="0"/>
              </a:rPr>
              <a:t>Estadísticas de resultados de 2º de ESO.</a:t>
            </a:r>
          </a:p>
          <a:p>
            <a:pPr>
              <a:lnSpc>
                <a:spcPct val="150000"/>
              </a:lnSpc>
            </a:pPr>
            <a:r>
              <a:rPr lang="es-ES_tradnl" b="1" dirty="0">
                <a:latin typeface="Century Schoolbook" charset="0"/>
                <a:ea typeface="Century Schoolbook" charset="0"/>
                <a:cs typeface="Century Schoolbook" charset="0"/>
              </a:rPr>
              <a:t>Estadísticas de resultados de 3º de ESO.</a:t>
            </a:r>
          </a:p>
          <a:p>
            <a:pPr>
              <a:lnSpc>
                <a:spcPct val="150000"/>
              </a:lnSpc>
            </a:pPr>
            <a:r>
              <a:rPr lang="es-ES_tradnl" b="1" dirty="0">
                <a:latin typeface="Century Schoolbook" charset="0"/>
                <a:ea typeface="Century Schoolbook" charset="0"/>
                <a:cs typeface="Century Schoolbook" charset="0"/>
              </a:rPr>
              <a:t>Estadísticas de resultados de 4º de ESO.</a:t>
            </a:r>
          </a:p>
          <a:p>
            <a:pPr>
              <a:lnSpc>
                <a:spcPct val="150000"/>
              </a:lnSpc>
            </a:pPr>
            <a:r>
              <a:rPr lang="es-ES_tradnl" b="1" dirty="0">
                <a:latin typeface="Century Schoolbook" charset="0"/>
                <a:ea typeface="Century Schoolbook" charset="0"/>
                <a:cs typeface="Century Schoolbook" charset="0"/>
              </a:rPr>
              <a:t>Estadísticas de resultados de 1º de Bachillerato.</a:t>
            </a:r>
          </a:p>
          <a:p>
            <a:pPr>
              <a:lnSpc>
                <a:spcPct val="150000"/>
              </a:lnSpc>
            </a:pPr>
            <a:r>
              <a:rPr lang="es-ES_tradnl" b="1" dirty="0">
                <a:latin typeface="Century Schoolbook" charset="0"/>
                <a:ea typeface="Century Schoolbook" charset="0"/>
                <a:cs typeface="Century Schoolbook" charset="0"/>
              </a:rPr>
              <a:t>Estadísticas de resultados de 2º de Bachillerato.</a:t>
            </a:r>
          </a:p>
          <a:p>
            <a:pPr>
              <a:lnSpc>
                <a:spcPct val="150000"/>
              </a:lnSpc>
            </a:pPr>
            <a:endParaRPr lang="es-ES_tradnl" b="1" dirty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_tradnl" b="1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3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414E9DB-1319-2E46-977F-578031D2D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20774"/>
              </p:ext>
            </p:extLst>
          </p:nvPr>
        </p:nvGraphicFramePr>
        <p:xfrm>
          <a:off x="1889760" y="276743"/>
          <a:ext cx="8412480" cy="6111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4949920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3502552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231477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96437562"/>
                    </a:ext>
                  </a:extLst>
                </a:gridCol>
              </a:tblGrid>
              <a:tr h="373731">
                <a:tc gridSpan="4"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ORDEN DE RESULTADOS HISTÓRICOS DEL CENTRO EN LA 1ª EVALUACIÓN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363258"/>
                  </a:ext>
                </a:extLst>
              </a:tr>
              <a:tr h="30486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Curso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0 a 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3 a 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Más de 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76900"/>
                  </a:ext>
                </a:extLst>
              </a:tr>
              <a:tr h="3107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2023/24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69,82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14,79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15,38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188255"/>
                  </a:ext>
                </a:extLst>
              </a:tr>
              <a:tr h="2348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2024/25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62,22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18,33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19,44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37367"/>
                  </a:ext>
                </a:extLst>
              </a:tr>
              <a:tr h="2816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2020/21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61,9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20,24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17,86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47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2017/18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60,79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20,37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19,44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23605"/>
                  </a:ext>
                </a:extLst>
              </a:tr>
              <a:tr h="238905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2022/23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58,29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21,71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12491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2018/19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57,05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21,48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21,48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99315"/>
                  </a:ext>
                </a:extLst>
              </a:tr>
              <a:tr h="20979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2016/17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56,67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17,5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25,83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840304"/>
                  </a:ext>
                </a:extLst>
              </a:tr>
              <a:tr h="229352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2019/20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56,59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15,5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27,91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601080"/>
                  </a:ext>
                </a:extLst>
              </a:tr>
              <a:tr h="20797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2021/22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54,23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23,24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23,24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23501"/>
                  </a:ext>
                </a:extLst>
              </a:tr>
              <a:tr h="309419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2015/16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54,13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17,43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28,44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000993"/>
                  </a:ext>
                </a:extLst>
              </a:tr>
              <a:tr h="247094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2014/15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51,35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18,92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29,73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002726"/>
                  </a:ext>
                </a:extLst>
              </a:tr>
              <a:tr h="253008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2009/10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50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20,97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29,03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253578"/>
                  </a:ext>
                </a:extLst>
              </a:tr>
              <a:tr h="136092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2013/14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50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18,18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31,81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875735"/>
                  </a:ext>
                </a:extLst>
              </a:tr>
              <a:tr h="223893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2011/12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40,43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27,66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31,91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248185"/>
                  </a:ext>
                </a:extLst>
              </a:tr>
              <a:tr h="223893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2012/13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40,24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30,19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29,27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255910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2010/11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31,65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16,46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/>
                        <a:t>51,9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117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881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26965"/>
            <a:ext cx="10515600" cy="1325563"/>
          </a:xfrm>
        </p:spPr>
        <p:txBody>
          <a:bodyPr/>
          <a:lstStyle/>
          <a:p>
            <a:pPr algn="ctr"/>
            <a:r>
              <a:rPr lang="es-ES_tradnl" dirty="0"/>
              <a:t>4º ESO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54667"/>
            <a:ext cx="10515600" cy="4822296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/>
              <a:t> Número de alumnos/as: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/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16838"/>
              </p:ext>
            </p:extLst>
          </p:nvPr>
        </p:nvGraphicFramePr>
        <p:xfrm>
          <a:off x="965199" y="2084461"/>
          <a:ext cx="472904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2809">
                  <a:extLst>
                    <a:ext uri="{9D8B030D-6E8A-4147-A177-3AD203B41FA5}">
                      <a16:colId xmlns:a16="http://schemas.microsoft.com/office/drawing/2014/main" val="3135045567"/>
                    </a:ext>
                  </a:extLst>
                </a:gridCol>
                <a:gridCol w="802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4ºA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4ºB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4ºC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4ºD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4ºE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Total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33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33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33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27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34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160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05DF682-5043-5345-8DCB-CED271556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164018"/>
              </p:ext>
            </p:extLst>
          </p:nvPr>
        </p:nvGraphicFramePr>
        <p:xfrm>
          <a:off x="705853" y="3162279"/>
          <a:ext cx="996214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612">
                  <a:extLst>
                    <a:ext uri="{9D8B030D-6E8A-4147-A177-3AD203B41FA5}">
                      <a16:colId xmlns:a16="http://schemas.microsoft.com/office/drawing/2014/main" val="1909891562"/>
                    </a:ext>
                  </a:extLst>
                </a:gridCol>
                <a:gridCol w="780820">
                  <a:extLst>
                    <a:ext uri="{9D8B030D-6E8A-4147-A177-3AD203B41FA5}">
                      <a16:colId xmlns:a16="http://schemas.microsoft.com/office/drawing/2014/main" val="2037884405"/>
                    </a:ext>
                  </a:extLst>
                </a:gridCol>
                <a:gridCol w="996214">
                  <a:extLst>
                    <a:ext uri="{9D8B030D-6E8A-4147-A177-3AD203B41FA5}">
                      <a16:colId xmlns:a16="http://schemas.microsoft.com/office/drawing/2014/main" val="4118287936"/>
                    </a:ext>
                  </a:extLst>
                </a:gridCol>
                <a:gridCol w="996214">
                  <a:extLst>
                    <a:ext uri="{9D8B030D-6E8A-4147-A177-3AD203B41FA5}">
                      <a16:colId xmlns:a16="http://schemas.microsoft.com/office/drawing/2014/main" val="960383829"/>
                    </a:ext>
                  </a:extLst>
                </a:gridCol>
                <a:gridCol w="996214">
                  <a:extLst>
                    <a:ext uri="{9D8B030D-6E8A-4147-A177-3AD203B41FA5}">
                      <a16:colId xmlns:a16="http://schemas.microsoft.com/office/drawing/2014/main" val="437965026"/>
                    </a:ext>
                  </a:extLst>
                </a:gridCol>
                <a:gridCol w="996214">
                  <a:extLst>
                    <a:ext uri="{9D8B030D-6E8A-4147-A177-3AD203B41FA5}">
                      <a16:colId xmlns:a16="http://schemas.microsoft.com/office/drawing/2014/main" val="1823150129"/>
                    </a:ext>
                  </a:extLst>
                </a:gridCol>
                <a:gridCol w="996214">
                  <a:extLst>
                    <a:ext uri="{9D8B030D-6E8A-4147-A177-3AD203B41FA5}">
                      <a16:colId xmlns:a16="http://schemas.microsoft.com/office/drawing/2014/main" val="2608452551"/>
                    </a:ext>
                  </a:extLst>
                </a:gridCol>
                <a:gridCol w="996214">
                  <a:extLst>
                    <a:ext uri="{9D8B030D-6E8A-4147-A177-3AD203B41FA5}">
                      <a16:colId xmlns:a16="http://schemas.microsoft.com/office/drawing/2014/main" val="1418899321"/>
                    </a:ext>
                  </a:extLst>
                </a:gridCol>
                <a:gridCol w="996214">
                  <a:extLst>
                    <a:ext uri="{9D8B030D-6E8A-4147-A177-3AD203B41FA5}">
                      <a16:colId xmlns:a16="http://schemas.microsoft.com/office/drawing/2014/main" val="1109326367"/>
                    </a:ext>
                  </a:extLst>
                </a:gridCol>
                <a:gridCol w="996214">
                  <a:extLst>
                    <a:ext uri="{9D8B030D-6E8A-4147-A177-3AD203B41FA5}">
                      <a16:colId xmlns:a16="http://schemas.microsoft.com/office/drawing/2014/main" val="28725782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UNIDADES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 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 a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 o m</a:t>
                      </a:r>
                      <a:r>
                        <a:rPr lang="es-ES" dirty="0" err="1"/>
                        <a:t>ás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013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4ºA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665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4ºB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312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4ºC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11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4ºD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323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4ºE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50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Totales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75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894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Comparativa de grupos 4º ESO.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4A4FDEA-0ACB-A94D-9559-A4A6FC0C2C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535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2532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721691"/>
              </p:ext>
            </p:extLst>
          </p:nvPr>
        </p:nvGraphicFramePr>
        <p:xfrm>
          <a:off x="1066799" y="3110431"/>
          <a:ext cx="9634005" cy="233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125104820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2769492723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1364831184"/>
                    </a:ext>
                  </a:extLst>
                </a:gridCol>
                <a:gridCol w="356815">
                  <a:extLst>
                    <a:ext uri="{9D8B030D-6E8A-4147-A177-3AD203B41FA5}">
                      <a16:colId xmlns:a16="http://schemas.microsoft.com/office/drawing/2014/main" val="898916759"/>
                    </a:ext>
                  </a:extLst>
                </a:gridCol>
              </a:tblGrid>
              <a:tr h="320876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gridSpan="26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Itinerario de bachillerato de Ciencias y Tecnología (4ºA, 4ºB  y 4ºC)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80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EFI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GEH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LCL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MAB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ING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FRA2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BYG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DIG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FYQ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PMA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ATED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REL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80">
                <a:tc>
                  <a:txBody>
                    <a:bodyPr/>
                    <a:lstStyle/>
                    <a:p>
                      <a:pPr algn="ctr"/>
                      <a:endParaRPr lang="es-ES_tradnl" sz="1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87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4ºA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673261"/>
                  </a:ext>
                </a:extLst>
              </a:tr>
              <a:tr h="32087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4ºB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9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87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4ºC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87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err="1"/>
                        <a:t>Gl</a:t>
                      </a:r>
                      <a:endParaRPr lang="es-ES_tradnl" sz="10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19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7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8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27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39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29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07001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032316"/>
              </p:ext>
            </p:extLst>
          </p:nvPr>
        </p:nvGraphicFramePr>
        <p:xfrm>
          <a:off x="50800" y="379530"/>
          <a:ext cx="12079670" cy="213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74">
                  <a:extLst>
                    <a:ext uri="{9D8B030D-6E8A-4147-A177-3AD203B41FA5}">
                      <a16:colId xmlns:a16="http://schemas.microsoft.com/office/drawing/2014/main" val="1250711994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1489319659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1531616138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646771015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832900563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1529629308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1980292850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4000028276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1646313020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62335230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3264352970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4244873294"/>
                    </a:ext>
                  </a:extLst>
                </a:gridCol>
                <a:gridCol w="317886">
                  <a:extLst>
                    <a:ext uri="{9D8B030D-6E8A-4147-A177-3AD203B41FA5}">
                      <a16:colId xmlns:a16="http://schemas.microsoft.com/office/drawing/2014/main" val="2097016499"/>
                    </a:ext>
                  </a:extLst>
                </a:gridCol>
              </a:tblGrid>
              <a:tr h="352994">
                <a:tc gridSpan="37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Itinerario de bachillerato de CCSS y Humanidades (4ºC y 4ºE)</a:t>
                      </a:r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158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EFI</a:t>
                      </a:r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GEH</a:t>
                      </a:r>
                    </a:p>
                  </a:txBody>
                  <a:tcPr marL="83127" marR="83127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LCL</a:t>
                      </a:r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MAB</a:t>
                      </a:r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ING</a:t>
                      </a:r>
                    </a:p>
                  </a:txBody>
                  <a:tcPr marL="83127" marR="83127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FR2</a:t>
                      </a:r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ACT</a:t>
                      </a:r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ALS</a:t>
                      </a:r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ASE</a:t>
                      </a:r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AED</a:t>
                      </a:r>
                    </a:p>
                  </a:txBody>
                  <a:tcPr marL="83127" marR="83127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ECE</a:t>
                      </a:r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EAR</a:t>
                      </a:r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FOP</a:t>
                      </a:r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LAT</a:t>
                      </a:r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IA</a:t>
                      </a:r>
                    </a:p>
                  </a:txBody>
                  <a:tcPr marL="83127" marR="83127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HACIN</a:t>
                      </a:r>
                    </a:p>
                  </a:txBody>
                  <a:tcPr marL="82800" marR="8312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ATEDU</a:t>
                      </a:r>
                    </a:p>
                  </a:txBody>
                  <a:tcPr marL="82800" marR="83127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REL</a:t>
                      </a:r>
                    </a:p>
                  </a:txBody>
                  <a:tcPr marL="83127" marR="83127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158">
                <a:tc>
                  <a:txBody>
                    <a:bodyPr/>
                    <a:lstStyle/>
                    <a:p>
                      <a:pPr algn="ctr"/>
                      <a:endParaRPr lang="es-ES_tradnl" sz="1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994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4ºC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994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4ºE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82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50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9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8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53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570779"/>
                  </a:ext>
                </a:extLst>
              </a:tr>
              <a:tr h="352994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Total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69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191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9CD10B4-AF99-7F4A-8B12-35A78EA25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042486"/>
              </p:ext>
            </p:extLst>
          </p:nvPr>
        </p:nvGraphicFramePr>
        <p:xfrm>
          <a:off x="558800" y="1317437"/>
          <a:ext cx="11096636" cy="1927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772">
                  <a:extLst>
                    <a:ext uri="{9D8B030D-6E8A-4147-A177-3AD203B41FA5}">
                      <a16:colId xmlns:a16="http://schemas.microsoft.com/office/drawing/2014/main" val="384949035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1804953041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613977562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3352839703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3961777335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4140171531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1572303063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264540995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1804580238"/>
                    </a:ext>
                  </a:extLst>
                </a:gridCol>
              </a:tblGrid>
              <a:tr h="413090">
                <a:tc gridSpan="29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Itinerario de ciclos formativos y vida adulta (4ºD)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90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EFI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GEH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LCL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MAA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ING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ACT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ALS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DIG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EAR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FOP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HACI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ATED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REL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90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242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4ºD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62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50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56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31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93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688211"/>
                  </a:ext>
                </a:extLst>
              </a:tr>
              <a:tr h="344242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Total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509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985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5F043-BBE6-FC43-A948-2D1CDF59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% suspensos de materias pendientes.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623A0F-5B53-FA72-0940-54FBC65F4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2819400"/>
            <a:ext cx="635000" cy="12192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CCA117-DC72-E8DD-016D-FA837316A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2819400"/>
            <a:ext cx="4851400" cy="12192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5938ADE-CA59-B179-7A60-2C6041A8A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528" y="2819400"/>
            <a:ext cx="6527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31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13982"/>
              </p:ext>
            </p:extLst>
          </p:nvPr>
        </p:nvGraphicFramePr>
        <p:xfrm>
          <a:off x="720212" y="707923"/>
          <a:ext cx="10515600" cy="5928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383418" y="1426256"/>
            <a:ext cx="120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2021/2022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327348" y="1405777"/>
            <a:ext cx="126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2024/2025</a:t>
            </a:r>
          </a:p>
        </p:txBody>
      </p:sp>
      <p:cxnSp>
        <p:nvCxnSpPr>
          <p:cNvPr id="8" name="Conector recto 7"/>
          <p:cNvCxnSpPr>
            <a:cxnSpLocks/>
          </p:cNvCxnSpPr>
          <p:nvPr/>
        </p:nvCxnSpPr>
        <p:spPr>
          <a:xfrm flipV="1">
            <a:off x="8966200" y="1237130"/>
            <a:ext cx="0" cy="46810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39D6C71-570E-2C47-90D6-DE9BF58987D5}"/>
              </a:ext>
            </a:extLst>
          </p:cNvPr>
          <p:cNvCxnSpPr>
            <a:cxnSpLocks/>
          </p:cNvCxnSpPr>
          <p:nvPr/>
        </p:nvCxnSpPr>
        <p:spPr>
          <a:xfrm flipH="1" flipV="1">
            <a:off x="10997524" y="1237130"/>
            <a:ext cx="29065" cy="46526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722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414E9DB-1319-2E46-977F-578031D2D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250325"/>
              </p:ext>
            </p:extLst>
          </p:nvPr>
        </p:nvGraphicFramePr>
        <p:xfrm>
          <a:off x="1889760" y="209899"/>
          <a:ext cx="8412480" cy="634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4949920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3502552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231477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96437562"/>
                    </a:ext>
                  </a:extLst>
                </a:gridCol>
              </a:tblGrid>
              <a:tr h="373731">
                <a:tc gridSpan="4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ORDEN DE RESULTADOS HISTÓRICOS DEL CENTRO EN LA 1ª EVALUACIÓN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363258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Curso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 a 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 a 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Más de 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76900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2023/24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72,78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17,75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9,47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63302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2022/23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67,55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15,23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17,22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37367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2018/19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66,96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19,13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13,91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47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2014/15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61,36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21,59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17,05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23605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2016/17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22,22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17,78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12491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2020/21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54,76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18,25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26,98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99315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2017/18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54,55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22,73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22,73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840304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2019/20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54,48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21,38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24,14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601080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2024/25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53,13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28,75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18,13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23501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2012/13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51,72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28,74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19,54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000993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2010/11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51,72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18,97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29,31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002726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2021/22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51,59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33,76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14,65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253578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2013/14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46,25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23,75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875735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2011/12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37,7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29,51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32,79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173902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2015/16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37,38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32,32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30,3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463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074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6BBA0BB-5048-854D-8986-7CA5E8C2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1º BACHILLERATO HUMANIDADES Y CIENCIAS SOCIALES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EE884D-1853-1C4E-B340-7E105A656248}"/>
              </a:ext>
            </a:extLst>
          </p:cNvPr>
          <p:cNvSpPr txBox="1"/>
          <p:nvPr/>
        </p:nvSpPr>
        <p:spPr>
          <a:xfrm>
            <a:off x="340896" y="3485335"/>
            <a:ext cx="359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/>
              <a:t>Supensos</a:t>
            </a:r>
            <a:r>
              <a:rPr lang="es-ES_tradnl" dirty="0"/>
              <a:t> por materias o sin calificar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FEA1AD5-4EBF-A144-AC94-1CB9C3EFF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348906"/>
              </p:ext>
            </p:extLst>
          </p:nvPr>
        </p:nvGraphicFramePr>
        <p:xfrm>
          <a:off x="93785" y="3989604"/>
          <a:ext cx="12004447" cy="217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909">
                  <a:extLst>
                    <a:ext uri="{9D8B030D-6E8A-4147-A177-3AD203B41FA5}">
                      <a16:colId xmlns:a16="http://schemas.microsoft.com/office/drawing/2014/main" val="1250711994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3757847960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175723880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757446218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1571637124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508737870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3173606350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558062309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766026308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3136214737"/>
                    </a:ext>
                  </a:extLst>
                </a:gridCol>
                <a:gridCol w="333457">
                  <a:extLst>
                    <a:ext uri="{9D8B030D-6E8A-4147-A177-3AD203B41FA5}">
                      <a16:colId xmlns:a16="http://schemas.microsoft.com/office/drawing/2014/main" val="2782751206"/>
                    </a:ext>
                  </a:extLst>
                </a:gridCol>
              </a:tblGrid>
              <a:tr h="360544">
                <a:tc gridSpan="35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1º Bachillerato C y D</a:t>
                      </a:r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5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FIL</a:t>
                      </a:r>
                    </a:p>
                  </a:txBody>
                  <a:tcPr marL="83127" marR="83127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LCL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ING</a:t>
                      </a:r>
                    </a:p>
                  </a:txBody>
                  <a:tcPr marL="83127" marR="83127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EDFI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ECO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GRI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HMC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LAT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LITU</a:t>
                      </a:r>
                    </a:p>
                  </a:txBody>
                  <a:tcPr marL="83127" marR="83127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MAT</a:t>
                      </a:r>
                    </a:p>
                  </a:txBody>
                  <a:tcPr marL="83127" marR="83127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CEE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DARES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DIBAR</a:t>
                      </a:r>
                    </a:p>
                  </a:txBody>
                  <a:tcPr marL="83127" marR="83127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TICO</a:t>
                      </a:r>
                    </a:p>
                  </a:txBody>
                  <a:tcPr marL="83127" marR="83127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FRA2</a:t>
                      </a:r>
                    </a:p>
                  </a:txBody>
                  <a:tcPr marL="83127" marR="83127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PTEV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REL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5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54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1º C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57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8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7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28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7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776094"/>
                  </a:ext>
                </a:extLst>
              </a:tr>
              <a:tr h="36054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1ª D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70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316539"/>
                  </a:ext>
                </a:extLst>
              </a:tr>
              <a:tr h="36054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Total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9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47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7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249042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07DD1A9-B72F-7543-903B-1D22A73FB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850072"/>
              </p:ext>
            </p:extLst>
          </p:nvPr>
        </p:nvGraphicFramePr>
        <p:xfrm>
          <a:off x="336054" y="1590151"/>
          <a:ext cx="1051560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146">
                  <a:extLst>
                    <a:ext uri="{9D8B030D-6E8A-4147-A177-3AD203B41FA5}">
                      <a16:colId xmlns:a16="http://schemas.microsoft.com/office/drawing/2014/main" val="1909891562"/>
                    </a:ext>
                  </a:extLst>
                </a:gridCol>
                <a:gridCol w="838976">
                  <a:extLst>
                    <a:ext uri="{9D8B030D-6E8A-4147-A177-3AD203B41FA5}">
                      <a16:colId xmlns:a16="http://schemas.microsoft.com/office/drawing/2014/main" val="203788440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411828793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96038382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66868243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82315012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60845255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41889932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66852727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8725782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UNIDADES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 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 a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 o m</a:t>
                      </a:r>
                      <a:r>
                        <a:rPr lang="es-ES" dirty="0" err="1"/>
                        <a:t>ás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013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1º BACH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312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1º BACH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6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Totales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75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841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26DD58-B3B5-894C-A22D-4F61A593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Comparativa entre grupos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CCBD1C2-835C-8142-B034-8517E249E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4001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052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96ABA-CBDD-904B-AD04-42C651F6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RESULTADOS GLOBALES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0368526-351B-8F4D-B6FD-E99A03919A6E}"/>
              </a:ext>
            </a:extLst>
          </p:cNvPr>
          <p:cNvSpPr/>
          <p:nvPr/>
        </p:nvSpPr>
        <p:spPr>
          <a:xfrm>
            <a:off x="828220" y="1289883"/>
            <a:ext cx="7449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ESO: 700 alumnos/as.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global de alumnado comparando con el curso anterior:</a:t>
            </a:r>
            <a:r>
              <a:rPr lang="es-ES" dirty="0"/>
              <a:t> </a:t>
            </a:r>
            <a:endParaRPr lang="es-ES_tradnl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C33FD2F-C50C-BD48-868E-0EBD4F903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147787"/>
              </p:ext>
            </p:extLst>
          </p:nvPr>
        </p:nvGraphicFramePr>
        <p:xfrm>
          <a:off x="811212" y="2244746"/>
          <a:ext cx="9326016" cy="1496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3495">
                  <a:extLst>
                    <a:ext uri="{9D8B030D-6E8A-4147-A177-3AD203B41FA5}">
                      <a16:colId xmlns:a16="http://schemas.microsoft.com/office/drawing/2014/main" val="1426191875"/>
                    </a:ext>
                  </a:extLst>
                </a:gridCol>
                <a:gridCol w="2065647">
                  <a:extLst>
                    <a:ext uri="{9D8B030D-6E8A-4147-A177-3AD203B41FA5}">
                      <a16:colId xmlns:a16="http://schemas.microsoft.com/office/drawing/2014/main" val="1275987704"/>
                    </a:ext>
                  </a:extLst>
                </a:gridCol>
                <a:gridCol w="2078437">
                  <a:extLst>
                    <a:ext uri="{9D8B030D-6E8A-4147-A177-3AD203B41FA5}">
                      <a16:colId xmlns:a16="http://schemas.microsoft.com/office/drawing/2014/main" val="1272773044"/>
                    </a:ext>
                  </a:extLst>
                </a:gridCol>
                <a:gridCol w="2078437">
                  <a:extLst>
                    <a:ext uri="{9D8B030D-6E8A-4147-A177-3AD203B41FA5}">
                      <a16:colId xmlns:a16="http://schemas.microsoft.com/office/drawing/2014/main" val="3195784427"/>
                    </a:ext>
                  </a:extLst>
                </a:gridCol>
              </a:tblGrid>
              <a:tr h="282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1ª Evaluación curso actual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1ª Evaluación curso pasado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Evaluación Ordinaria curso pasado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0020149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 materias suspensas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45,86%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65,76%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4718922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 a 2 materias supensas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65,57%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71,31%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8865594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 a 5 materias suspensas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16,21%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6393863"/>
                  </a:ext>
                </a:extLst>
              </a:tr>
              <a:tr h="282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Más de 5 materias suspensas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12,48%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2279251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978243BF-CADB-E84E-B7B2-1F29CBC58F78}"/>
              </a:ext>
            </a:extLst>
          </p:cNvPr>
          <p:cNvSpPr/>
          <p:nvPr/>
        </p:nvSpPr>
        <p:spPr>
          <a:xfrm>
            <a:off x="739140" y="3813155"/>
            <a:ext cx="7538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Bachillerato: 244 alumnos/as.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global de alumnado comparando con el curso anterior: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91E5EB7-353C-394F-A8BB-6FFDF3219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251389"/>
              </p:ext>
            </p:extLst>
          </p:nvPr>
        </p:nvGraphicFramePr>
        <p:xfrm>
          <a:off x="788352" y="4805066"/>
          <a:ext cx="9348875" cy="1752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1102">
                  <a:extLst>
                    <a:ext uri="{9D8B030D-6E8A-4147-A177-3AD203B41FA5}">
                      <a16:colId xmlns:a16="http://schemas.microsoft.com/office/drawing/2014/main" val="1028554882"/>
                    </a:ext>
                  </a:extLst>
                </a:gridCol>
                <a:gridCol w="2070709">
                  <a:extLst>
                    <a:ext uri="{9D8B030D-6E8A-4147-A177-3AD203B41FA5}">
                      <a16:colId xmlns:a16="http://schemas.microsoft.com/office/drawing/2014/main" val="2568486794"/>
                    </a:ext>
                  </a:extLst>
                </a:gridCol>
                <a:gridCol w="2083532">
                  <a:extLst>
                    <a:ext uri="{9D8B030D-6E8A-4147-A177-3AD203B41FA5}">
                      <a16:colId xmlns:a16="http://schemas.microsoft.com/office/drawing/2014/main" val="3404177005"/>
                    </a:ext>
                  </a:extLst>
                </a:gridCol>
                <a:gridCol w="2083532">
                  <a:extLst>
                    <a:ext uri="{9D8B030D-6E8A-4147-A177-3AD203B41FA5}">
                      <a16:colId xmlns:a16="http://schemas.microsoft.com/office/drawing/2014/main" val="2936775067"/>
                    </a:ext>
                  </a:extLst>
                </a:gridCol>
              </a:tblGrid>
              <a:tr h="34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1ª Evaluación curso actual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1ª Evaluación curso pasado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Evaluación Ordinaria curso pasado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2895698"/>
                  </a:ext>
                </a:extLst>
              </a:tr>
              <a:tr h="34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 materias suspensas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27,46%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37,14%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63,33%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5900403"/>
                  </a:ext>
                </a:extLst>
              </a:tr>
              <a:tr h="34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 a 2 materias suspensas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59,84%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62,04%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84,17%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9276366"/>
                  </a:ext>
                </a:extLst>
              </a:tr>
              <a:tr h="34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 a 5 materias suspensas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28,69%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25,31%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7907395"/>
                  </a:ext>
                </a:extLst>
              </a:tr>
              <a:tr h="34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Más de 5 materias suspensas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12,65%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5237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479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DF6E4BD-E11E-7241-AE73-7A5E4C3396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856563"/>
              </p:ext>
            </p:extLst>
          </p:nvPr>
        </p:nvGraphicFramePr>
        <p:xfrm>
          <a:off x="838200" y="199904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id="{098E4667-5004-D443-8AB8-FEE4FFDCF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EVOLUCIÓN DE CURSOS ANTERIORES.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07A4B29-64AD-CE49-893B-3FBB72A1D76F}"/>
              </a:ext>
            </a:extLst>
          </p:cNvPr>
          <p:cNvCxnSpPr>
            <a:cxnSpLocks/>
          </p:cNvCxnSpPr>
          <p:nvPr/>
        </p:nvCxnSpPr>
        <p:spPr>
          <a:xfrm>
            <a:off x="6096000" y="3216166"/>
            <a:ext cx="0" cy="2758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325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414E9DB-1319-2E46-977F-578031D2D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310502"/>
              </p:ext>
            </p:extLst>
          </p:nvPr>
        </p:nvGraphicFramePr>
        <p:xfrm>
          <a:off x="1889760" y="565499"/>
          <a:ext cx="8412480" cy="335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4949920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3502552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231477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96437562"/>
                    </a:ext>
                  </a:extLst>
                </a:gridCol>
              </a:tblGrid>
              <a:tr h="373731">
                <a:tc gridSpan="4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ORDEN DE RESULTADOS HISTÓRICOS DEL CENTRO EN LA 1ª EVALUACIÓN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363258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Curso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 a 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 a 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Más de 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76900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2023/24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67,19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26,56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6,25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63302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2024/25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65,22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30,43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4,35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37367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2019/20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64,86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29,73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5,41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47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2021/22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62,96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20,37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16,67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23605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2018/19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12491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2022/23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54,55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26,14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19,32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99315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2020/21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39,13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18,84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42,03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679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574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D1EF02-6432-B042-A3EE-520A12F6B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ES_tradnl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6BBA0BB-5048-854D-8986-7CA5E8C2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1º BACHILLERATO CIENCIAS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EE884D-1853-1C4E-B340-7E105A656248}"/>
              </a:ext>
            </a:extLst>
          </p:cNvPr>
          <p:cNvSpPr txBox="1"/>
          <p:nvPr/>
        </p:nvSpPr>
        <p:spPr>
          <a:xfrm>
            <a:off x="340897" y="3340960"/>
            <a:ext cx="359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/>
              <a:t>Supensos</a:t>
            </a:r>
            <a:r>
              <a:rPr lang="es-ES_tradnl" dirty="0"/>
              <a:t> por materias o sin calificar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FEA1AD5-4EBF-A144-AC94-1CB9C3EFF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717978"/>
              </p:ext>
            </p:extLst>
          </p:nvPr>
        </p:nvGraphicFramePr>
        <p:xfrm>
          <a:off x="116921" y="3815814"/>
          <a:ext cx="11922679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335">
                  <a:extLst>
                    <a:ext uri="{9D8B030D-6E8A-4147-A177-3AD203B41FA5}">
                      <a16:colId xmlns:a16="http://schemas.microsoft.com/office/drawing/2014/main" val="1250711994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757446218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1571637124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508737870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3173606350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1419202863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1207562847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3304818770"/>
                    </a:ext>
                  </a:extLst>
                </a:gridCol>
                <a:gridCol w="350667">
                  <a:extLst>
                    <a:ext uri="{9D8B030D-6E8A-4147-A177-3AD203B41FA5}">
                      <a16:colId xmlns:a16="http://schemas.microsoft.com/office/drawing/2014/main" val="1230835182"/>
                    </a:ext>
                  </a:extLst>
                </a:gridCol>
              </a:tblGrid>
              <a:tr h="370840">
                <a:tc gridSpan="33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1º Bachillerato A y B</a:t>
                      </a:r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FIL</a:t>
                      </a:r>
                    </a:p>
                  </a:txBody>
                  <a:tcPr marL="83127" marR="83127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LCL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ING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EDFI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BGCA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DIBT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FQU</a:t>
                      </a:r>
                    </a:p>
                  </a:txBody>
                  <a:tcPr marL="83127" marR="83127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MAT</a:t>
                      </a:r>
                    </a:p>
                  </a:txBody>
                  <a:tcPr marL="83127" marR="83127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TECI</a:t>
                      </a:r>
                    </a:p>
                  </a:txBody>
                  <a:tcPr marL="83127" marR="83127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AAPL</a:t>
                      </a:r>
                    </a:p>
                  </a:txBody>
                  <a:tcPr marL="83127" marR="83127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EST</a:t>
                      </a:r>
                    </a:p>
                  </a:txBody>
                  <a:tcPr marL="83127" marR="83127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TICO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FRA</a:t>
                      </a:r>
                    </a:p>
                  </a:txBody>
                  <a:tcPr marL="83127" marR="83127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CDPC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PTEV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REL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1º A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40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50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1º B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48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51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48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50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483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Total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42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9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7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46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42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8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50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8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4059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00AC444-944D-2448-923B-55DDEFB2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528859"/>
              </p:ext>
            </p:extLst>
          </p:nvPr>
        </p:nvGraphicFramePr>
        <p:xfrm>
          <a:off x="336054" y="1606194"/>
          <a:ext cx="1065279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474">
                  <a:extLst>
                    <a:ext uri="{9D8B030D-6E8A-4147-A177-3AD203B41FA5}">
                      <a16:colId xmlns:a16="http://schemas.microsoft.com/office/drawing/2014/main" val="1909891562"/>
                    </a:ext>
                  </a:extLst>
                </a:gridCol>
                <a:gridCol w="944086">
                  <a:extLst>
                    <a:ext uri="{9D8B030D-6E8A-4147-A177-3AD203B41FA5}">
                      <a16:colId xmlns:a16="http://schemas.microsoft.com/office/drawing/2014/main" val="2037884405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4118287936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960383829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1913333317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1823150129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2608452551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1418899321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1450842208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28725782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UNIDADES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 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 a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 o m</a:t>
                      </a:r>
                      <a:r>
                        <a:rPr lang="es-ES" dirty="0" err="1"/>
                        <a:t>ás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013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1º BACH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665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1º BACH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312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Totales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75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860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26DD58-B3B5-894C-A22D-4F61A593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Comparativa entre grupos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CCBD1C2-835C-8142-B034-8517E249E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6139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2471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DF6E4BD-E11E-7241-AE73-7A5E4C3396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084604"/>
              </p:ext>
            </p:extLst>
          </p:nvPr>
        </p:nvGraphicFramePr>
        <p:xfrm>
          <a:off x="838200" y="199904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id="{098E4667-5004-D443-8AB8-FEE4FFDCF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EVOLUCIÓN DE CURSOS ANTERIORES.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07A4B29-64AD-CE49-893B-3FBB72A1D76F}"/>
              </a:ext>
            </a:extLst>
          </p:cNvPr>
          <p:cNvCxnSpPr>
            <a:cxnSpLocks/>
          </p:cNvCxnSpPr>
          <p:nvPr/>
        </p:nvCxnSpPr>
        <p:spPr>
          <a:xfrm>
            <a:off x="6096000" y="3216166"/>
            <a:ext cx="0" cy="2758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632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414E9DB-1319-2E46-977F-578031D2D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307840"/>
              </p:ext>
            </p:extLst>
          </p:nvPr>
        </p:nvGraphicFramePr>
        <p:xfrm>
          <a:off x="1889760" y="565499"/>
          <a:ext cx="8412480" cy="335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4949920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3502552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231477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96437562"/>
                    </a:ext>
                  </a:extLst>
                </a:gridCol>
              </a:tblGrid>
              <a:tr h="373731">
                <a:tc gridSpan="4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ORDEN DE RESULTADOS HISTÓRICOS DEL CENTRO EN LA 1ª EVALUACIÓN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363258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Curso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 a 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 a 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Más de 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76900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2023/24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74,14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18,97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63302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2022/23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72,73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20,45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6,82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37367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2019/20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68,75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6,25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47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2024/25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57,69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38,46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3,85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23605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2021/22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55,56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24,44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12491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2020/21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55,17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18,97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25,86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99315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2018/19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51,61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32,26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16,13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536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018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6BBA0BB-5048-854D-8986-7CA5E8C2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55"/>
            <a:ext cx="10969302" cy="1191313"/>
          </a:xfrm>
        </p:spPr>
        <p:txBody>
          <a:bodyPr>
            <a:normAutofit fontScale="90000"/>
          </a:bodyPr>
          <a:lstStyle/>
          <a:p>
            <a:pPr algn="ctr"/>
            <a:br>
              <a:rPr lang="es-ES_tradnl" dirty="0"/>
            </a:br>
            <a:r>
              <a:rPr lang="es-ES_tradnl" dirty="0"/>
              <a:t>2º BACHILLERATO CIENCIAS SOCIALES Y HUMANIDADES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EE884D-1853-1C4E-B340-7E105A656248}"/>
              </a:ext>
            </a:extLst>
          </p:cNvPr>
          <p:cNvSpPr txBox="1"/>
          <p:nvPr/>
        </p:nvSpPr>
        <p:spPr>
          <a:xfrm>
            <a:off x="340897" y="3340960"/>
            <a:ext cx="359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/>
              <a:t>Supensos</a:t>
            </a:r>
            <a:r>
              <a:rPr lang="es-ES_tradnl" dirty="0"/>
              <a:t> por materias o sin calificar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FEA1AD5-4EBF-A144-AC94-1CB9C3EFF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500435"/>
              </p:ext>
            </p:extLst>
          </p:nvPr>
        </p:nvGraphicFramePr>
        <p:xfrm>
          <a:off x="269321" y="3815814"/>
          <a:ext cx="10859457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717">
                  <a:extLst>
                    <a:ext uri="{9D8B030D-6E8A-4147-A177-3AD203B41FA5}">
                      <a16:colId xmlns:a16="http://schemas.microsoft.com/office/drawing/2014/main" val="1250711994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869968741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235126989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508737870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3173606350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3108481197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4047844754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633894005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793299698"/>
                    </a:ext>
                  </a:extLst>
                </a:gridCol>
              </a:tblGrid>
              <a:tr h="370840">
                <a:tc gridSpan="31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2º Bachillerato C y D</a:t>
                      </a:r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HES</a:t>
                      </a:r>
                    </a:p>
                  </a:txBody>
                  <a:tcPr marL="83127" marR="83127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LCYL</a:t>
                      </a:r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ING</a:t>
                      </a:r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HFIL</a:t>
                      </a:r>
                    </a:p>
                  </a:txBody>
                  <a:tcPr marL="83127" marR="83127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EYDI</a:t>
                      </a:r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GEO</a:t>
                      </a:r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HART</a:t>
                      </a:r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LATI</a:t>
                      </a:r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MAC</a:t>
                      </a:r>
                    </a:p>
                  </a:txBody>
                  <a:tcPr marL="83127" marR="83127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AFSS</a:t>
                      </a:r>
                    </a:p>
                  </a:txBody>
                  <a:tcPr marL="83127" marR="83127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ARES</a:t>
                      </a:r>
                    </a:p>
                  </a:txBody>
                  <a:tcPr marL="83127" marR="83127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CTEX</a:t>
                      </a:r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FRA</a:t>
                      </a:r>
                    </a:p>
                  </a:txBody>
                  <a:tcPr marL="83127" marR="83127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PTEV</a:t>
                      </a:r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REL</a:t>
                      </a:r>
                    </a:p>
                  </a:txBody>
                  <a:tcPr marL="83127" marR="83127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2º 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73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51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70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62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52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80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2º D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51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62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483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Total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42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62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52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68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4059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00AC444-944D-2448-923B-55DDEFB2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301934"/>
              </p:ext>
            </p:extLst>
          </p:nvPr>
        </p:nvGraphicFramePr>
        <p:xfrm>
          <a:off x="336054" y="1529994"/>
          <a:ext cx="1065279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474">
                  <a:extLst>
                    <a:ext uri="{9D8B030D-6E8A-4147-A177-3AD203B41FA5}">
                      <a16:colId xmlns:a16="http://schemas.microsoft.com/office/drawing/2014/main" val="1909891562"/>
                    </a:ext>
                  </a:extLst>
                </a:gridCol>
                <a:gridCol w="944086">
                  <a:extLst>
                    <a:ext uri="{9D8B030D-6E8A-4147-A177-3AD203B41FA5}">
                      <a16:colId xmlns:a16="http://schemas.microsoft.com/office/drawing/2014/main" val="2037884405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4118287936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960383829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1913333317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1823150129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2608452551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1418899321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1450842208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28725782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UNIDADES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 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 a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 o m</a:t>
                      </a:r>
                      <a:r>
                        <a:rPr lang="es-ES" dirty="0" err="1"/>
                        <a:t>ás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013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2º BACH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312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2º BACH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717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Totales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75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812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26DD58-B3B5-894C-A22D-4F61A593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Comparativa entre grupos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CCBD1C2-835C-8142-B034-8517E249E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1789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0992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F9DFF-CEE4-4A47-8C0F-CCB0766A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167"/>
            <a:ext cx="10515600" cy="1325563"/>
          </a:xfrm>
        </p:spPr>
        <p:txBody>
          <a:bodyPr/>
          <a:lstStyle/>
          <a:p>
            <a:pPr algn="ctr"/>
            <a:r>
              <a:rPr lang="es-ES_tradnl" dirty="0"/>
              <a:t>Comparativa con cursos anteriores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14FF6E5-A105-0447-9A8C-0F6F25605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964471"/>
              </p:ext>
            </p:extLst>
          </p:nvPr>
        </p:nvGraphicFramePr>
        <p:xfrm>
          <a:off x="645694" y="188979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148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E9598-8478-79C9-607D-0A9B0AF45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58152FE3-6D58-1C90-D94E-CBA67F88C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709055"/>
              </p:ext>
            </p:extLst>
          </p:nvPr>
        </p:nvGraphicFramePr>
        <p:xfrm>
          <a:off x="1889760" y="565499"/>
          <a:ext cx="8412480" cy="2981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4949920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3502552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231477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96437562"/>
                    </a:ext>
                  </a:extLst>
                </a:gridCol>
              </a:tblGrid>
              <a:tr h="373731">
                <a:tc gridSpan="4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ORDEN DE RESULTADOS HISTÓRICOS DEL CENTRO EN LA 1ª EVALUACIÓN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363258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Curso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 a 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 a 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Más de 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76900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2019/20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59,26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25,93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14,82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63302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2020/21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55,56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19,44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47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2022/23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55,32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23,4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21,28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23605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2023/24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47,62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32,14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20,74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12491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2024/25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47,22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29,17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26,61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99315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2021/22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679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06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44023"/>
            <a:ext cx="10515600" cy="1325563"/>
          </a:xfrm>
        </p:spPr>
        <p:txBody>
          <a:bodyPr/>
          <a:lstStyle/>
          <a:p>
            <a:pPr algn="ctr"/>
            <a:r>
              <a:rPr lang="es-ES_tradnl" dirty="0"/>
              <a:t>1º ESO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4233"/>
              </p:ext>
            </p:extLst>
          </p:nvPr>
        </p:nvGraphicFramePr>
        <p:xfrm>
          <a:off x="2108200" y="1879609"/>
          <a:ext cx="696685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265">
                  <a:extLst>
                    <a:ext uri="{9D8B030D-6E8A-4147-A177-3AD203B41FA5}">
                      <a16:colId xmlns:a16="http://schemas.microsoft.com/office/drawing/2014/main" val="2856902875"/>
                    </a:ext>
                  </a:extLst>
                </a:gridCol>
                <a:gridCol w="995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1ºA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1ºB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1ºC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1ºD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1ºE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1ºF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Total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180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849420"/>
              </p:ext>
            </p:extLst>
          </p:nvPr>
        </p:nvGraphicFramePr>
        <p:xfrm>
          <a:off x="571500" y="2981324"/>
          <a:ext cx="101269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698">
                  <a:extLst>
                    <a:ext uri="{9D8B030D-6E8A-4147-A177-3AD203B41FA5}">
                      <a16:colId xmlns:a16="http://schemas.microsoft.com/office/drawing/2014/main" val="2819008299"/>
                    </a:ext>
                  </a:extLst>
                </a:gridCol>
                <a:gridCol w="1012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6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6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2698">
                  <a:extLst>
                    <a:ext uri="{9D8B030D-6E8A-4147-A177-3AD203B41FA5}">
                      <a16:colId xmlns:a16="http://schemas.microsoft.com/office/drawing/2014/main" val="3781422651"/>
                    </a:ext>
                  </a:extLst>
                </a:gridCol>
                <a:gridCol w="10126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3772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UNIDADES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 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 a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 o m</a:t>
                      </a:r>
                      <a:r>
                        <a:rPr lang="es-ES" dirty="0" err="1"/>
                        <a:t>ás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772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1ºA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772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1ºB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772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1ºC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772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1ºD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5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1ºE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51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1ºF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280165"/>
                  </a:ext>
                </a:extLst>
              </a:tr>
              <a:tr h="233772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Totales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893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6BBA0BB-5048-854D-8986-7CA5E8C2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2º BACHILLERATO CIENCIAS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EE884D-1853-1C4E-B340-7E105A656248}"/>
              </a:ext>
            </a:extLst>
          </p:cNvPr>
          <p:cNvSpPr txBox="1"/>
          <p:nvPr/>
        </p:nvSpPr>
        <p:spPr>
          <a:xfrm>
            <a:off x="340897" y="3340960"/>
            <a:ext cx="359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/>
              <a:t>Supensos</a:t>
            </a:r>
            <a:r>
              <a:rPr lang="es-ES_tradnl" dirty="0"/>
              <a:t> por materias o sin calificar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FEA1AD5-4EBF-A144-AC94-1CB9C3EFF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821782"/>
              </p:ext>
            </p:extLst>
          </p:nvPr>
        </p:nvGraphicFramePr>
        <p:xfrm>
          <a:off x="209054" y="3815814"/>
          <a:ext cx="11576544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534">
                  <a:extLst>
                    <a:ext uri="{9D8B030D-6E8A-4147-A177-3AD203B41FA5}">
                      <a16:colId xmlns:a16="http://schemas.microsoft.com/office/drawing/2014/main" val="1250711994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1940832848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71078425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757446218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1571637124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508737870"/>
                    </a:ext>
                  </a:extLst>
                </a:gridCol>
                <a:gridCol w="361767">
                  <a:extLst>
                    <a:ext uri="{9D8B030D-6E8A-4147-A177-3AD203B41FA5}">
                      <a16:colId xmlns:a16="http://schemas.microsoft.com/office/drawing/2014/main" val="3173606350"/>
                    </a:ext>
                  </a:extLst>
                </a:gridCol>
              </a:tblGrid>
              <a:tr h="370840">
                <a:tc gridSpan="31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2º Bachillerato A y B</a:t>
                      </a:r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HESP</a:t>
                      </a:r>
                    </a:p>
                  </a:txBody>
                  <a:tcPr marL="83127" marR="83127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LCYL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ING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HFIL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BIOL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DIBT</a:t>
                      </a:r>
                    </a:p>
                  </a:txBody>
                  <a:tcPr marL="83127" marR="83127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FISI</a:t>
                      </a:r>
                    </a:p>
                  </a:txBody>
                  <a:tcPr marL="83127" marR="83127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MATE</a:t>
                      </a:r>
                    </a:p>
                  </a:txBody>
                  <a:tcPr marL="83127" marR="83127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MTCS</a:t>
                      </a:r>
                    </a:p>
                  </a:txBody>
                  <a:tcPr marL="83127" marR="83127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QUIM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AFSS</a:t>
                      </a:r>
                    </a:p>
                  </a:txBody>
                  <a:tcPr marL="83127" marR="83127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CTEX</a:t>
                      </a:r>
                    </a:p>
                  </a:txBody>
                  <a:tcPr marL="83127" marR="83127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FR2</a:t>
                      </a:r>
                    </a:p>
                  </a:txBody>
                  <a:tcPr marL="83127" marR="83127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PTEV</a:t>
                      </a:r>
                    </a:p>
                  </a:txBody>
                  <a:tcPr marL="83127" marR="83127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REL</a:t>
                      </a:r>
                    </a:p>
                  </a:txBody>
                  <a:tcPr marL="83127" marR="8312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 marL="83127" marR="831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SP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2º A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8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18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7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70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2ºB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47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581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Total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28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9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18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36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60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28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096782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00AC444-944D-2448-923B-55DDEFB2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29528"/>
              </p:ext>
            </p:extLst>
          </p:nvPr>
        </p:nvGraphicFramePr>
        <p:xfrm>
          <a:off x="336054" y="1606194"/>
          <a:ext cx="1065279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474">
                  <a:extLst>
                    <a:ext uri="{9D8B030D-6E8A-4147-A177-3AD203B41FA5}">
                      <a16:colId xmlns:a16="http://schemas.microsoft.com/office/drawing/2014/main" val="1909891562"/>
                    </a:ext>
                  </a:extLst>
                </a:gridCol>
                <a:gridCol w="944086">
                  <a:extLst>
                    <a:ext uri="{9D8B030D-6E8A-4147-A177-3AD203B41FA5}">
                      <a16:colId xmlns:a16="http://schemas.microsoft.com/office/drawing/2014/main" val="2037884405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4118287936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960383829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1913333317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1823150129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2608452551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1418899321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1450842208"/>
                    </a:ext>
                  </a:extLst>
                </a:gridCol>
                <a:gridCol w="1065279">
                  <a:extLst>
                    <a:ext uri="{9D8B030D-6E8A-4147-A177-3AD203B41FA5}">
                      <a16:colId xmlns:a16="http://schemas.microsoft.com/office/drawing/2014/main" val="28725782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UNIDADES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 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 a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 o m</a:t>
                      </a:r>
                      <a:r>
                        <a:rPr lang="es-ES" dirty="0" err="1"/>
                        <a:t>ás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013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2º BACH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665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2º BACH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080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Totales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601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291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26DD58-B3B5-894C-A22D-4F61A593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Comparativa entre grupos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CCBD1C2-835C-8142-B034-8517E249E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4316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57583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CFBB7-CE1D-9643-93F3-492D33D73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Comparativa con cursos anteriores.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9C5BCC2-54E4-8B40-9364-6732C24C8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3589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4268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338F0-E655-8E47-6320-6B45BA0DA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21123E2F-5571-E847-7AAF-4DABFD2A7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479404"/>
              </p:ext>
            </p:extLst>
          </p:nvPr>
        </p:nvGraphicFramePr>
        <p:xfrm>
          <a:off x="1889760" y="565499"/>
          <a:ext cx="8412480" cy="2981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4949920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3502552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231477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96437562"/>
                    </a:ext>
                  </a:extLst>
                </a:gridCol>
              </a:tblGrid>
              <a:tr h="373731">
                <a:tc gridSpan="4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ORDEN DE RESULTADOS HISTÓRICOS DEL CENTRO EN LA 1ª EVALUACIÓN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363258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Curso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 a 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 a 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Más de 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76900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2019/20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86,67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6,67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6,67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63302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2022/23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78,13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15,63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6,25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47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2020/21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75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7,14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17,85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23605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2024/25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72,55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15,69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11,76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12491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2021/22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66,67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8,33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99315"/>
                  </a:ext>
                </a:extLst>
              </a:tr>
              <a:tr h="37373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2023/24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66,67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17,95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15,38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679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710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97724-50C6-5A46-9A57-DF308457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% de materias pendientes suspensas.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BC53B49-AF8B-B371-6905-B005B671D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1517650"/>
            <a:ext cx="4775200" cy="5715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9DEC9BB-4BEC-37A2-EB3A-FBA40C030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50" y="3867150"/>
            <a:ext cx="2552700" cy="546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FC0042C-2837-45F8-1391-2E975B1C2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852" y="2502391"/>
            <a:ext cx="4953000" cy="7747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E191F51-FCC0-FFBC-343E-BE089B71B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244" y="2511672"/>
            <a:ext cx="546100" cy="762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36CF04-C640-A387-92C2-24CA8A02E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871" y="4606193"/>
            <a:ext cx="1739900" cy="7874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0C8A9FC-142D-8D63-8653-2648B6767C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5088" y="4606192"/>
            <a:ext cx="533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0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Comparativa de grupos 1º ESO.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1337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66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468841"/>
            <a:ext cx="10515600" cy="1325563"/>
          </a:xfrm>
        </p:spPr>
        <p:txBody>
          <a:bodyPr/>
          <a:lstStyle/>
          <a:p>
            <a:r>
              <a:rPr lang="es-ES_tradnl" dirty="0"/>
              <a:t>PORCENTAJE DE SUSPENSOS POR MATERIAS</a:t>
            </a:r>
            <a:endParaRPr lang="es-E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121D0BE-68B5-F542-A724-ABF4CB9B8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001554"/>
              </p:ext>
            </p:extLst>
          </p:nvPr>
        </p:nvGraphicFramePr>
        <p:xfrm>
          <a:off x="192506" y="2404230"/>
          <a:ext cx="11567681" cy="3343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125104820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769492723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391526418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2069652041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788123043"/>
                    </a:ext>
                  </a:extLst>
                </a:gridCol>
                <a:gridCol w="373151">
                  <a:extLst>
                    <a:ext uri="{9D8B030D-6E8A-4147-A177-3AD203B41FA5}">
                      <a16:colId xmlns:a16="http://schemas.microsoft.com/office/drawing/2014/main" val="1495946277"/>
                    </a:ext>
                  </a:extLst>
                </a:gridCol>
              </a:tblGrid>
              <a:tr h="320876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gridSpan="30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1º de ESO. Suspensos por materias o sin calificar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80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 err="1"/>
                        <a:t>ByG</a:t>
                      </a:r>
                      <a:endParaRPr lang="es-ES_tradnl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EFI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EPV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GEH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LCL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MAT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MUS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ING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FRA2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ALCT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 err="1"/>
                        <a:t>CyR</a:t>
                      </a:r>
                      <a:endParaRPr lang="es-ES_tradn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OYD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CEN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ATED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REL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80"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SP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876">
                <a:tc>
                  <a:txBody>
                    <a:bodyPr/>
                    <a:lstStyle/>
                    <a:p>
                      <a:pPr algn="ctr"/>
                      <a:r>
                        <a:rPr lang="es-ES_tradnl" sz="800" dirty="0"/>
                        <a:t>1ºA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876">
                <a:tc>
                  <a:txBody>
                    <a:bodyPr/>
                    <a:lstStyle/>
                    <a:p>
                      <a:pPr algn="ctr"/>
                      <a:r>
                        <a:rPr lang="es-ES_tradnl" sz="800" dirty="0"/>
                        <a:t>1ºB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17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876">
                <a:tc>
                  <a:txBody>
                    <a:bodyPr/>
                    <a:lstStyle/>
                    <a:p>
                      <a:pPr algn="ctr"/>
                      <a:r>
                        <a:rPr lang="es-ES_tradnl" sz="800" dirty="0"/>
                        <a:t>1ºC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9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139679"/>
                  </a:ext>
                </a:extLst>
              </a:tr>
              <a:tr h="320876">
                <a:tc>
                  <a:txBody>
                    <a:bodyPr/>
                    <a:lstStyle/>
                    <a:p>
                      <a:pPr algn="ctr"/>
                      <a:r>
                        <a:rPr lang="es-ES_tradnl" sz="800" dirty="0"/>
                        <a:t>1ºD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412531"/>
                  </a:ext>
                </a:extLst>
              </a:tr>
              <a:tr h="320876">
                <a:tc>
                  <a:txBody>
                    <a:bodyPr/>
                    <a:lstStyle/>
                    <a:p>
                      <a:pPr algn="ctr"/>
                      <a:r>
                        <a:rPr lang="es-ES_tradnl" sz="800" dirty="0"/>
                        <a:t>1ºE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114651"/>
                  </a:ext>
                </a:extLst>
              </a:tr>
              <a:tr h="320876">
                <a:tc>
                  <a:txBody>
                    <a:bodyPr/>
                    <a:lstStyle/>
                    <a:p>
                      <a:pPr algn="ctr"/>
                      <a:r>
                        <a:rPr lang="es-ES_tradnl" sz="800" dirty="0"/>
                        <a:t>1ºF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-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50525"/>
                  </a:ext>
                </a:extLst>
              </a:tr>
              <a:tr h="32087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 err="1"/>
                        <a:t>Tot</a:t>
                      </a:r>
                      <a:endParaRPr lang="es-ES_tradnl" sz="1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36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07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484660"/>
              </p:ext>
            </p:extLst>
          </p:nvPr>
        </p:nvGraphicFramePr>
        <p:xfrm>
          <a:off x="720212" y="729188"/>
          <a:ext cx="10515600" cy="5928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18441" y="1538752"/>
            <a:ext cx="146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2021/2022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191297" y="1538752"/>
            <a:ext cx="140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2024/2025</a:t>
            </a:r>
          </a:p>
        </p:txBody>
      </p:sp>
      <p:cxnSp>
        <p:nvCxnSpPr>
          <p:cNvPr id="8" name="Conector recto 7"/>
          <p:cNvCxnSpPr/>
          <p:nvPr/>
        </p:nvCxnSpPr>
        <p:spPr>
          <a:xfrm flipH="1" flipV="1">
            <a:off x="11017045" y="1194619"/>
            <a:ext cx="14749" cy="4689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91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414E9DB-1319-2E46-977F-578031D2D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83433"/>
              </p:ext>
            </p:extLst>
          </p:nvPr>
        </p:nvGraphicFramePr>
        <p:xfrm>
          <a:off x="1889760" y="227356"/>
          <a:ext cx="8412480" cy="6278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4949920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3502552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231477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96437562"/>
                    </a:ext>
                  </a:extLst>
                </a:gridCol>
              </a:tblGrid>
              <a:tr h="362484">
                <a:tc gridSpan="4"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ORDEN DE RESULTADOS HISTÓRICOS DEL CENTRO EN LA 1ª EVALUACIÓN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363258"/>
                  </a:ext>
                </a:extLst>
              </a:tr>
              <a:tr h="36248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Curso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0 a 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3 a 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Más de 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76900"/>
                  </a:ext>
                </a:extLst>
              </a:tr>
              <a:tr h="30195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2024/25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82,78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12,22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5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086965"/>
                  </a:ext>
                </a:extLst>
              </a:tr>
              <a:tr h="30067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2023/24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75,98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14,53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9,5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196509"/>
                  </a:ext>
                </a:extLst>
              </a:tr>
              <a:tr h="30067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2020/21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70,9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17,58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11,52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47831"/>
                  </a:ext>
                </a:extLst>
              </a:tr>
              <a:tr h="30067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2022/23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69,73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14,59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15,68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23605"/>
                  </a:ext>
                </a:extLst>
              </a:tr>
              <a:tr h="30067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2017/18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68,84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15,94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15,22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089691"/>
                  </a:ext>
                </a:extLst>
              </a:tr>
              <a:tr h="3006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2021/22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66,67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17,82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15,52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12491"/>
                  </a:ext>
                </a:extLst>
              </a:tr>
              <a:tr h="30067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2018/19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64,94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18,18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16,88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99315"/>
                  </a:ext>
                </a:extLst>
              </a:tr>
              <a:tr h="30067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2014/15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64,29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14,29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21,43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840304"/>
                  </a:ext>
                </a:extLst>
              </a:tr>
              <a:tr h="30067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2016/17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62,58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17,79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19,63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601080"/>
                  </a:ext>
                </a:extLst>
              </a:tr>
              <a:tr h="30067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2015/16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59,5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16,53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23,97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23501"/>
                  </a:ext>
                </a:extLst>
              </a:tr>
              <a:tr h="30067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2019/20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55,41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22,93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21,66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000993"/>
                  </a:ext>
                </a:extLst>
              </a:tr>
              <a:tr h="30067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2007/08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50,62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19,75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29,63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002726"/>
                  </a:ext>
                </a:extLst>
              </a:tr>
              <a:tr h="30067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2013/14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49,59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29,27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21,14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253578"/>
                  </a:ext>
                </a:extLst>
              </a:tr>
              <a:tr h="304361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2009/10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45,76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21,19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33,05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875735"/>
                  </a:ext>
                </a:extLst>
              </a:tr>
              <a:tr h="311187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2012/13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44,24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27,43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28,32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248185"/>
                  </a:ext>
                </a:extLst>
              </a:tr>
              <a:tr h="30067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2011/12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44,14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25,23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30,63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261412"/>
                  </a:ext>
                </a:extLst>
              </a:tr>
              <a:tr h="30067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2008/09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39,39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25,25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35,35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87228"/>
                  </a:ext>
                </a:extLst>
              </a:tr>
              <a:tr h="362484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2010/11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39,33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22,47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/>
                        <a:t>38,2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55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434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82669"/>
            <a:ext cx="10515600" cy="1325563"/>
          </a:xfrm>
        </p:spPr>
        <p:txBody>
          <a:bodyPr/>
          <a:lstStyle/>
          <a:p>
            <a:pPr algn="ctr"/>
            <a:r>
              <a:rPr lang="es-ES_tradnl" dirty="0"/>
              <a:t>2º ESO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8067" y="1422399"/>
            <a:ext cx="10515600" cy="4822296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/>
              <a:t>  Número de alumnos/as: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/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725105"/>
              </p:ext>
            </p:extLst>
          </p:nvPr>
        </p:nvGraphicFramePr>
        <p:xfrm>
          <a:off x="838200" y="2057408"/>
          <a:ext cx="70612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743">
                  <a:extLst>
                    <a:ext uri="{9D8B030D-6E8A-4147-A177-3AD203B41FA5}">
                      <a16:colId xmlns:a16="http://schemas.microsoft.com/office/drawing/2014/main" val="180646077"/>
                    </a:ext>
                  </a:extLst>
                </a:gridCol>
                <a:gridCol w="1008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2ºA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2ºB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2ºC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2ºD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2ºE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2ºF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Total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31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31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29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30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29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_tradnl" dirty="0"/>
                        <a:t>180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926272"/>
              </p:ext>
            </p:extLst>
          </p:nvPr>
        </p:nvGraphicFramePr>
        <p:xfrm>
          <a:off x="838200" y="3238500"/>
          <a:ext cx="99314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140">
                  <a:extLst>
                    <a:ext uri="{9D8B030D-6E8A-4147-A177-3AD203B41FA5}">
                      <a16:colId xmlns:a16="http://schemas.microsoft.com/office/drawing/2014/main" val="59339103"/>
                    </a:ext>
                  </a:extLst>
                </a:gridCol>
                <a:gridCol w="993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3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3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31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3140">
                  <a:extLst>
                    <a:ext uri="{9D8B030D-6E8A-4147-A177-3AD203B41FA5}">
                      <a16:colId xmlns:a16="http://schemas.microsoft.com/office/drawing/2014/main" val="1091182765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UNIDADES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 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 a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 o m</a:t>
                      </a:r>
                      <a:r>
                        <a:rPr lang="es-ES" dirty="0" err="1"/>
                        <a:t>ás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2ºA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2ºB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2ºC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2ºD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2ºE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2ºF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583464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Totales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315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24025</TotalTime>
  <Words>3593</Words>
  <Application>Microsoft Macintosh PowerPoint</Application>
  <PresentationFormat>Panorámica</PresentationFormat>
  <Paragraphs>2959</Paragraphs>
  <Slides>44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Century Schoolbook</vt:lpstr>
      <vt:lpstr>Times New Roman</vt:lpstr>
      <vt:lpstr>Office Theme</vt:lpstr>
      <vt:lpstr> </vt:lpstr>
      <vt:lpstr>ÍNDICE</vt:lpstr>
      <vt:lpstr>RESULTADOS GLOBALES</vt:lpstr>
      <vt:lpstr>1º ESO</vt:lpstr>
      <vt:lpstr>Comparativa de grupos 1º ESO.</vt:lpstr>
      <vt:lpstr>PORCENTAJE DE SUSPENSOS POR MATERIAS</vt:lpstr>
      <vt:lpstr>Presentación de PowerPoint</vt:lpstr>
      <vt:lpstr>Presentación de PowerPoint</vt:lpstr>
      <vt:lpstr>2º ESO</vt:lpstr>
      <vt:lpstr>Comparativa de grupos 2º ESO.</vt:lpstr>
      <vt:lpstr>Presentación de PowerPoint</vt:lpstr>
      <vt:lpstr>Materias pendientes</vt:lpstr>
      <vt:lpstr>Presentación de PowerPoint</vt:lpstr>
      <vt:lpstr>Presentación de PowerPoint</vt:lpstr>
      <vt:lpstr>3º ESO</vt:lpstr>
      <vt:lpstr>Comparativa de grupos 3º ESO.</vt:lpstr>
      <vt:lpstr>Presentación de PowerPoint</vt:lpstr>
      <vt:lpstr>Materias pendientes</vt:lpstr>
      <vt:lpstr>Presentación de PowerPoint</vt:lpstr>
      <vt:lpstr>Presentación de PowerPoint</vt:lpstr>
      <vt:lpstr>4º ESO</vt:lpstr>
      <vt:lpstr>Comparativa de grupos 4º ESO.</vt:lpstr>
      <vt:lpstr>Presentación de PowerPoint</vt:lpstr>
      <vt:lpstr>Presentación de PowerPoint</vt:lpstr>
      <vt:lpstr>% suspensos de materias pendientes. </vt:lpstr>
      <vt:lpstr>Presentación de PowerPoint</vt:lpstr>
      <vt:lpstr>Presentación de PowerPoint</vt:lpstr>
      <vt:lpstr>1º BACHILLERATO HUMANIDADES Y CIENCIAS SOCIALES</vt:lpstr>
      <vt:lpstr>Comparativa entre grupos</vt:lpstr>
      <vt:lpstr>EVOLUCIÓN DE CURSOS ANTERIORES.</vt:lpstr>
      <vt:lpstr>Presentación de PowerPoint</vt:lpstr>
      <vt:lpstr>1º BACHILLERATO CIENCIAS</vt:lpstr>
      <vt:lpstr>Comparativa entre grupos</vt:lpstr>
      <vt:lpstr>EVOLUCIÓN DE CURSOS ANTERIORES.</vt:lpstr>
      <vt:lpstr>Presentación de PowerPoint</vt:lpstr>
      <vt:lpstr> 2º BACHILLERATO CIENCIAS SOCIALES Y HUMANIDADES</vt:lpstr>
      <vt:lpstr>Comparativa entre grupos</vt:lpstr>
      <vt:lpstr>Comparativa con cursos anteriores</vt:lpstr>
      <vt:lpstr>Presentación de PowerPoint</vt:lpstr>
      <vt:lpstr>2º BACHILLERATO CIENCIAS</vt:lpstr>
      <vt:lpstr>Comparativa entre grupos</vt:lpstr>
      <vt:lpstr>Comparativa con cursos anteriores.</vt:lpstr>
      <vt:lpstr>Presentación de PowerPoint</vt:lpstr>
      <vt:lpstr>% de materias pendientes suspensas.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mari sierras guerrero</dc:creator>
  <cp:lastModifiedBy>mari sierras guerrero</cp:lastModifiedBy>
  <cp:revision>259</cp:revision>
  <dcterms:created xsi:type="dcterms:W3CDTF">2017-01-15T14:31:33Z</dcterms:created>
  <dcterms:modified xsi:type="dcterms:W3CDTF">2024-12-19T18:41:25Z</dcterms:modified>
</cp:coreProperties>
</file>