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6" r:id="rId3"/>
    <p:sldId id="267" r:id="rId4"/>
    <p:sldId id="268" r:id="rId5"/>
    <p:sldId id="269" r:id="rId6"/>
    <p:sldId id="265" r:id="rId7"/>
    <p:sldId id="259" r:id="rId8"/>
    <p:sldId id="260" r:id="rId9"/>
    <p:sldId id="264" r:id="rId1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00"/>
    <a:srgbClr val="793B07"/>
    <a:srgbClr val="49374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0A06E-1018-4186-BC04-8AA9C0D19F96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66F026B8-D064-4928-AD64-A8B8FC160224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41BB2-6344-4030-8239-D9BD42FCB35C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0D5E8-CEC1-4965-B966-59BF260990B1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9BF2F-1219-4B1B-A42E-7763838B0E6A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CC655-F61F-4480-99D4-62C81A68161E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1BCE1-4D32-45B4-A8F0-285422D5DB45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1A708-0611-473C-8A1D-B7C5B52A2B6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4D3E2-AD50-40DD-9582-7EB85F7929C6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617121D1-0E19-4E1B-B966-7ECE2CD0CF62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264C8-8319-4C59-AB73-FBA024BDD57C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BECE2-9B18-4928-8220-64ED90276878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00B75-ACA2-4BBE-8554-741D8522A8EA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79239-3496-46B6-B2B2-7AAA0B7F179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CEC8-17AE-43D6-97DC-7F1C2537F600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B8AA1-0C8D-4B10-B8BD-ACCABDCE71FB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D056-3783-46D5-89EF-D61D3D2EC595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FCA04-F2D8-4111-B6EF-479C173A025E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2A00A-85C5-467D-A6D7-A67669AEB904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20B47-69F2-4DC0-B78C-23F37ACA2CA8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35F2-5C1F-486E-871E-D3DA488C2A47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2618EDA2-29B5-4F4A-B036-3100C5FCFFCA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3E1D21-1801-4D10-8E50-5B4CBB5904FF}" type="datetimeFigureOut">
              <a:rPr lang="es-ES"/>
              <a:pPr>
                <a:defRPr/>
              </a:pPr>
              <a:t>04/05/2017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fld id="{E82CFF09-1FAB-4F02-B625-90A7E4FD98E4}" type="slidenum">
              <a:rPr lang="es-ES" altLang="es-ES"/>
              <a:pPr/>
              <a:t>‹Nº›</a:t>
            </a:fld>
            <a:endParaRPr lang="es-ES" alt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75" r:id="rId2"/>
    <p:sldLayoutId id="2147483984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5" r:id="rId9"/>
    <p:sldLayoutId id="2147483981" r:id="rId10"/>
    <p:sldLayoutId id="21474839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Qué posibilidades hay una vez que tengo…..</a:t>
            </a:r>
            <a:endParaRPr lang="es-ES" dirty="0"/>
          </a:p>
        </p:txBody>
      </p:sp>
      <p:sp>
        <p:nvSpPr>
          <p:cNvPr id="5123" name="4 Subtítulo"/>
          <p:cNvSpPr>
            <a:spLocks noGrp="1"/>
          </p:cNvSpPr>
          <p:nvPr>
            <p:ph type="subTitle" idx="1"/>
          </p:nvPr>
        </p:nvSpPr>
        <p:spPr>
          <a:xfrm>
            <a:off x="571500" y="5072063"/>
            <a:ext cx="7854950" cy="91440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s-ES" altLang="es-ES" smtClean="0"/>
              <a:t>Departamento de Orientación</a:t>
            </a:r>
          </a:p>
          <a:p>
            <a:pPr marR="0" eaLnBrk="1" hangingPunct="1">
              <a:lnSpc>
                <a:spcPct val="90000"/>
              </a:lnSpc>
            </a:pPr>
            <a:r>
              <a:rPr lang="es-ES" altLang="es-ES" smtClean="0"/>
              <a:t>Mayo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03368" cy="9247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 lang="es-ES" sz="4000" b="1" dirty="0" smtClean="0"/>
              <a:t>¿Qué posibilidades tengo?</a:t>
            </a:r>
            <a:endParaRPr lang="es-ES" sz="4000" dirty="0"/>
          </a:p>
        </p:txBody>
      </p:sp>
      <p:sp>
        <p:nvSpPr>
          <p:cNvPr id="4" name="3 Llamada de flecha hacia arriba"/>
          <p:cNvSpPr/>
          <p:nvPr/>
        </p:nvSpPr>
        <p:spPr>
          <a:xfrm rot="5400000">
            <a:off x="817563" y="2862262"/>
            <a:ext cx="1531938" cy="1655763"/>
          </a:xfrm>
          <a:prstGeom prst="upArrowCallou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6148" name="4 CuadroTexto"/>
          <p:cNvSpPr txBox="1">
            <a:spLocks noChangeArrowheads="1"/>
          </p:cNvSpPr>
          <p:nvPr/>
        </p:nvSpPr>
        <p:spPr bwMode="auto">
          <a:xfrm>
            <a:off x="755650" y="2924175"/>
            <a:ext cx="11588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Si tengo  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15 años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(2002)</a:t>
            </a:r>
            <a:endParaRPr lang="es-ES" altLang="es-ES"/>
          </a:p>
        </p:txBody>
      </p:sp>
      <p:sp>
        <p:nvSpPr>
          <p:cNvPr id="6" name="5 Flecha derecha"/>
          <p:cNvSpPr/>
          <p:nvPr/>
        </p:nvSpPr>
        <p:spPr>
          <a:xfrm rot="19667630">
            <a:off x="1862138" y="2336800"/>
            <a:ext cx="979487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7" name="6 Flecha derecha"/>
          <p:cNvSpPr/>
          <p:nvPr/>
        </p:nvSpPr>
        <p:spPr>
          <a:xfrm rot="2286182">
            <a:off x="1809750" y="4614863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151" name="7 CuadroTexto"/>
          <p:cNvSpPr txBox="1">
            <a:spLocks noChangeArrowheads="1"/>
          </p:cNvSpPr>
          <p:nvPr/>
        </p:nvSpPr>
        <p:spPr bwMode="auto">
          <a:xfrm>
            <a:off x="2916238" y="2133600"/>
            <a:ext cx="396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2º</a:t>
            </a:r>
            <a:endParaRPr lang="es-ES" altLang="es-ES"/>
          </a:p>
        </p:txBody>
      </p:sp>
      <p:sp>
        <p:nvSpPr>
          <p:cNvPr id="6152" name="9 CuadroTexto"/>
          <p:cNvSpPr txBox="1">
            <a:spLocks noChangeArrowheads="1"/>
          </p:cNvSpPr>
          <p:nvPr/>
        </p:nvSpPr>
        <p:spPr bwMode="auto">
          <a:xfrm>
            <a:off x="2916238" y="5157788"/>
            <a:ext cx="396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3º</a:t>
            </a:r>
            <a:endParaRPr lang="es-ES" altLang="es-ES"/>
          </a:p>
        </p:txBody>
      </p:sp>
      <p:cxnSp>
        <p:nvCxnSpPr>
          <p:cNvPr id="13" name="12 Conector recto"/>
          <p:cNvCxnSpPr/>
          <p:nvPr/>
        </p:nvCxnSpPr>
        <p:spPr>
          <a:xfrm>
            <a:off x="3563938" y="1844675"/>
            <a:ext cx="0" cy="1584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3563938" y="4292600"/>
            <a:ext cx="0" cy="1584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3635375" y="2060575"/>
            <a:ext cx="3924300" cy="14779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es-ES_tradnl" dirty="0"/>
              <a:t>Repetir 2º (si no lo estoy repitiendo)</a:t>
            </a:r>
          </a:p>
          <a:p>
            <a:pPr eaLnBrk="1" hangingPunct="1">
              <a:buFontTx/>
              <a:buChar char="-"/>
              <a:defRPr/>
            </a:pPr>
            <a:endParaRPr lang="es-ES_tradnl" dirty="0"/>
          </a:p>
          <a:p>
            <a:pPr eaLnBrk="1" hangingPunct="1">
              <a:buFontTx/>
              <a:buChar char="-"/>
              <a:defRPr/>
            </a:pPr>
            <a:r>
              <a:rPr lang="es-ES_tradnl" dirty="0"/>
              <a:t>Pasar a 3º (imperativo legal)</a:t>
            </a:r>
          </a:p>
          <a:p>
            <a:pPr eaLnBrk="1" hangingPunct="1">
              <a:buFontTx/>
              <a:buChar char="-"/>
              <a:defRPr/>
            </a:pPr>
            <a:endParaRPr lang="es-ES_tradnl" dirty="0"/>
          </a:p>
          <a:p>
            <a:pPr eaLnBrk="1" hangingPunct="1">
              <a:buFontTx/>
              <a:buChar char="-"/>
              <a:defRPr/>
            </a:pPr>
            <a:r>
              <a:rPr lang="es-ES_tradnl" dirty="0"/>
              <a:t>Pasar a 3º P.M.A.R (tras selección)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708400" y="4797425"/>
            <a:ext cx="3868738" cy="6461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ES_tradnl" dirty="0"/>
              <a:t>-Repetir 3º</a:t>
            </a:r>
            <a:endParaRPr lang="es-ES" dirty="0"/>
          </a:p>
          <a:p>
            <a:pPr eaLnBrk="1" hangingPunct="1">
              <a:defRPr/>
            </a:pPr>
            <a:r>
              <a:rPr lang="es-ES_tradnl" dirty="0"/>
              <a:t>-Repetir 3º P.M.A.R. (tras selección)</a:t>
            </a:r>
          </a:p>
        </p:txBody>
      </p:sp>
      <p:cxnSp>
        <p:nvCxnSpPr>
          <p:cNvPr id="20" name="19 Conector recto"/>
          <p:cNvCxnSpPr/>
          <p:nvPr/>
        </p:nvCxnSpPr>
        <p:spPr>
          <a:xfrm>
            <a:off x="7596188" y="1844675"/>
            <a:ext cx="0" cy="3887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21 CuadroTexto"/>
          <p:cNvSpPr txBox="1">
            <a:spLocks noChangeArrowheads="1"/>
          </p:cNvSpPr>
          <p:nvPr/>
        </p:nvSpPr>
        <p:spPr bwMode="auto">
          <a:xfrm>
            <a:off x="7831138" y="3213100"/>
            <a:ext cx="890587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Excep.</a:t>
            </a:r>
          </a:p>
          <a:p>
            <a:pPr eaLnBrk="1" hangingPunct="1"/>
            <a:r>
              <a:rPr lang="es-ES_tradnl" altLang="es-ES"/>
              <a:t>FPB</a:t>
            </a:r>
            <a:endParaRPr lang="es-ES" alt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03368" cy="9247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 lang="es-ES" sz="4000" b="1" dirty="0" smtClean="0"/>
              <a:t>¿Qué posibilidades tengo?</a:t>
            </a:r>
            <a:endParaRPr lang="es-ES" sz="4000" dirty="0"/>
          </a:p>
        </p:txBody>
      </p:sp>
      <p:sp>
        <p:nvSpPr>
          <p:cNvPr id="4" name="3 Llamada de flecha hacia arriba"/>
          <p:cNvSpPr/>
          <p:nvPr/>
        </p:nvSpPr>
        <p:spPr>
          <a:xfrm rot="5400000">
            <a:off x="817563" y="2862262"/>
            <a:ext cx="1531938" cy="1655763"/>
          </a:xfrm>
          <a:prstGeom prst="upArrowCallou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7172" name="4 CuadroTexto"/>
          <p:cNvSpPr txBox="1">
            <a:spLocks noChangeArrowheads="1"/>
          </p:cNvSpPr>
          <p:nvPr/>
        </p:nvSpPr>
        <p:spPr bwMode="auto">
          <a:xfrm>
            <a:off x="755650" y="2924175"/>
            <a:ext cx="11588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Si tengo  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16 años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(2001)</a:t>
            </a:r>
            <a:endParaRPr lang="es-ES" altLang="es-ES"/>
          </a:p>
        </p:txBody>
      </p:sp>
      <p:sp>
        <p:nvSpPr>
          <p:cNvPr id="6" name="5 Flecha derecha"/>
          <p:cNvSpPr/>
          <p:nvPr/>
        </p:nvSpPr>
        <p:spPr>
          <a:xfrm rot="19667630">
            <a:off x="1862138" y="2336800"/>
            <a:ext cx="979487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7" name="6 Flecha derecha"/>
          <p:cNvSpPr/>
          <p:nvPr/>
        </p:nvSpPr>
        <p:spPr>
          <a:xfrm rot="2286182">
            <a:off x="1809750" y="4614863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7175" name="7 CuadroTexto"/>
          <p:cNvSpPr txBox="1">
            <a:spLocks noChangeArrowheads="1"/>
          </p:cNvSpPr>
          <p:nvPr/>
        </p:nvSpPr>
        <p:spPr bwMode="auto">
          <a:xfrm>
            <a:off x="2916238" y="2565400"/>
            <a:ext cx="396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2º</a:t>
            </a:r>
            <a:endParaRPr lang="es-ES" altLang="es-ES"/>
          </a:p>
        </p:txBody>
      </p:sp>
      <p:sp>
        <p:nvSpPr>
          <p:cNvPr id="7176" name="9 CuadroTexto"/>
          <p:cNvSpPr txBox="1">
            <a:spLocks noChangeArrowheads="1"/>
          </p:cNvSpPr>
          <p:nvPr/>
        </p:nvSpPr>
        <p:spPr bwMode="auto">
          <a:xfrm>
            <a:off x="2916238" y="5157788"/>
            <a:ext cx="396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3º</a:t>
            </a:r>
            <a:endParaRPr lang="es-ES" altLang="es-ES"/>
          </a:p>
        </p:txBody>
      </p:sp>
      <p:cxnSp>
        <p:nvCxnSpPr>
          <p:cNvPr id="13" name="12 Conector recto"/>
          <p:cNvCxnSpPr/>
          <p:nvPr/>
        </p:nvCxnSpPr>
        <p:spPr>
          <a:xfrm>
            <a:off x="3348038" y="2205038"/>
            <a:ext cx="0" cy="1584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3348038" y="4149725"/>
            <a:ext cx="0" cy="194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3419475" y="2276475"/>
            <a:ext cx="3852863" cy="17541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es-ES_tradnl" dirty="0"/>
              <a:t>Repetir 2º (si no lo estoy repitiendo)</a:t>
            </a:r>
          </a:p>
          <a:p>
            <a:pPr eaLnBrk="1" hangingPunct="1">
              <a:buFontTx/>
              <a:buChar char="-"/>
              <a:defRPr/>
            </a:pPr>
            <a:endParaRPr lang="es-ES_tradnl" dirty="0"/>
          </a:p>
          <a:p>
            <a:pPr eaLnBrk="1" hangingPunct="1">
              <a:buFontTx/>
              <a:buChar char="-"/>
              <a:defRPr/>
            </a:pPr>
            <a:r>
              <a:rPr lang="es-ES_tradnl" dirty="0"/>
              <a:t>Pasar a 3º (si ya he repetido 2º)</a:t>
            </a:r>
          </a:p>
          <a:p>
            <a:pPr eaLnBrk="1" hangingPunct="1">
              <a:buFontTx/>
              <a:buChar char="-"/>
              <a:defRPr/>
            </a:pPr>
            <a:endParaRPr lang="es-ES_tradnl" dirty="0"/>
          </a:p>
          <a:p>
            <a:pPr eaLnBrk="1" hangingPunct="1">
              <a:buFontTx/>
              <a:buChar char="-"/>
              <a:defRPr/>
            </a:pPr>
            <a:r>
              <a:rPr lang="es-ES_tradnl" dirty="0"/>
              <a:t>Pasar a 3º </a:t>
            </a:r>
            <a:r>
              <a:rPr lang="es-ES_tradnl" dirty="0"/>
              <a:t>P.M.A.R (</a:t>
            </a:r>
            <a:r>
              <a:rPr lang="es-ES_tradnl" sz="1400" dirty="0"/>
              <a:t>previa selección)</a:t>
            </a:r>
            <a:endParaRPr lang="es-ES" sz="14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492500" y="4149725"/>
            <a:ext cx="3779838" cy="20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_tradnl" dirty="0"/>
              <a:t>-Repetir 3º (si no lo estoy repitiendo)</a:t>
            </a:r>
          </a:p>
          <a:p>
            <a:pPr eaLnBrk="1" hangingPunct="1">
              <a:defRPr/>
            </a:pPr>
            <a:endParaRPr lang="es-ES" dirty="0"/>
          </a:p>
          <a:p>
            <a:pPr eaLnBrk="1" hangingPunct="1">
              <a:defRPr/>
            </a:pPr>
            <a:r>
              <a:rPr lang="es-ES_tradnl" dirty="0"/>
              <a:t>-Repetir 3º P.M.A.R</a:t>
            </a:r>
          </a:p>
          <a:p>
            <a:pPr eaLnBrk="1" hangingPunct="1">
              <a:defRPr/>
            </a:pPr>
            <a:endParaRPr lang="es-ES_tradnl" dirty="0"/>
          </a:p>
          <a:p>
            <a:pPr eaLnBrk="1" hangingPunct="1">
              <a:defRPr/>
            </a:pPr>
            <a:r>
              <a:rPr lang="es-ES_tradnl" dirty="0"/>
              <a:t>-Pasar a 4º (si ya he repetido 3º)</a:t>
            </a:r>
          </a:p>
          <a:p>
            <a:pPr eaLnBrk="1" hangingPunct="1">
              <a:defRPr/>
            </a:pPr>
            <a:endParaRPr lang="es-ES_tradnl" dirty="0"/>
          </a:p>
        </p:txBody>
      </p:sp>
      <p:cxnSp>
        <p:nvCxnSpPr>
          <p:cNvPr id="20" name="19 Conector recto"/>
          <p:cNvCxnSpPr/>
          <p:nvPr/>
        </p:nvCxnSpPr>
        <p:spPr>
          <a:xfrm>
            <a:off x="7308850" y="2276475"/>
            <a:ext cx="0" cy="3889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2" name="21 CuadroTexto"/>
          <p:cNvSpPr txBox="1">
            <a:spLocks noChangeArrowheads="1"/>
          </p:cNvSpPr>
          <p:nvPr/>
        </p:nvSpPr>
        <p:spPr bwMode="auto">
          <a:xfrm>
            <a:off x="7431088" y="3173413"/>
            <a:ext cx="793750" cy="135413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s-ES_tradnl" altLang="es-ES"/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FPB</a:t>
            </a:r>
          </a:p>
          <a:p>
            <a:pPr eaLnBrk="1" hangingPunct="1"/>
            <a:endParaRPr lang="es-ES_tradnl" altLang="es-ES" sz="1600"/>
          </a:p>
          <a:p>
            <a:pPr eaLnBrk="1" hangingPunct="1"/>
            <a:endParaRPr lang="es-ES_tradnl" altLang="es-E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03368" cy="9247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 lang="es-ES" sz="4000" b="1" dirty="0" smtClean="0"/>
              <a:t>¿Qué posibilidades tengo?</a:t>
            </a:r>
            <a:endParaRPr lang="es-ES" sz="4000" dirty="0"/>
          </a:p>
        </p:txBody>
      </p:sp>
      <p:sp>
        <p:nvSpPr>
          <p:cNvPr id="4" name="3 Llamada de flecha hacia arriba"/>
          <p:cNvSpPr/>
          <p:nvPr/>
        </p:nvSpPr>
        <p:spPr>
          <a:xfrm rot="5400000">
            <a:off x="241300" y="2862263"/>
            <a:ext cx="1531938" cy="1655762"/>
          </a:xfrm>
          <a:prstGeom prst="upArrowCallou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8196" name="4 CuadroTexto"/>
          <p:cNvSpPr txBox="1">
            <a:spLocks noChangeArrowheads="1"/>
          </p:cNvSpPr>
          <p:nvPr/>
        </p:nvSpPr>
        <p:spPr bwMode="auto">
          <a:xfrm>
            <a:off x="250825" y="2924175"/>
            <a:ext cx="1160463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Si tengo  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17 años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(2000)</a:t>
            </a:r>
            <a:endParaRPr lang="es-ES" altLang="es-ES"/>
          </a:p>
        </p:txBody>
      </p:sp>
      <p:sp>
        <p:nvSpPr>
          <p:cNvPr id="6" name="5 Flecha derecha"/>
          <p:cNvSpPr/>
          <p:nvPr/>
        </p:nvSpPr>
        <p:spPr>
          <a:xfrm rot="19667630">
            <a:off x="1528763" y="2428875"/>
            <a:ext cx="979487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7" name="6 Flecha derecha"/>
          <p:cNvSpPr/>
          <p:nvPr/>
        </p:nvSpPr>
        <p:spPr>
          <a:xfrm rot="2286182">
            <a:off x="1449388" y="4614863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8199" name="7 CuadroTexto"/>
          <p:cNvSpPr txBox="1">
            <a:spLocks noChangeArrowheads="1"/>
          </p:cNvSpPr>
          <p:nvPr/>
        </p:nvSpPr>
        <p:spPr bwMode="auto">
          <a:xfrm>
            <a:off x="2771775" y="2349500"/>
            <a:ext cx="3984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2º</a:t>
            </a:r>
            <a:endParaRPr lang="es-ES" altLang="es-ES"/>
          </a:p>
        </p:txBody>
      </p:sp>
      <p:sp>
        <p:nvSpPr>
          <p:cNvPr id="8200" name="9 CuadroTexto"/>
          <p:cNvSpPr txBox="1">
            <a:spLocks noChangeArrowheads="1"/>
          </p:cNvSpPr>
          <p:nvPr/>
        </p:nvSpPr>
        <p:spPr bwMode="auto">
          <a:xfrm>
            <a:off x="2771775" y="5084763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3º</a:t>
            </a:r>
            <a:endParaRPr lang="es-ES" altLang="es-ES"/>
          </a:p>
        </p:txBody>
      </p:sp>
      <p:cxnSp>
        <p:nvCxnSpPr>
          <p:cNvPr id="13" name="12 Conector recto"/>
          <p:cNvCxnSpPr/>
          <p:nvPr/>
        </p:nvCxnSpPr>
        <p:spPr>
          <a:xfrm>
            <a:off x="3348038" y="2205038"/>
            <a:ext cx="0" cy="1223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3348038" y="4149725"/>
            <a:ext cx="0" cy="194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3563938" y="2276475"/>
            <a:ext cx="3436937" cy="1138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hangingPunct="1">
              <a:buFontTx/>
              <a:buChar char="-"/>
              <a:defRPr/>
            </a:pPr>
            <a:endParaRPr lang="es-ES_tradnl" dirty="0"/>
          </a:p>
          <a:p>
            <a:pPr eaLnBrk="1" hangingPunct="1">
              <a:buFontTx/>
              <a:buChar char="-"/>
              <a:defRPr/>
            </a:pPr>
            <a:r>
              <a:rPr lang="es-ES_tradnl" sz="1600" dirty="0"/>
              <a:t>Pasar a 3º (imperativo legal)</a:t>
            </a:r>
          </a:p>
          <a:p>
            <a:pPr eaLnBrk="1" hangingPunct="1">
              <a:defRPr/>
            </a:pPr>
            <a:r>
              <a:rPr lang="es-ES_tradnl" dirty="0"/>
              <a:t>  </a:t>
            </a:r>
            <a:r>
              <a:rPr lang="es-ES_tradnl" sz="1600" dirty="0"/>
              <a:t>(alumno que ha repetido 1º y 2º + 1 curso en  </a:t>
            </a:r>
            <a:r>
              <a:rPr lang="es-ES_tradnl" sz="1600" dirty="0" err="1"/>
              <a:t>Educ</a:t>
            </a:r>
            <a:r>
              <a:rPr lang="es-ES_tradnl" sz="1600" dirty="0"/>
              <a:t>. Primaria) </a:t>
            </a:r>
            <a:endParaRPr lang="es-ES" sz="16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492500" y="4149725"/>
            <a:ext cx="3708400" cy="2338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_tradnl" dirty="0"/>
              <a:t>-</a:t>
            </a:r>
            <a:r>
              <a:rPr lang="es-ES_tradnl" sz="1600" dirty="0"/>
              <a:t>Repetir 3º (si no estoy repitiendo y solo he repetido un curso en ESO</a:t>
            </a:r>
            <a:r>
              <a:rPr lang="es-ES_tradnl" sz="1600" dirty="0"/>
              <a:t>)</a:t>
            </a:r>
          </a:p>
          <a:p>
            <a:pPr eaLnBrk="1" hangingPunct="1">
              <a:defRPr/>
            </a:pPr>
            <a:endParaRPr lang="es-ES_tradnl" sz="1600" dirty="0"/>
          </a:p>
          <a:p>
            <a:pPr eaLnBrk="1" hangingPunct="1">
              <a:defRPr/>
            </a:pPr>
            <a:r>
              <a:rPr lang="es-ES_tradnl" sz="1600" dirty="0"/>
              <a:t>- Repetir en 3º de P.M.A.R (previa selección)</a:t>
            </a:r>
            <a:endParaRPr lang="es-ES_tradnl" sz="1600" dirty="0"/>
          </a:p>
          <a:p>
            <a:pPr eaLnBrk="1" hangingPunct="1">
              <a:defRPr/>
            </a:pPr>
            <a:endParaRPr lang="es-ES_tradnl" sz="1600" dirty="0"/>
          </a:p>
          <a:p>
            <a:pPr eaLnBrk="1" hangingPunct="1">
              <a:defRPr/>
            </a:pPr>
            <a:r>
              <a:rPr lang="es-ES_tradnl" sz="1600" dirty="0"/>
              <a:t>-Pasar a 4º (si ya he repetido 3º ó 1º y 2º)</a:t>
            </a:r>
          </a:p>
          <a:p>
            <a:pPr eaLnBrk="1" hangingPunct="1">
              <a:defRPr/>
            </a:pPr>
            <a:endParaRPr lang="es-ES_tradnl" sz="1600" dirty="0"/>
          </a:p>
        </p:txBody>
      </p:sp>
      <p:cxnSp>
        <p:nvCxnSpPr>
          <p:cNvPr id="20" name="19 Conector recto"/>
          <p:cNvCxnSpPr/>
          <p:nvPr/>
        </p:nvCxnSpPr>
        <p:spPr>
          <a:xfrm>
            <a:off x="7308850" y="2060575"/>
            <a:ext cx="0" cy="3889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6" name="21 CuadroTexto"/>
          <p:cNvSpPr txBox="1">
            <a:spLocks noChangeArrowheads="1"/>
          </p:cNvSpPr>
          <p:nvPr/>
        </p:nvSpPr>
        <p:spPr bwMode="auto">
          <a:xfrm>
            <a:off x="7380288" y="2500313"/>
            <a:ext cx="1547812" cy="23383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s-ES_tradnl" altLang="es-ES"/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FPB</a:t>
            </a:r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Preparación</a:t>
            </a:r>
          </a:p>
          <a:p>
            <a:pPr eaLnBrk="1" hangingPunct="1"/>
            <a:r>
              <a:rPr lang="es-ES_tradnl" altLang="es-ES" sz="1600"/>
              <a:t>Pruebas de acceso a Ciclos</a:t>
            </a:r>
          </a:p>
          <a:p>
            <a:pPr eaLnBrk="1" hangingPunct="1"/>
            <a:endParaRPr lang="es-ES" altLang="es-ES" sz="1600"/>
          </a:p>
        </p:txBody>
      </p:sp>
      <p:sp>
        <p:nvSpPr>
          <p:cNvPr id="8207" name="14 CuadroTexto"/>
          <p:cNvSpPr txBox="1">
            <a:spLocks noChangeArrowheads="1"/>
          </p:cNvSpPr>
          <p:nvPr/>
        </p:nvSpPr>
        <p:spPr bwMode="auto">
          <a:xfrm>
            <a:off x="1835150" y="3573463"/>
            <a:ext cx="1609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 sz="1400" i="1"/>
              <a:t>Ultimo curso ESO</a:t>
            </a:r>
            <a:endParaRPr lang="es-ES" altLang="es-ES" sz="14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03368" cy="9247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 lang="es-ES" sz="4000" b="1" dirty="0" smtClean="0"/>
              <a:t>¿Qué posibilidades tengo?</a:t>
            </a:r>
            <a:endParaRPr lang="es-ES" sz="4000" dirty="0"/>
          </a:p>
        </p:txBody>
      </p:sp>
      <p:sp>
        <p:nvSpPr>
          <p:cNvPr id="4" name="3 Llamada de flecha hacia arriba"/>
          <p:cNvSpPr/>
          <p:nvPr/>
        </p:nvSpPr>
        <p:spPr>
          <a:xfrm rot="5400000">
            <a:off x="673894" y="2861469"/>
            <a:ext cx="1531938" cy="1657350"/>
          </a:xfrm>
          <a:prstGeom prst="upArrowCallou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9220" name="4 CuadroTexto"/>
          <p:cNvSpPr txBox="1">
            <a:spLocks noChangeArrowheads="1"/>
          </p:cNvSpPr>
          <p:nvPr/>
        </p:nvSpPr>
        <p:spPr bwMode="auto">
          <a:xfrm>
            <a:off x="684213" y="2997200"/>
            <a:ext cx="11588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/>
              <a:t>Si tengo  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18 años</a:t>
            </a:r>
          </a:p>
          <a:p>
            <a:pPr eaLnBrk="1" hangingPunct="1"/>
            <a:endParaRPr lang="es-ES_tradnl" altLang="es-ES"/>
          </a:p>
          <a:p>
            <a:pPr eaLnBrk="1" hangingPunct="1"/>
            <a:r>
              <a:rPr lang="es-ES_tradnl" altLang="es-ES"/>
              <a:t>(1999)</a:t>
            </a:r>
            <a:endParaRPr lang="es-ES" altLang="es-ES"/>
          </a:p>
        </p:txBody>
      </p:sp>
      <p:sp>
        <p:nvSpPr>
          <p:cNvPr id="9221" name="21 CuadroTexto"/>
          <p:cNvSpPr txBox="1">
            <a:spLocks noChangeArrowheads="1"/>
          </p:cNvSpPr>
          <p:nvPr/>
        </p:nvSpPr>
        <p:spPr bwMode="auto">
          <a:xfrm>
            <a:off x="5508625" y="1916113"/>
            <a:ext cx="2016125" cy="258603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s-ES_tradnl" altLang="es-ES"/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Prueba libre Titulo Secundaria</a:t>
            </a:r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E.S.P.A.</a:t>
            </a:r>
          </a:p>
          <a:p>
            <a:pPr eaLnBrk="1" hangingPunct="1"/>
            <a:endParaRPr lang="es-ES_tradnl" altLang="es-ES" sz="1600"/>
          </a:p>
          <a:p>
            <a:pPr eaLnBrk="1" hangingPunct="1"/>
            <a:r>
              <a:rPr lang="es-ES_tradnl" altLang="es-ES" sz="1600"/>
              <a:t>Prueba acceso </a:t>
            </a:r>
          </a:p>
          <a:p>
            <a:pPr eaLnBrk="1" hangingPunct="1"/>
            <a:r>
              <a:rPr lang="es-ES_tradnl" altLang="es-ES" sz="1600"/>
              <a:t>C.F.G.M.</a:t>
            </a:r>
          </a:p>
          <a:p>
            <a:pPr eaLnBrk="1" hangingPunct="1"/>
            <a:endParaRPr lang="es-ES_tradnl" altLang="es-ES" sz="1600"/>
          </a:p>
        </p:txBody>
      </p:sp>
      <p:sp>
        <p:nvSpPr>
          <p:cNvPr id="9222" name="14 CuadroTexto"/>
          <p:cNvSpPr txBox="1">
            <a:spLocks noChangeArrowheads="1"/>
          </p:cNvSpPr>
          <p:nvPr/>
        </p:nvSpPr>
        <p:spPr bwMode="auto">
          <a:xfrm>
            <a:off x="2555875" y="3573463"/>
            <a:ext cx="22748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altLang="es-ES" sz="1400" i="1"/>
              <a:t>No puedo seguir en el IES</a:t>
            </a:r>
            <a:endParaRPr lang="es-ES" altLang="es-ES" sz="1400" i="1"/>
          </a:p>
        </p:txBody>
      </p:sp>
      <p:cxnSp>
        <p:nvCxnSpPr>
          <p:cNvPr id="16" name="15 Conector recto"/>
          <p:cNvCxnSpPr/>
          <p:nvPr/>
        </p:nvCxnSpPr>
        <p:spPr>
          <a:xfrm>
            <a:off x="5219700" y="1844675"/>
            <a:ext cx="0" cy="3887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857250"/>
          </a:xfrm>
        </p:spPr>
        <p:txBody>
          <a:bodyPr/>
          <a:lstStyle/>
          <a:p>
            <a:pPr algn="ctr" eaLnBrk="1" hangingPunct="1"/>
            <a:r>
              <a:rPr lang="es-ES" altLang="es-ES" sz="4000" b="1" smtClean="0"/>
              <a:t>FORMACION PROFESIONAL BASICA</a:t>
            </a:r>
            <a:endParaRPr lang="es-CR" altLang="es-ES" sz="4000" smtClean="0"/>
          </a:p>
        </p:txBody>
      </p:sp>
      <p:sp>
        <p:nvSpPr>
          <p:cNvPr id="8195" name="2 Marcador de contenido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23875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s-ES_tradnl" sz="2000" dirty="0" smtClean="0">
                <a:solidFill>
                  <a:srgbClr val="FF0000"/>
                </a:solidFill>
              </a:rPr>
              <a:t>Proporciona unas enseñanzas profesionales  (nivel 1) que cualifican para insertarse en el mundo laboral o para continuar estudios de F.P.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s-ES_tradnl" sz="2000" dirty="0" smtClean="0">
                <a:solidFill>
                  <a:srgbClr val="C00000"/>
                </a:solidFill>
              </a:rPr>
              <a:t>Duración: 2000 h. (Repartidas en 2 cursos /tiempo completo)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s-ES_tradnl" sz="2000" dirty="0" smtClean="0">
                <a:solidFill>
                  <a:srgbClr val="7030A0"/>
                </a:solidFill>
              </a:rPr>
              <a:t>Dirigidos a jóvenes de entre 15 y 17 años (habiendo cursado 1º y 2º ESO) ** </a:t>
            </a:r>
            <a:r>
              <a:rPr lang="es-ES_tradnl" sz="1200" dirty="0" smtClean="0">
                <a:solidFill>
                  <a:srgbClr val="7030A0"/>
                </a:solidFill>
              </a:rPr>
              <a:t>mayores de 17 años cuando existan plazas.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Se  organizan  en Módulos Profesionales: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	 1. </a:t>
            </a:r>
            <a:r>
              <a:rPr lang="es-ES_tradnl" sz="2000" b="1" u="sng" dirty="0" smtClean="0">
                <a:solidFill>
                  <a:srgbClr val="002060"/>
                </a:solidFill>
              </a:rPr>
              <a:t>asociados a unidades de competencia </a:t>
            </a:r>
            <a:r>
              <a:rPr lang="es-ES_tradnl" sz="2000" dirty="0" smtClean="0">
                <a:solidFill>
                  <a:srgbClr val="002060"/>
                </a:solidFill>
              </a:rPr>
              <a:t>del Catálogo Nacional  de Cualificaciones Profesionales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	2. </a:t>
            </a:r>
            <a:r>
              <a:rPr lang="es-ES_tradnl" sz="2000" b="1" u="sng" dirty="0" smtClean="0">
                <a:solidFill>
                  <a:srgbClr val="002060"/>
                </a:solidFill>
              </a:rPr>
              <a:t>asociados a los bloques comunes</a:t>
            </a:r>
            <a:r>
              <a:rPr lang="es-ES_tradnl" sz="2000" dirty="0" smtClean="0">
                <a:solidFill>
                  <a:srgbClr val="002060"/>
                </a:solidFill>
              </a:rPr>
              <a:t>, que garantizan el aprendizaje permanente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      * Comunicación y Sociedad I y II. (Lengua castellana, extrajera y Ciencias Sociales)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      * Ciencias aplicadas I y II. (Matemáticas y Ciencias aplicadas)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	3.</a:t>
            </a:r>
            <a:r>
              <a:rPr lang="es-ES_tradnl" sz="2000" b="1" dirty="0" smtClean="0">
                <a:solidFill>
                  <a:srgbClr val="002060"/>
                </a:solidFill>
              </a:rPr>
              <a:t>Formación en centros de trabajo.</a:t>
            </a:r>
            <a:endParaRPr lang="es-ES_tradnl" sz="2000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s-ES_tradnl" sz="2000" dirty="0" smtClean="0">
                <a:solidFill>
                  <a:schemeClr val="accent6">
                    <a:lumMod val="75000"/>
                  </a:schemeClr>
                </a:solidFill>
              </a:rPr>
              <a:t>Titulación: Titulo Profesional Básico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</a:t>
            </a:r>
            <a:r>
              <a:rPr lang="es-ES_tradnl" sz="20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 Acceso a ciclos formativos de grado medio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  <a:defRPr/>
            </a:pPr>
            <a:r>
              <a:rPr lang="es-ES_tradnl" sz="20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                              Podrán obtener el Título de GESO mediante la superación de la prueba de evaluación final de la ESO.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algn="ctr" eaLnBrk="1" hangingPunct="1"/>
            <a:r>
              <a:rPr lang="es-ES" altLang="es-ES" sz="3600" b="1" smtClean="0"/>
              <a:t>PROGRAMAS DE FORMACIÓN PROFESIONAL BÁSICA</a:t>
            </a:r>
            <a:br>
              <a:rPr lang="es-ES" altLang="es-ES" sz="3600" b="1" smtClean="0"/>
            </a:br>
            <a:r>
              <a:rPr lang="es-ES" altLang="es-ES" sz="3600" b="1" smtClean="0"/>
              <a:t>Oferta educativa</a:t>
            </a:r>
            <a:endParaRPr lang="es-CR" altLang="es-ES" sz="3600" smtClean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79388" y="2133600"/>
            <a:ext cx="5545137" cy="2295525"/>
          </a:xfrm>
        </p:spPr>
        <p:txBody>
          <a:bodyPr/>
          <a:lstStyle/>
          <a:p>
            <a:pPr lvl="1" algn="just" eaLnBrk="1" hangingPunct="1">
              <a:buFont typeface="Wingdings" pitchFamily="2" charset="2"/>
              <a:buNone/>
              <a:defRPr/>
            </a:pPr>
            <a:r>
              <a:rPr lang="es-ES_tradnl" b="1" u="sng" dirty="0" smtClean="0">
                <a:solidFill>
                  <a:srgbClr val="333333"/>
                </a:solidFill>
                <a:cs typeface="Times New Roman" pitchFamily="18" charset="0"/>
              </a:rPr>
              <a:t>Puerto Real:</a:t>
            </a:r>
          </a:p>
          <a:p>
            <a:pPr lvl="1" algn="just" eaLnBrk="1" hangingPunct="1">
              <a:buFont typeface="Wingdings" pitchFamily="2" charset="2"/>
              <a:buChar char="Ø"/>
              <a:defRPr/>
            </a:pPr>
            <a:r>
              <a:rPr lang="es-ES_tradnl" sz="1600" b="1" dirty="0" smtClean="0">
                <a:solidFill>
                  <a:srgbClr val="FF0000"/>
                </a:solidFill>
                <a:cs typeface="Times New Roman" pitchFamily="18" charset="0"/>
              </a:rPr>
              <a:t>IES VIRGEN DEL CARMEN</a:t>
            </a:r>
            <a:endParaRPr lang="es-ES" sz="1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2" eaLnBrk="1" hangingPunct="1">
              <a:defRPr/>
            </a:pPr>
            <a:r>
              <a:rPr lang="es-E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Fabricación y montaje</a:t>
            </a:r>
            <a:endParaRPr lang="es-ES" sz="1600" dirty="0" smtClean="0"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s-CR" dirty="0"/>
          </a:p>
        </p:txBody>
      </p:sp>
      <p:sp>
        <p:nvSpPr>
          <p:cNvPr id="11268" name="AutoShape 5" descr="data:image/jpeg;base64,/9j/4AAQSkZJRgABAQAAAQABAAD/2wCEAAkGBxITEhUUExQVFhUWGB0aFxgXGBwcIRsgICAaHB0bHh8cHSgiIB8mGyAaJTEhJikrLi4uHCAzODMsNygtLisBCgoKDg0OGxAQGy8mHyQsLCwsLCwsLCwsLCwsLCwsLCwsLCwsLCwsLCwsLCwsLCwsLCwsLCwsLCwsLCwsLCwsLP/AABEIAMABBwMBIgACEQEDEQH/xAAbAAACAgMBAAAAAAAAAAAAAAAEBQMGAAECB//EAEIQAAIBAgQEBAQDBwQABQQDAAECEQMhAAQSMQUiQVETMmFxBkKBkSOhsRRSYsHR4fAzcoLxBxUkkrJDosLSFlNz/8QAGAEAAwEBAAAAAAAAAAAAAAAAAQIDAAT/xAAoEQACAgICAgEDBAMAAAAAAAAAAQIRITESQQNREwQy8CJhkeFScaH/2gAMAwEAAhEDEQA/APRn4xSAIQlNKHQzc2po6qpJYC08wN+syFuQ4xmJ8N2oO5LVOefwwJ3YqBtsYm9wJEBf+dJ4ZQZRdRUHUrHcWDEeH3vFx3xJR4wk82SEEWh2WN7SRebdowrZlVknEVNVkavor6iBS0VlgBmUH5CpF1vAnr6d1uBUqamVdFVS0CrTYgdWEjaOw674Hr59LaMtpiR/rNtcQBqEX0neIB98S5LNUkRVZapkfilazKWMASFDhTJmdRsBF9gLQ6a/Ed5fg1Nwxp06jAbkVKB0kX0x0t3Mj0xGvD6AqGkyVi8TonLjeYJYPczcDf0IOI83ncsZXwqpXZWarqAsY5dURqtE/wBMAUuI5R9XjB1cRpdJJMTMBwdJEkC56mQTY2ZyX4gzi3D6dKiJRldwx80gASIYqYk7j29DhJleJIKpLyFUFWYEm0C8SBbeP1xunmPGq1H0kalAiSxAhQLtv32+g2wu4rwuodLqdWkHUBeYvqsd4/T7FCN5suOVza00KpXSXnWHourdFhtEkkCwMm09MEUMtVVSETUp02SsmkRcwKiloM3Bnc7YrXDOMZmkVU8yfN4g8SIFoDXHWAIvGLA2dy52pDV0nVSk9Y8HVA6yRAsPVVKJp9fn/CGoURgtUVNR5jroopYSZjwypMi2qYFrdCa6rLEoaHLCUlXR6tpqaAGLGJBbZVsCcTV89TpUiabuGN2c1CdAtYFkIMwBBH1sMIc7xVqlKo3ieKVBMObGBsywABbpvfDJCuQfSyMkmm+YpmBBNRNhBECmw0iwsIMb4kzFVlYitmVcgNy1aEHZj8srPYk9rHY+etxqq67gA7AKCI9rzY9cMuDfECooRwhUTY0le5bUYBjczN7SYwKQFPOSyawZOjJN834bCnbeDJXTbqYM3i2On4ShAJyTAH5kqCqJiRAh7En1m28YUZjjWTmFVWUiSSrpBkD5X5oWbwOneB03EMgaW1ZWkgIHU6AWGph8wlSTcXJmCFJClPkVb/P5JKnDMuDL0a9NSN3RBBmPLTKEACTJAmCLxhNmlp6j4dJgkyv4k2/iBm8dJH8sWXJcQRqi0qWbeVFgVFUMebkkHUwF4gEQZEXxPxjMNREVK1Kq7NamKKVBBnU9ysHVbfTbY3g5A3F/n9FP/wDMY/DCg/wOoA/4iAfrqOJNHi2BKn92JX6RAHse+5x3xvNGvTWmQlMIZWKSUzqMc0l4uREL267BfSV7AjUep2t9f74VxxgTi2/YTQpPTP8A+JP6Rt+npjTcIoVQ3hrYEyjHeY/kLRF8F5PxRYqCvrP84/ngrK0mB5Qus7CJ7WAj0HQ7YEW7yW+GVWkUyvwesG06GYQNIEEybRaOsXIE4k41VWi37LEigT4rCZasfOO+hBCr7M3zDFoztWvJUqn1mQRvab9txE3FsBZvPrUal+0UVd6UqPFEKTHKCQZqUxchNQi9otiqlkg4CD/yt/2YZiCKDMFR9ZBJvp03ltjtIkETbA2WkMVDBgLEmxWOnY+84u/F6NOvSLS9QeKauYolwGVV8OklNPLpXmYLOmA31xWvikpSGlkpU3V5RqKCmlSiwDU20A2YG2wNyCSRjVYkotCGtm6uoKEZZNyb+/06zibJ1dTFYYhYksDc946f4bddPmC+g02BG7AjT9p6zPpt9CP2hTuCDsJsTtBXuL40lS0KR8RzAQCLmYgTaN5gXH2N8ZUQVVDAggCUtaY2PaT19sZnMzpVdKzqN4IAHUH6m3+Qe8tUPzdemBdJBsCzNYEaoBHQRddibR07jHWUpE0/MwNz+d7e/T64EqcMdqjM3MCSQZ3nYX2j/rDFCESd9I+kWuY6ReMO5JKkbsBepeAgM7sYv25QI+sYzBH7UzmAtjcEGD17jsPzxmDy9gwemhrkEJFugm/ewx1w+udbMfKkmIC7WAFvmNpvjdegVuWaLHWqSL3FyQNuk/2l4FSCrGppqtoDcwi9yWXYReSe9jF+eKyWdDzLZVW0IVliAXJUdQCbxqEAkfQdZwBwvhk1W0OlbSvP4RaNU6dTQX+UQJ/dNojD2arIxpqlU7rTHkMkAbxMKTJ9BucJeHVtaMXRVctoYKAoJEiYCifOo+bb7MEi+IKJpI2lyG8OIvY8stcAAy4NhEzMTGDslSVabzSkpQ1huUhp8T/UnsVgSOg2GBPiwqaq0xYl0Gog20kuwAMEArStBhiRB6hhk6B8EvrQK0JOjQWtEMBr1ECwIKneZthlgyoR8bULeF0FiAqyBbT5YkRc7HaLDAXw2FqZs09J8M0A4TRq+cXM7D1+nXDLjVLTo3IcsV1Mt7IRqj0BgXIF5jZN8LCM8qkIB+ymZQNH4guBoa+3SLn2JWmB7LnnaeWXwQlJJded9IhBCiTqkAyRY3tit8TcI5CXmBaJNjB5eW56bAHp0s9TNrTp0QhcEiWGsCADDGSVJJJgQfYbYR/EKgVtVmnSTDMRY9ySduxwieQvQtp5s7+MkDYw9vWRgXNgvtmGnpPidLHpaf5Y5yxFxsNRA9OkT/PEb1jEaVA9B+eGeDSUYxT9hOUys+fwXPWQSfuwk+5xxUyAAPLQ7QQnuDvv2gbj64geuxHSOwAGNUnJmSTb/sfn+WBaFjJSdA9IKZgKotU2+UwARzdZFtwT02we9FApZqdOYJaEFxtHXfb64KyGbpKvgtRRzpaKhJ18zOxE9QJWJ9cDZ+m7qQCCdZ6gALzbzAECJ+u+Gf7BaYFlK41SBRQjYhDP6jDg1WmHa4uDvHTysZ2Av6dMI04exBPiU7b6WlvbTaWvsD36XwXlFRWlAWAmSWA0222ufy7YnlAQaOHmo4LGnCspRjqPNP8ACpi8WgzbscNE4YQ4GYVqamSXUbjvpPMLwOYflhc3EEWw0k9U6md+5/LBAzC9Ckk/vbn0mD0P22xnN1gaOHYxqcQyFKAtGrVPQuRB9o5T9sSH4lIH4KpSUjdUH5Ekj8sIqympZlE9CSNu/t95wuqcNGqx6eYfl16enbE+WB3b3kY1MwCxJIYsSTcbmT+uBc3k1qC1z2O/tf8Anb1xHRybeo9envcYLTLHzTt1/W8i31wFfeQumLaD1aDkrMz1E8p1agVM2JjoymOmA+MU6eZaXIdwAFACrpABAC6YQqOyyN4vh/XYGBK2N5E/YqRB7xNtxBwBneFpUnlF723/AKMPUXxZS9k+Poj+In/Zpy9Gjoy6a6TUyBFUkNFdnKhg06XVgZsACBtVs7wvMUculbMBVR6iIoJiptr1skEhSAfMQTItBBxYqOYzGX0sriqtP/TWpqZU2uoYlVIj5hFzeYILzVXLZlEdkI8IvXrUizHXVfSiJLSxVtBJILQpe8xh4tPOxXEpmXzCtsVO8Rv2+59rXxLAJkQO9rmwg4c/G3ClSvUzVUshrVKehkEgLppmtWdQLooOlVG7E/uGVXHeGVsqFDrqRwNDrMPI1AAtBVipkq0MAdsaUV0I0AagxG69IIiYsRFg32IxOrqT9Nu3XYf0wBl802tkKhWAsIkL9vQjBKkqDJk7yBa1yf1wHGuwUbplV6klZEAgxJvsN8ZjSvMQZB6j9MZhG/YLPU87xXxKcRDTzAi0fXDLhKAFZYrpRmNuUzCwUBAYy0j2J9oKNAiVUDSLGFAmIvF9JsLSRI+pOocW/ZixanIMQ2kkWnrMTJNrbbdSyxkqNaWdVATqGpxpTWCuoiwJCJ3YbevYgQZPh9TVAJRQ5JGhhrGqJlCqqIVTcGZ+W5KPNfEniO1R1XkK6CR5brZYE6iSR12na2H+SzTgR4yGFJ0kXJCjzMBYzPc774NhE2cec6gZ2UzVIYAsY0LcaQpIBMbDcbi5YeLTUqjanQmVJdPMRzCIJnQT80nYQJOEek1M2GgSEYkqRIl1Eg6hMaTFwDP2izVNv2qmrtAZarmW3vRUkkaobcddz2xObY8Ehjx/MpKhQ6xqDhjqjygDewsLAbiY8xCLgzkcQUKiP+A1nA3mZIJiFgwfXe+C+OQmkllCtqOqDsNJF+WZPUAzGE3CsyjZ2mTMGkw5WUE+YiNXsfuNur+P7f5Fez0ernmo0VbxhLMyKNCgsVLW5SBEKdhhB8V1SxViXuvLrgah3EKs97T5vbDRa+XAny8zHzVOYm7To0qZteTHa0YF+IqQNClUGkaxMDVPywLk2Ete3sNsBGZUa5Xe2snU0BQt5iIMbRNhcG15xHWUXJIAnf3/AO8SZ2k/ISZBpiP+JK3sBuMcJly406SS1oWZ9QIw7QzSl48+watmKIkNVGoXgD1jcWn0GNUMxTlSGkEevsdx7xgAfDFenUIVGckagFl2AkiWAHL9cGUuBVjHlEk7nYdNgQPbf0ws3GOiUIZ0WD4d4gaauiqppO01GdeSSApLNEEAXI/h6SZn4jTFQkqvho4GldQHQf6YIBYdeUEXOIRTZFAVpZYioRqYQBAUk8oHQqAY6nAoz6MxSossd7agx7mRM+/3xP5k9FnB7YpehUpkg2v5jMdLHqD6HEa0Q1pM7nm3sdoHabYa5TOVKjFEps4UxpctMHbSyqW0ns0qI8tsGfsS0yPEpimzyQlQFZG3KXCoT/7T2HXBcSYky9CbQTEWAuN7iB/TDPL5doErpb97Vc+sLJJ9DH02wTVr6Dp8No9tvQqLj645y+aRhGo6foAPTlH8+2EYyonUQoWof+UQfcDVM/XHRpBbgT6z+pOBszm6aNpYiDtET9V3I9b4hWo42Vv9piPtJP1/LGTsITUZjtHv5iPv/TAGYebM5Bm0nfoQB/LBRpD1TqV/w/pgV6lCm3k5/QRP1iPrjOL7ZrJsvUaNEwIAhQBMREkCSBG0kD3xPRoN0iJ2ItgNs8T5bf5scdUeKxZ10j96RGBgNsIzFG95B+n2BiD7H74VZ3hamfS9gbHuQLrf5lP1w+FQMouCCOlxiBqUREkdAdx7Hft32wYt7M6AaOaDVvEzR1BVAQESrlYCIW209TIB33LTjR4AA1TNM9Px68mn4yF6ReYerUQbSpZA1wNTG0YnqUlaR162v6yuze4+2IUevTUopUo2yG6A35l6o/tYwZBw6nWxXH0VfNfDVRqrNTSnlVLhBTaspFarLStB4uunSYdpmoAGaVBQ1ajpU8PQQ99eueW8ERMzqBBFrjrj1HJ8doZlauWq0UOjQtKjUElySASpWC5aQxAOxFgMQcc4NRprmMxmiwrEBzpEorVKiqpmJYnUTC2ABuelW2TcUee5fsTJ3JMT9Y/y2Mw/4l8OvTQvpULI1GmykrqAZdai6FheGUb98ZiWzODLPw3OOrkmCSIvaOpg9cH8Qqs6wSoXr1+jc1rx0x3xHgDEa6KsQTbSrR99Kje0AD1jrW317NJOw6/3t/kYDTWBroc8HohpLGSzAAC87AgQOzT9MWbKQTU0qthcsEOss8mQQCYAAgt0FjF1HwpwV2ZHcotMKdQIJN9XXYWjc4tXEK1GnTbQ9Ow2UD5QdKjQO8b7Rh46N0UtXJr1iT/9OkAOk/iu3W24N7zFr4H4g3/qKYmdOUY6QL81Wm1j98NuGcL8RnRbO2jzOdPKsETBYkAAid5YmYw4X4QLNqaogbSEnS7coiAJcDe9gJO+GZlgqvFmK06ZlgDJIIs0lb+UQD0EDbr0rWQYnOZcGCxWoIUdleLC/TbFy+LEQOtNYGiA0W1HcmO+x+2+PLqAZaz3OoVDcWIubz0uOl8NHTYHs9lyfA6rooYeGJkahEAqq2UXmRuQLdrz5nn6hStVFN306iFuRMSJIB7ye4B98XfgPxS/7Mqu7llJHKCzsNxLNCrFhMsbbYRV+H0XqmoAQCZKatUnckkgbnoAB2xy/Io7ZVQctBPCctrpLUcDSAwDMxUEyB0l3EDZAb9jOGq5ymLc7CbhfwV9P3naDAuVntheTAAAtsBjYA6ziUvqG9Fo+BdheZzhKxYJvoUaVnedIsT6mT64FOYJvvjkVe2NEG+INt7LqKWh4KNE2sSovB3ICg7uJ5jIiLKd8AZnhtFlkhQZPzQTGogeY2OmINwSDqM43XfL071HppTW5Zql2EdQCSJYiwAIE7xOF3GuI0UR/Dam1RLAM9mLVIUgKZIFMNNxutxMjphGT0jmm49sKy+X8LxQjeHcgCnUM1FDKEZ4qqdjUMBgLm3cF6WSqFTWzS+JKqymqSdTfiLdixA8OUMlgDBJnCvPKuZ1rRpo7eNURQpLAIpUJUZf2lSASxMlaiwgOkbE9/hfJCqprVEpUyzL4YLBjqIFMN+K4XSAzFhpUyoIUAg9kYY/Ucra6GeSrUQ4Q1KWhTpKs5IWFQxTMl1EtJEkfhvPprM8Kotz+Ri5ANUqmpVsT5oZSSDJCkgWBnClKNGglMZKiprN88irWIgEkQW0i4mAkEEQd8CcVQo5SrWFSoy6kSmGqM6y0MpZdABINpkQbDpnBaRr7LfUy9GmW0II0TM6YjV5gYYE6bGCJMRBBxX63EXItEdxv+eIPhijnLI41qtxSALGDy9wE3HkaRA1CBIYvlSSzGmEAm7Op7zJUgdPmjY3MHE5R9FIsUJSdoIMN1BLSDF5aNIHQYLp5erGmoo9wV/t+X2GJa+YemLUzqi3T2MeaDuI6YV1c7XZS0gAdE6/X+pOF1sHYyTLBbl9t7X/AJ/piQZxPlGr1O3+fbC3L1SCdPU7EdPv6DoOm+Jky8qdJIbeBt7b7T1nAx0NfsMrZgnqR7D/AD9cKquXYvrol6NQ+baH9WCyDA2JH9j6eWi7kew7+/fGqudRBYWH2+v98ZWtsLroV5rP1WXSyslVTY3gxN10yLjuY37Yl/aaTsgrVNOsS7PESIIDJfmPRgFiBe4iDN581QBS/F1EgAMsRuW1yFVR1JMYUZqpQFjUWo4MEKZQeq1PnH/ECIg3tRYysC1e2Nc7SZwVKqHjlYX1RMMrHmiPl3tIJ2MWQqMaS5Ou1T9naoGBG1MBHUABQeXxGV3W3+nEHVhO2bkxDCDbtboPTDDLZ6q686Aj98My2E2BG5H3tgXJBqLwG8QbSiJUrU2qVKejMmm+tWVGXwWZonWdIm8nQpMFiMZgWhTKmaao1rF1V425gpBWen32nGY1i8H0e31M01Sn+CQNJjSQFBAANr2sY0tv2AvisnhiVNRNJgxAWxK3gyUUgJIsCp3G0XlZwzPAhYLBAZKeUgjUBcEEQSYIPtEYslLRmgDqAqHqVMmd1At5Z3i1yQPMXaAimZ969GOZtJnS4BWe4uqkEWlWgjqNiRMq5q1FRmLAkg6iSIgzO/6Y9H4jwvKohWqyuxAmRvpBAJCkcwBIDEhhO/egkZejUZkLPc6R2E2kjcx29bYnVCtZGzcS8N20yXBgQDNwAYgX5QfXaOmJ24jUZtSgBp8x6WgxpO8Wt0xW6vFHJJAAk+p/nB94wP8A+Y1p85j0AH6DG5oHyIsGcqkoJUAEme5P8Usem2m2/fHnNbONVrO6KFBPzT0AB2O5j6YuOQqMaTElmIbl1MT8otJmBP64ofDUOpibBSRcC1+aT9I/yMVi/wBLYbui7cFqfhQsyDJtvP8An54YUPsDio8Gzj07ySGMmeizaLztizeOAJJ5e56D17Y4PLB8jt8U1QaxHQzjkNiu5r4loofw5qn0sv1Y2+04TZ74hrVLFtAJgIkifSfMT6Awe2DD6Wc+qNLzxiW7OcWpoSC0t1AEke8bD1NsIc/8SMbLC/Zj/wDqOlxqxDlfh3M1VDVAuXpd6sKfXTTEEn/dpmeuDqWWydDyocxUHz1vKPVae33EjucdkPpvHDeWc0/qJy0KMllMzmTrpIzD/wDtYwB3Os/mE+2GNHguVpf61Rsw37lOUp+xfzN7iPUYcJlM1mtJdglNyArVWFND2Cg+a3YHDqhwbI0HNN2bM5jTIWmupAb2IVpJFpBMR2xV+RRwiSi3sRZSpXqqaeWpCnTWSwpKEUdyzWAMbyROFdKpS1RTD5ppvolKQvF6jgM3qAFHZ8W/iVfVlwmZNMBgE8Olq0C+oWAKhgQsMpaIF98Q8KpJQpJS1wAYB6uCxaIuNiFgb6B1aFnzbyPxSK+uQq1fw61SFIk5fKgohAgfiG7OB3ctv5sWz4eydHQlB3o01UgpTVjqAnU6GRzBt4UtzXkXxEnDvFQkKFpAmVBABiCrTp06iIvIU7K1pxzns5QymhWBLEajSVdxNpDgWkTzkMCCVYgYXm2NRvKZV/On4S7ypJMX3e50+oLBTuBhxkeDUnJFVjCkHcixAu3QTBGqYMcpGwruS45UqgWpUdbB6bFtemdncqsTHzLDbhpwr4rk8wWqIK4qUdUkyedtpAUET8xJj02OEaYb45QV8VZulSzNVMtoTVEcnIeVQWEDvquBJO5jHAzVGtOr8NzN9Vjvs+3stQCP4sGcO4dRpjUYLR5nMx9Tt9IwLmcvl67NsHpzqM6SOxa8MI6kGx3GDYrTJsvXROXUdW+xk+qjrP1wHW4ug1RO9yTefb2G2FGeymboADxAaU6jpMj5gvKbrvuLTG5AIccO4q6+JSq03YsAQppghrgFWW5sskTfbBpLRrYrq8TLkKJcyVCgTJ7QOvSMLVZaQqeLVZX1FVoKIUAbmpUJsZkaAOlzfDbOBa7FqKCi0b0vMbBWJPmYETqE3Bi++K1X4LXJ511rI56d7mAA3VWv8wkkwJ6GMUtmdh+d+I2en4dIeGogCmoIU7bkGT6ST9rYUZbh5drgTuACBt9rx09MMOH5VF5Xmbjwx5hHVp26yDcQZwUMupGlxyzbTMH1MyzDrew6AbYPKtBUHIipUksCGc2EbKN5mCSw9BHqemDcyqrDuW7Am3pYD++I69R4Y04bSPNuCB1U9cap8MJUGq5Pp0HsTtee2F2NhYRxV4mkQhn0Iv6x2v8AcdpjGYe5X4bqQCKa0h+9V5PyguQehCkW3xmNxQOTO6WYcaGGoLsRp3A26XABH26Ye0s/oEq5UEROqLbxP5wcJCzrOod4ZRAO+6x+QttbEb381wR6wRta+2+CrRNIPz2TrObMakkAKSAZJsIMDfrI9YwqZSCQ24JB632Pphnl+IjY2/z/ADb7YkfLo5EjYGCthc39zP6nvgOKehZQEsgeuMBBwdmuGsLodY7dft1+mF5xNpom1Q0yQPgtpidZidvKsThPm+GOVLAcxZtYtcXmPY/lOHPDP9Jgern/AOK45yNKEKhj8wEmT1AvvfFY/aVjoqb5tQxBmVtBU7zfexNr+s4CqBsw4VEeoV2RZMerdAP4jA3nF6yXw4Khqo6VqlMV38GkpgEMfEM6TKjm+WIIJMjFpynAxSARitBQf9HLgFgYJ5m8iNE3PmwylCOQuzzvKfCDAaszVFJQJNKnDP8Afyr0uAw9cMMrmaVG2UohHNvEbnqGfUzv+6JHYYt2T41lVWqhorQIYowYGpUaD3t9QSFnqcTUalJaIqZNKaFp1O5YSOvMVLmD0BG9tXUPzsygVzh/w5XzDTWqCl3NQy8W2SZAE9YAxJm+CKRT/ZqdWYJeo+4N+Vz5KdoIvJm8RdouQRruTWO8vK0x0kKDqbYXJWeoxxmqaMApdUeBKrpULFtIGkbRYqJFvbCXKWxqSAUyVNWQ1qwdrkBSSDJkkuQSwJuYUAm+sdGNTOEAqiiG8xYLLx1KizGP3y57HC6hQCk235u+q979e9ye2JQwBJBEdf6+lrT+uFtXTNmrRnEsh4nTpMkmZ2n0ME3+4xXquVqUyBcrvBv3P1HqPtbBnGONUnhEqIDBJmRcGANV1gx6bDuMSV8wlNQ2aqaWHlReZ5idgRpPq5U7b4q49iJuwrhHG00BQeduttTdYBkSIE2uQLjG+I5NaywANa7AASQIOkSbSAAJ74r1bjNLxmanTUsIEuQWnuQoAMnSSeXtAicS0/iCqtzEkWmNt9JAO0jbewwqG5D3hueyzotGrT0NTGlNVnTewJ33FjvA9scZ/wCH2TnphawW4cgFk9hFvcT3tgGvxSlVpg16fMSAujzSSAAmxJJIhepwNwuq6VAy5lEoEBi9Qq1QDcKKQfVq2BDcom8bE52Gxhw3h+ZzFqQZkuGJMJ1EMSCD/tALemF7cP08gqq5BgBSKkjflWbraQpYWM2wXx743zLPTWmDTXSB5uYj95Sh0EEzzLvYSMVJ6oVti09BA63O35G3oMI5dAckWnI8VUAFV0MPmmW7SDbRP8AFrEthfxHNJtaY9v8AP0wvc1Ki89TvFSSCPRiJL2jfV2BG+C8rRII0SGuC9QQxGxhBYE9Q09IvhXHNtlIyxQPWWo8PUc02GzG7n2EhibRLEADY9MM6GaqLBYaj1YEhgNtwIMidptF9wNmiqnWwAB9bmLW73EenXE2XZqy/hDw1BM1XgLaZ0uBMgWKoGNuYgE4PNvAeKQrzvDqVQu1EaXAJaloEMSJAFwBI9Dup9cNn4HUVivI6CwIdIIBHc+mxvI2wQMulKk4psarEhtTFVWQCFiJ07ndmJ9NsVzjfFRURUL+C8+RyQpEWYmAF5pAO0AkkYvDxtk5ToM4hoTR+KH1MAVpAwykgELUYQrx0KRBnUer5uJilH7NSGudIKgs8debmYeqgj2x5wyvqGtWbVu3rO0yQ0j16zNsGVc6xikHMW1IS0RuDuQTbTeSItgz4pYFtvZZuL52qCxLJTgkamhpuJuOXebXNjMWnMU7i9RUGknzGYIDG0bKTAvPWLE74zGjyaNaPSqQDcoIDRJRiOvYzE+/eJOAq+SgkLNNuoiQTBgkHrfcbCTGI6lArGhZWdgTK33U7xvKiJgYnocRVoSdcqCsbgdQIF47AH/b1wDAFWgJOsQeh1Su58rbj5QAxJ3JPaagzKxg2IPXe0j0ImMHPS1CbOD7Ge/8Au9Yn6YArZMRyQtjaJHSbbrsJYe2AEnGea0Bd+YntB29ZjBlailW5AY7z1+pG+EVcMC2vVTgEjcoSG6EAmyn+I2ub24oZisukqZBv9JIH+b4GTOmPXpxbSADvAF/sAPyxFlAFEkkCTJjbc7XwJkeLks4qqQCRp+aIHN2gdeu5+uHjANTT4bBLjWx+1o2NtyDfbDWjFjyXEGpMCw0yLawyzqEehNjvOJs25qJp8UUkXoq8gvPlXrMnUPrMyEuU4wAzJTqshUwQpK79OgPrF79MHrmibkU2Hcos/wDvjV+eE4xYcktDKUU8q62/fqgfdad1HTz6z7YIqMzGXYt7mf8Aoem2Fwz1ELLKVUHdHPeBJcsBvG3Qzid/CcD8WpTuDAVWJAIJGqVAkTeDvhlFLQp1VpHdSR3AYie9wbH/ADpGIcgKJPNpI3GrcdvcHuPUW2x2y7+FWpktEeMSNJmGkIhBGm4hp9L2izGouKceLUA1BqKlhYkRsSeh0wTB7TjUGwH4kzrZVJVBUDE8xsFmdOwm21mGFfDMlm2cnN1NFPfRpHiL1sggLufMQ1hY4dZzLOwKVTTXUNOlwVgbm5Ek7WAUSAYxb8xRo5scwFOqTAYRuRMeo1TY/vWIJxn9tJZBWbZ5BxvJ13r+Fl6DMQrVZ3LKNIYggAkSVGgSbzG8M/h74O/aiobUWF2RI027knSIM35jfynpaM9lKuXYTIDGFYeVpAIH+6D5TfttOAs3l89TnwBUpsVmowUmqBaCFUcoaNzpIiwIgkKd7WQuKQJ/4k8ETLigFNJXCEOEsTtpLdWY801CBsAAJxWchwerWo6iRTpG4eqYG7DliSxBUghZItsDODs9wumGim1WvmXW5UrUFzzNJp8vbVMRJMScWbifwpVFNqlXNTUjlNRgVqQPKBYKAJ62OwgjGlF7FrOSt8PqplXnLsGZCfDqVFGoTI1C5UNpMSfUjTMYr/EciQZAjblAPL7A7H+XbBtTItddUmzKBsy9wZ27EdsT0UphgCPEgeQEwvqW3mPlXudowmU7HqwThtGrGghYnVcjTJ7kmAT+9Y/pibN1BI8NS4JAJ+VSIsPKWO8SAPffDg5Ced6qCkCFVIIBLXIWBvAPMxUSRJGDlzdGg66KoLaW1EKTqSrTY0mVXgOdRUMi2/EWTIfGWXaGcEtiilwzS1OtVqLULl1RNQ0qQkojspC05Y0wQsQC11IIw1r5WoqoEpFarIGZCSPDIYgn8QgqtgecmA15sSNVzCKWCU9PiQVo6w2kqWOpWIULZiCxsAxExETpR0LzsZIA0rIv6DfUCbTDTHlgqWrka6Csrw+mqzXbx3/daSi9DAYc/u8L0KdTO9Y1pkyAIIO0bAR1FwBsvSMR8P4e778lNYkkk6QIHmO76SCF6gdLkV7jXxGUarlqaqlxDqAWay+bUTCtAbSsaSfmMk1jBIm2FcQFZCBAabp5gIEGOUgoyjUTBUQRvthJx2gKtMFp1ASg0kadRFjYKqkmZAuT9cWDg/Ga/KGVZNgZKz33sdyP5dMS57L+Ib0lVwWdnSKZjcyUZV7XYGepuTicppy2FKyo8NzDtAqJzA3iB/yFjf6dJ62jOQNPTUVl0ARU1OpYGSVsNkgqJ3nVPTDHMZKoy8rl+YHUpUwZUc24cWBK6RNhaDgnM8JzDU31URUhQzvyPJ5W8yvymdI5o5RtBOMomSsW/D2X8XPa/wDUpoupgIKyQygXMHcn3xmCOG5BB4i1B4SkIyeR50qqfOjBzcmdMwWNpxmKLQjWS10eF5jKoFzAYpU/0i5GuBEhhE2ncwfLYWlXxXJmm/7QgAK8zQN/4o6yCZHWffFo4zxw5waKlRKQQBgpu7eoAIZgCBOkHdYA3CahmpGioApPSZFzFj1BNv5C4Aa5IYXZTjj1HJcAIfKwMkAAGSsAFdzJuL+kPxXpkgG5kiQdiP4o3F7MN5vhNw+nRfVzcvVDuAehtdY9euFeYQZdmYI6KGtVkEHY3j1iB/eFSd00FZLPXy42ifQi/wBV2I9Rv3wAciJJpnRIuBJWxsSpmw9QROF2U4m9J9FQEKB5TzRa2jqojpOxw7oPTqw1MmY2aZvsbkyBsMajC7NU2phfEWRuHXmBupMgm5gAWIEdOuOPCBYiQdOoGTMRABIOx139j9u+JcdpUX0VCwPWBMejRMk/X6WxrLPlcwehLDVpiGiNwhvHqpKm/uM4syfoU5sVKYPMVuZ0LEkkEkabDfpEYnq5g+GEcFy/KADJPUTN7jeYwc6VQT5XHMeaFJtHM6iCRpB5wRPeTIeXpozE6obSBpYxewLavLF53Fp7SVwZM5fN6aa6RpUwCGBiG9vUD7DEpzjsFYMoRCT1EAWjt/1iMZZlRA4Yl2G9pW4BAO41R+d8Q5+lr00weup2N7ixGCsDMJpZ6o1ZqklV9REm0W9gPphnkOM6gzMrEA2IEGPQdcJFVuULtpsYv/uOwJ3tGGGRy55dRJsB/P8AXDSeAJWy0ZbizKISqQO0wPaAcTjiLfu0z/xVT91AY39cV2vUQGNQBxLrgbwfyxFTfodwQ/Xjeaog1KJ8RdBBpnUxp2hWpqWOpRuQCDaIgSKanxe1PwkcJUpF2ZlbxAWLXLyG0ksLxzLJ2xOnG2FQCL6tLX8pmxkAx1+2NcTylPNEE0qq1SCVeigfUwklWGoCSIIaI3JE4pWbJ56JMl8YMMxppZWiFAhkGpnYEgk6jLWIECAFnpOrFhfP5INrelVqt8tKq6tTVpBBIFjcxL6tOjpJOKpoNIPlfDOpxCMizLBoNwJaE1mDaSNsScPyVMMoZ9dR0ZqPhnlaI1Bm31qQ34YF2UXGoTlKxuPtjLjmaObqrVZ0UnSp0qY0AvykyCSsgjoJPUmN57hlOkzUhevEqsqCxElhE2BU6gW0k6TAuMJzxGlVy1Iqx/aPCkeCANmdD4p1Ac0KRA1Q15EAI/iHiVWqEVv9MpT1jSo1EDl1sBLFQQAGJAERBk4WreQ8qWArMcYqeIaUUayHTyedCRdSCrCWWSJVtJEi4OCaAdWHiHxK7klVJsoJJLdkWSSYAvYXIwD8PcPgCppYu3LTQXJJ2t3Mj74vOR4blkpvXYVdYUGtFVSVeVVVVTSB0FidJ6SSRqjDJdC/uxTlsmaTyDrd7HlJdmnlC3hQvRYMb+a+G+R4eCSztZRzsLgTMJTvcEgqT7naNUtHJeEpaoAHYEMDfQp/+mLXY/N9u+oLiXGFCgNZUWyjc2/+bRdjMbnoGcUlzvEC58KivlFkBAiBAktbUYAkz03gDFF4nw5mqeJWpsrzFwQD99/ffe5N8M+H8RqeIdHIDcwTYeu8/Xcx6YMqcVqXfWTIuBEEC3l2/LA+7TAnZWatasrDSNSRC6dx3F97/TDbOV1SkETUzkDxiCQesUzMWWSb2nbfGuHV6Q1ZoBFIPIgGkFj84AMAj23++F/j63bcmZZSCCQd99wf6+oxKUadBujikSSWRoEfMOsbiLgdxGG+WztRRqD+U++83BIF/wA8LDVGqwgrGpbyNQB27XHT+/Z1REkyZA7envhWxboen4j1f6tMVCd2+Y9fPZ4H+6MZhTwvIGtU0A7ibzCx1tfsPrjMHnQE5Mmq5oqDpARdzBufV2NzidqtdQXeqZSnFJKksfNpGmQdIUliFeASOUGCMOi+Xy1FqtLTVqAclRwSTyrdUA/DZX1w2o7DmvApGTdzVWo7ahMsXexDQSWJv0mZsQDi6beWdPknGuMUG/DWdKNrcag6kWtG0WkDaRHr6ThrR+IUUxpYsxAFMgCBP73p6zt6SUucK09WogBSR06WgdI298c06BqXi95JEx9AMNzUrcjnVrQ3zuWGYfVSdgXDM9NpOxuwM6SWOm89STq1QNNw2sAYZmcQtJFIUklgo7nY9I2F++fD3B/2rM06cNCSamkSRT0nUFNyTfSDvLDbDvjNIeE9ej4tN8vUpgUXAfQWOgBG0ioDPRgWG6kxjboKAeEcC8NizGXElmALH+LSCCUUTDOw1mY5ASCRmKAqKFekGT5RZtPYhRAU/wD+TIf4sP6XHq1ALSzC/s+ZaweqmtHCDY1AQIknm1Wg98ZmqdSsw/DpJb/VS61GJABkbEj5XBJtzAAzyS8nk5fqLKMawVh8q6EaHBFop1dTHfowHir7EVR/F1A2YzaWasDTJkBnIKEwQQtVCabGJEGDbbFppfD9ZablKbFj52aGP2BGoC1ge25nC7wXkgkExD65VvZiBf8A2OCu3Lh15YyBxKXT4otOqyISomNRCwevQkebYj0NujE1VJPih0JZZKLMA2NtQIttc+3XAXxLwqkF8aiAqhtLFUIUna0chE2lVS/Q74GoZvMU1AYLUUdDcwfe8gCwH9MVcYtJxZK6dMc5ZKaqgV0IvsdgASZXzCSOoHTBa5oCoyEGRsdton2MnAFLIUsxTD0ibyI3huxG4It3HWcdZ2hmNVRlYHWxM2kCdgT2mIB2xOS6Y6kw/MZtC2k2IAO242/XCvOZ9izKCAFtMxgvKAsreJylDAJUst7hQQxZj/CAdpnCytlDAZpBFiGAIPqReLb3bvK40Ulse2zqhmme8AsABr2kWHe5Ht9e9i4BWFZUptCDYFgRJkmT2/ICL98KqaU0RmtpAud4HW/b+mBcrxCrVqf+lWFF1ci/o0bAT1O/rhr9Aov2ZZaKMkrTqLpIeoxBWQrozKo1uyOICg3mYMEircVzjrmSGdGp+IK1F4HiLYK3MBqmQsBizAIl7DDdMhUNAVGcvUpAIxbyuCbUwYAGkHY9ATaIK3M5dXAaOX0O39/vuN5xk10BqnkRF/2bLMxu7t1/L8v1xnDq71RLKFTSSdtv5dN8TcW4co1O8Og0hSbaOgnpO8kW2HzEYjy7o4WirBg7k1YjyC7A+4ISP4/TDJYAWT4WyKV28V0LUgoSmoYLM9AGHMWUHltyjzDWBi10MxrHjHw2pr/pORU8QkeYuahPKtoAJXVBB5ThfSy9eg2Xp0/Dio2gcsHU1P8AGrUaikaVprpWYYEKDuMTcdzUxTVmKgAS5JaBtJNyTuT3ODQGK87myx1Ha+kEwOpJJ6CAST0AJ6YqvEK2pyRfoDBE9zHc9ulheBh9nctUqLKhtJHywTE9VB1XgHpaPWUlELTZjOpl2G0ep1R+U/phJpvCEashzVXwk0xzsJP9Ppf3M41w7KDMkU3OgqNQaYhR84PWNvc+tuK9E81RxAHeSFHeAJP/AHhjneIKtM0KZ/EkGqfzULG6+oPfvh5PhHAySFGfCs/IWCoWiLau0/Tr63wFXouzLUQNrG/Wdup6jqP+8FpSUEEbDeOo7fTGlJ9tTDyjbeDPpiKkwbAqA1v4g5ALG28zv67/AG9DhhTpldiCADJn+XcE/wCWOI80ArBSRMwPWREe/wDPD7hfDmZodNA0SWZSogCTJ6mSAewntgN2ZKzQfwMuCLVa/NPVUFx9z+p/dxvCDNNUeuZYkCbKQw3NhFivUffrjMDgg3WENsrllNDQGGllbmEw0EhgNjcgjpF8Kc1mNAAjU3RR+cWMfTB3Dc6hLU31BYklSNTTIIAO22/t3x2lGnTK3cqZZSZDXEfKxAUgSDfciTE4rL2zPIHmcmjjnCgIFXoAbB4WIJ3E7GNM7xgvLVSCdC6ZEaxaCZNgfWJn0nbAeeWpXcatWikdKaTFgQYGrr0Jnc/cvLB0FNWZXkwXB2mN/wA9sI9BSCcrnvCoVEMTUZA1W5JAOoXPy64JP8PoMX1OIvWbx5aumXpU6qUhJ/FKIskdQranLdO+POcxngtdqLmJaJgwRNmPYgi+8z6YfgNlZalOsqqhgFBUDpe69IZdpmLSGT1YaBOFHxGSlkq2YppWcmrRrFaiJB1NU1G7AQTMK3KZLTix1stUWvGWP/pfC8QGoxMJ4aOCdzckrG5J3xUE+IXHjvUIapXXQahgELImyqFJZQFLRJG+84s+R43l3oUFLXFCc237lLLsxCj+JgV26+Fh27dMVDCpm3NKjUbx6KlQ1NkOkEHmEowKNEzpI7Xi2B6XDzm0qu+ZFXnIgs4TSoUFRf8AD5pLaSZJ3gxhX/8AyD9rZv2N6tOpWZQ9FxTqUyCqgaVa1uVIKyp2NsccWzNPJ5hqXiV8pVTTzvTmjmdKiSpRdVOXLQQHXYmDsnwJ3xwx/k9gXxk1amwoGmFVRcwQIAHLTI+UbTF+oHlFbpwTBJ2mBaZmD3iOoOLvks/TzVMuFGrUecghgT1mSCCB1DA3FsIONcJdGer4khrsXAEmQABB0D6R7DCOLSpgasXZGu1OodMaSACve8kzvO+879cWyi2oBhzBhubHtuDfqIn6YrmXyTAqWB5hCqsanN50A/mx5VAJJ6Yc5/P/ALPRUkKpmD4eqJMTp1aiQqj0mSRGytBtgSaCWzBQHSYOxDgMLiIPeQdtNpxBUyVJuhonSI0cySI3Uybibg2MW6YTVuPKEJBGpgE0OsTzAkjc7AiCSLm+G3DsyjjTZGVQYkdwLj3P398M4+wgp4Y/4igiqI1DwySTdQQadmAA1CSo3PpiwUPiHLEk5qiRVQXSmCnitYfiEyfUsYbpzWAArUzBDKGBF/7j+W+Mq1yyFCqutgVqAtt0kmV36GcLxNTWgD4h+JauZgNCUk/06SWVfoNz64WZTjLU7HmTsent6em28Qb4a5rJUW1EB6TG8IQyjeQEYq1/9x2OK3x6gqI2mpTbYASUeesU2vbqRI9cBRdk2nYFx3igzFTUpIC2UdR3OLh/4e0jSSnVqAkamqIuwJUwhbb54Oq5imo2OPP8hkPFK0hIqvUUA9FXS5cn1HKfYHHsuQp/sdDWGqBStNXpqzIQCk09LT5wgnaxYgzJx1SeKCvZLw7Moq1alJ6oQ/hFCQQDZncEGHOnlkqpGo7zhJX4iuvmO+xnvMb9gPfG/iD4gDVGbVUcSQuppgdoJ29PzJvio5vjekElSTfTzRBncjvPQEjbE4tNmeC0VeOVaDKAFdIEgzM9p3Fu4PX1xEGWuzOhdGa7ComtCdvMlwOlxsBbAvCzVakrNpDNBIYwQv715Go7Ta5E3GO8zWpOqmtSamTIMHYj02MmTNtvrgOMk8My9hlKgqg1WqKmg/gsGEah12MrHyxJvA2xXc8AG1h1q3kgIyt/FBeJPX722w5zdFMwwWnVpjw1CrT6qB0idQ94wJmOB1RsAwHYj2J6f22xGaldtGbxgCHEcqrQviHUQDraApPzHSLeon6946HFFNPUKdNBtzCSp7SxP274ytlGB5lCn+KBP1JGAzw4lgJXSBpILqQQNj5pm5HXAwC2MX4rW0xqJXflMCP+O8Ya8RqGjQ8MsTUqjVUGqQB8s9Z7ib374UfD2XakQ9SkWSkQzRG94YSRYkf5tiTNF61Z6hUkybQben+3YA9cDFjpusgi0wCAxgGTJFu8dj3xmJFyb7FHJ9j/AExmG5CZDMgiUC9Z08SoFlFfygjrEHWZNgbSBIMQa/m6+aerULO7MzS5mZPqfpb2EbDFvQU2p+JTCvqG3p1UgbH0/wC8L83lyYdhOrYgHmi0m++3TD862O1SCqFZq1MtZWUQ2m9xHTpM7TsBvBGIDl9YXVc9Dte1/f7YEOdNGmzLpbUy6gT6wbd9x/1h3mWptl9eqFeGUje/T7iJ6T9cJH/Q21bKzx/IgOpWpUqMwltQiDblAO8DrMGOm2HHCuKaaRp1ASL9Np/ye/8AIfNxyMRpOmI7CTpH+fzxEGJlRuREE4q56QnZxWqq5t+lh/l8C5tQG1AqdIsIBgtAkesKPoMF5ZHpBjUII3MDbGU8otU6zew0CPvM4a6GoYfBHE6dOoKtVTEMk04DIWUqKnNYxzQD1YHpjj4w4kpRKFCsDlmGrQFYBCtgNDg6DvGhiDe+wwBk6ehSoFrj1m/fscKM1xNFqVZTU2shTpFlEad7g/rGAp23QrQ7y1arTgUG0SQCOhEGehM3se8YZZDj9F1NHMErUAZCamki9mhoCyQI1FQb4pn7fUrMKdNfNYDcnD+n8MyKaSNZkHTJgytmBgAXI1AiNJlT1bxx/wAgZ6G+Zz9fLsQRNBgBTIAgEfLpElzYkAnphNxRKzVatGuGDqQyBgJXsp/3KRvcWmL4EIzWUhgfw+huUMn1grJHXSbYYZbiuWqXZTTrMxZmLSptYCAAOplu4ucNKDStGvoP4JwumOaowSEYprHKxFwh+5JESSAOuBc/mar1i4UIDTAIi3QTYCSSNRtubWwZSptRJqUHL1CVYIWU/NIeJMhbESI7Rgp8gW0xC6QbMpKsCSSD2NwBbYCYviOUh6VgOR4iW0ilJgtKiJnURZDdvXTIE73OJsvx1HPMnoCvTpsbj1g/TEebyIyyBabKHYfKQQoIBIFrk9xta5Jshp5YKCHMszSp0jqeh32mY7YVsDstiurCAwJHSfziJHuQf0x5/wAcqrUrN+6tv6/nhxmahCTq5gD5gREdiP0jfFc4hUXUCtxopzv5vDTXfvr1T6zi3idgbLJ8EcPlmqQYY+GD2EanPvAVR/uOL3VzjR4XKaagtpcSqk2UrYlDqIPL2NjjfwjwkZfLIK1NBKgLUdnhSxLnUEcEIxsGI+SbjHHF4Z2CLoQOwC6mMwdOqGciW0gmIsFueukzJFVzfD6suVHiAKHZkOqAY3FmEExcDY2jCPK5B81XChHNNILaRcgmBv1ZjpB6STBAOLbVygkHZgZBFjO1o3I9MG0+IHmFRRUDRPM1N+WdPOh6SRcfXEkqyg8cnX7HLSI5mIA1dBO0dEEj6gzY4ScVo1adSpULnQiyUmJIjSIFioax2Igjph3mOZCKNfQxYEDMU1JGwhKi2AAiNUmMLquc/Eq5fMaUBJBYnl08zCTexTw+Yevvh1P2ZqhPwThqvTavXQVDVJKaiwsCZqcjKZLiBe2lv3hhgtCojE0cw6E/LW/FU/8AMAOsbRpY7Xwe2Up0yikBKS0p8WmWdma0M2iRzSfMGNx0wTW4PVElCtdRfl39JABv7hemBLyZKLx2gN+L1qajxqdN0NtVNxB9NJJgkdGIPpjsZfK1o08jG4ix7bbb9sCvkeVqtRALhVEyQo1TESLtve2gYgqUGVAtMiHcX335bE7Db/CcJyvYkoUMuIZOotJadFZCnUxDXY26RtaY9B2xXa7tJ1g6uuoXwbk+LPTYjUWUE79u8+2HXjUa45gp/X+xxuCehLsqQYi/b0xmLNmeAUio8MsH95B36b7Y1hXBgplPzeXalUdqQbTTsxgwptKk+kg9x12nDapxgFaYW4KSwJmDsR0k77dxi68LyD1WVRTp6l/00UDTSUbS0cxBMlj18snmat/EfAMulSaRLA9YsGOrUFXouqCP92wxa1PZRprRV8zlidKjaBYbdh+pt/1htlsvqoPTaoOVuQAzNpiJ7zb0J7YT8Sr6wKSi7WJ9P8/w4Y5CqyPC00DEaT4YAU3WBexPUloA077DBb4qkJ2FDLElWBOmJA+1zPWMCippJZlIKmN/STBB7RfDGjmhJB91K3B6QCCZMj2OFNVnqSwChQ0Qw9N4+2JpctjtBNOuKqMWB03gz2F9sdcNZ9wvJA0yRJmfrHTAGQoxOpiY3AJ97d/bEz5wJSEUSG1EG4EgAlTtfa/X74Mn0jN0FcQqCmWqNbqBB5j2Ft77Yr+Wy9XO5mnSQKHqvpWTAHuf8PQdBjrOmpWXUdJfxI5GB3AtAG8gXk74t3wxwQ5Qiq4/9SJgcpFP+Rqb9bWA5jYwSir7Btj34R+EamV1CtRcCA9RiJgAnTAAlibgAEEaiZGLnT4NUqUFihS8MgFaNSowYzoLVmJphzUm2kkAiJiYAnA/ikZlkp16AqvqBp2BMqQS56BVIDarAELaYOE2e/8AFUmrKUV1Uiwk1DDgxPTYkTtaBBMnCO2NnSG3E1psfB8RvE1OdNYBXhiY0SNCqZCgcpgKsc048/4x8JrLEK1EgmBAEgQSfDsIAKjl0DmHmNsWKp/4p06ilczkxUAuOa8GJAUob7g80EekgD1eMLmCopTUAV4p5nSxlhylaniLpCnSAo0EgtBZicUTmsk6V0yr8Lp18swRkQpqvUE21aRBMBkuBGsKGvEyDixrmr7fp/fDDhmVqP4b0qfPrKBQzKzMZDAsx8qrBYwYUxJJjE/xpw+nlWpyVugL6RC6tTCQPlW0f8e5uZTbYzik6FRaflBHtP6YT8bpIASBDR0JH5HuCfz740+YqB6lKYJGqmRaQQJG3QyZ7AzthfU4m7qBUF1Ol5GwM3PUdPziZMOoLbFchXxbMkqRBDESS31B/wC/fHPwPwb9ozlNXOmnTmrUboFS8z7xvgrhdJW8RmEgctzbv/KPri08C4TRqZao9BfxahXTqcqSF1cyCQJ1bLeQAYN4L4LCAr2y1V81XWhWZ9NJmdFoNS0v4wCWIkwqqJ5kMTNhtjzvNcRGvUtjG8kSB3H6/XBXE8g1MeBrbSVV6tMNYOdQIIU6SQIv0mDcHCyrw9tPKSdrHf74jPeBqaVh9LjZuGXURsVtPoR29o74YUc7SeAGAP7rWI9P7KcVaqrKL/Sf0/LE2SqnxUJOxB5vSD9MIm+zc/ZZqq6TFwe/9e3tvtjjKM9KoalM6HEyygTHYyCL9j2wnXNlAACRGykyB7MpBA9j9ezDKcVU6QymZtBkD06R/wDcY+kvhjJoYtmaTGalEK95qZf8JpMSxXyMxHU7dsdZnLO6n9kzAaoQdNNiaTyf3SbExPNIvG2IQAZAIMb+nv29ziJqcjp7G/0/vgUGyPP66UK9RnNNYqOzs2pt2aWJkfKCflVfok4dmm8XWWJpqNWmbLHWOwk3jeOpwfn8gXAGoj8wY6x/TACZB6aVJvqAUAXgSrE/dQPvjUCT6BKFaQP6WxKK5W6mG9P874GcTIMj/Li+IQXAOmLfn9vTphaJUP8AhvGyrcxLHrETt7Qel/1xmE71Apv16j89saw3KXR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s-MX" altLang="es-ES"/>
          </a:p>
        </p:txBody>
      </p:sp>
      <p:sp>
        <p:nvSpPr>
          <p:cNvPr id="11269" name="AutoShape 7" descr="data:image/jpeg;base64,/9j/4AAQSkZJRgABAQAAAQABAAD/2wCEAAkGBxITEhUUExQVFhUWGB0aFxgXGBwcIRsgICAaHB0bHh8cHSgiIB8mGyAaJTEhJikrLi4uHCAzODMsNygtLisBCgoKDg0OGxAQGy8mHyQsLCwsLCwsLCwsLCwsLCwsLCwsLCwsLCwsLCwsLCwsLCwsLCwsLCwsLCwsLCwsLCwsLP/AABEIAMABBwMBIgACEQEDEQH/xAAbAAACAgMBAAAAAAAAAAAAAAAEBQMGAAECB//EAEIQAAIBAgQEBAQDBwQABQQDAAECEQMhAAQSMQUiQVETMmFxBkKBkSOhsRRSYsHR4fAzcoLxBxUkkrJDosLSFlNz/8QAGAEAAwEBAAAAAAAAAAAAAAAAAQIDAAT/xAAoEQACAgICAgEDBAMAAAAAAAAAAQIRITESQQNREwQy8CJhkeFScaH/2gAMAwEAAhEDEQA/APRn4xSAIQlNKHQzc2po6qpJYC08wN+syFuQ4xmJ8N2oO5LVOefwwJ3YqBtsYm9wJEBf+dJ4ZQZRdRUHUrHcWDEeH3vFx3xJR4wk82SEEWh2WN7SRebdowrZlVknEVNVkavor6iBS0VlgBmUH5CpF1vAnr6d1uBUqamVdFVS0CrTYgdWEjaOw674Hr59LaMtpiR/rNtcQBqEX0neIB98S5LNUkRVZapkfilazKWMASFDhTJmdRsBF9gLQ6a/Ed5fg1Nwxp06jAbkVKB0kX0x0t3Mj0xGvD6AqGkyVi8TonLjeYJYPczcDf0IOI83ncsZXwqpXZWarqAsY5dURqtE/wBMAUuI5R9XjB1cRpdJJMTMBwdJEkC56mQTY2ZyX4gzi3D6dKiJRldwx80gASIYqYk7j29DhJleJIKpLyFUFWYEm0C8SBbeP1xunmPGq1H0kalAiSxAhQLtv32+g2wu4rwuodLqdWkHUBeYvqsd4/T7FCN5suOVza00KpXSXnWHourdFhtEkkCwMm09MEUMtVVSETUp02SsmkRcwKiloM3Bnc7YrXDOMZmkVU8yfN4g8SIFoDXHWAIvGLA2dy52pDV0nVSk9Y8HVA6yRAsPVVKJp9fn/CGoURgtUVNR5jroopYSZjwypMi2qYFrdCa6rLEoaHLCUlXR6tpqaAGLGJBbZVsCcTV89TpUiabuGN2c1CdAtYFkIMwBBH1sMIc7xVqlKo3ieKVBMObGBsywABbpvfDJCuQfSyMkmm+YpmBBNRNhBECmw0iwsIMb4kzFVlYitmVcgNy1aEHZj8srPYk9rHY+etxqq67gA7AKCI9rzY9cMuDfECooRwhUTY0le5bUYBjczN7SYwKQFPOSyawZOjJN834bCnbeDJXTbqYM3i2On4ShAJyTAH5kqCqJiRAh7En1m28YUZjjWTmFVWUiSSrpBkD5X5oWbwOneB03EMgaW1ZWkgIHU6AWGph8wlSTcXJmCFJClPkVb/P5JKnDMuDL0a9NSN3RBBmPLTKEACTJAmCLxhNmlp6j4dJgkyv4k2/iBm8dJH8sWXJcQRqi0qWbeVFgVFUMebkkHUwF4gEQZEXxPxjMNREVK1Kq7NamKKVBBnU9ysHVbfTbY3g5A3F/n9FP/wDMY/DCg/wOoA/4iAfrqOJNHi2BKn92JX6RAHse+5x3xvNGvTWmQlMIZWKSUzqMc0l4uREL267BfSV7AjUep2t9f74VxxgTi2/YTQpPTP8A+JP6Rt+npjTcIoVQ3hrYEyjHeY/kLRF8F5PxRYqCvrP84/ngrK0mB5Qus7CJ7WAj0HQ7YEW7yW+GVWkUyvwesG06GYQNIEEybRaOsXIE4k41VWi37LEigT4rCZasfOO+hBCr7M3zDFoztWvJUqn1mQRvab9txE3FsBZvPrUal+0UVd6UqPFEKTHKCQZqUxchNQi9otiqlkg4CD/yt/2YZiCKDMFR9ZBJvp03ltjtIkETbA2WkMVDBgLEmxWOnY+84u/F6NOvSLS9QeKauYolwGVV8OklNPLpXmYLOmA31xWvikpSGlkpU3V5RqKCmlSiwDU20A2YG2wNyCSRjVYkotCGtm6uoKEZZNyb+/06zibJ1dTFYYhYksDc946f4bddPmC+g02BG7AjT9p6zPpt9CP2hTuCDsJsTtBXuL40lS0KR8RzAQCLmYgTaN5gXH2N8ZUQVVDAggCUtaY2PaT19sZnMzpVdKzqN4IAHUH6m3+Qe8tUPzdemBdJBsCzNYEaoBHQRddibR07jHWUpE0/MwNz+d7e/T64EqcMdqjM3MCSQZ3nYX2j/rDFCESd9I+kWuY6ReMO5JKkbsBepeAgM7sYv25QI+sYzBH7UzmAtjcEGD17jsPzxmDy9gwemhrkEJFugm/ewx1w+udbMfKkmIC7WAFvmNpvjdegVuWaLHWqSL3FyQNuk/2l4FSCrGppqtoDcwi9yWXYReSe9jF+eKyWdDzLZVW0IVliAXJUdQCbxqEAkfQdZwBwvhk1W0OlbSvP4RaNU6dTQX+UQJ/dNojD2arIxpqlU7rTHkMkAbxMKTJ9BucJeHVtaMXRVctoYKAoJEiYCifOo+bb7MEi+IKJpI2lyG8OIvY8stcAAy4NhEzMTGDslSVabzSkpQ1huUhp8T/UnsVgSOg2GBPiwqaq0xYl0Gog20kuwAMEArStBhiRB6hhk6B8EvrQK0JOjQWtEMBr1ECwIKneZthlgyoR8bULeF0FiAqyBbT5YkRc7HaLDAXw2FqZs09J8M0A4TRq+cXM7D1+nXDLjVLTo3IcsV1Mt7IRqj0BgXIF5jZN8LCM8qkIB+ymZQNH4guBoa+3SLn2JWmB7LnnaeWXwQlJJded9IhBCiTqkAyRY3tit8TcI5CXmBaJNjB5eW56bAHp0s9TNrTp0QhcEiWGsCADDGSVJJJgQfYbYR/EKgVtVmnSTDMRY9ySduxwieQvQtp5s7+MkDYw9vWRgXNgvtmGnpPidLHpaf5Y5yxFxsNRA9OkT/PEb1jEaVA9B+eGeDSUYxT9hOUys+fwXPWQSfuwk+5xxUyAAPLQ7QQnuDvv2gbj64geuxHSOwAGNUnJmSTb/sfn+WBaFjJSdA9IKZgKotU2+UwARzdZFtwT02we9FApZqdOYJaEFxtHXfb64KyGbpKvgtRRzpaKhJ18zOxE9QJWJ9cDZ+m7qQCCdZ6gALzbzAECJ+u+Gf7BaYFlK41SBRQjYhDP6jDg1WmHa4uDvHTysZ2Av6dMI04exBPiU7b6WlvbTaWvsD36XwXlFRWlAWAmSWA0222ufy7YnlAQaOHmo4LGnCspRjqPNP8ACpi8WgzbscNE4YQ4GYVqamSXUbjvpPMLwOYflhc3EEWw0k9U6md+5/LBAzC9Ckk/vbn0mD0P22xnN1gaOHYxqcQyFKAtGrVPQuRB9o5T9sSH4lIH4KpSUjdUH5Ekj8sIqympZlE9CSNu/t95wuqcNGqx6eYfl16enbE+WB3b3kY1MwCxJIYsSTcbmT+uBc3k1qC1z2O/tf8Anb1xHRybeo9envcYLTLHzTt1/W8i31wFfeQumLaD1aDkrMz1E8p1agVM2JjoymOmA+MU6eZaXIdwAFACrpABAC6YQqOyyN4vh/XYGBK2N5E/YqRB7xNtxBwBneFpUnlF723/AKMPUXxZS9k+Poj+In/Zpy9Gjoy6a6TUyBFUkNFdnKhg06XVgZsACBtVs7wvMUculbMBVR6iIoJiptr1skEhSAfMQTItBBxYqOYzGX0sriqtP/TWpqZU2uoYlVIj5hFzeYILzVXLZlEdkI8IvXrUizHXVfSiJLSxVtBJILQpe8xh4tPOxXEpmXzCtsVO8Rv2+59rXxLAJkQO9rmwg4c/G3ClSvUzVUshrVKehkEgLppmtWdQLooOlVG7E/uGVXHeGVsqFDrqRwNDrMPI1AAtBVipkq0MAdsaUV0I0AagxG69IIiYsRFg32IxOrqT9Nu3XYf0wBl802tkKhWAsIkL9vQjBKkqDJk7yBa1yf1wHGuwUbplV6klZEAgxJvsN8ZjSvMQZB6j9MZhG/YLPU87xXxKcRDTzAi0fXDLhKAFZYrpRmNuUzCwUBAYy0j2J9oKNAiVUDSLGFAmIvF9JsLSRI+pOocW/ZixanIMQ2kkWnrMTJNrbbdSyxkqNaWdVATqGpxpTWCuoiwJCJ3YbevYgQZPh9TVAJRQ5JGhhrGqJlCqqIVTcGZ+W5KPNfEniO1R1XkK6CR5brZYE6iSR12na2H+SzTgR4yGFJ0kXJCjzMBYzPc774NhE2cec6gZ2UzVIYAsY0LcaQpIBMbDcbi5YeLTUqjanQmVJdPMRzCIJnQT80nYQJOEek1M2GgSEYkqRIl1Eg6hMaTFwDP2izVNv2qmrtAZarmW3vRUkkaobcddz2xObY8Ehjx/MpKhQ6xqDhjqjygDewsLAbiY8xCLgzkcQUKiP+A1nA3mZIJiFgwfXe+C+OQmkllCtqOqDsNJF+WZPUAzGE3CsyjZ2mTMGkw5WUE+YiNXsfuNur+P7f5Fez0ernmo0VbxhLMyKNCgsVLW5SBEKdhhB8V1SxViXuvLrgah3EKs97T5vbDRa+XAny8zHzVOYm7To0qZteTHa0YF+IqQNClUGkaxMDVPywLk2Ete3sNsBGZUa5Xe2snU0BQt5iIMbRNhcG15xHWUXJIAnf3/AO8SZ2k/ISZBpiP+JK3sBuMcJly406SS1oWZ9QIw7QzSl48+watmKIkNVGoXgD1jcWn0GNUMxTlSGkEevsdx7xgAfDFenUIVGckagFl2AkiWAHL9cGUuBVjHlEk7nYdNgQPbf0ws3GOiUIZ0WD4d4gaauiqppO01GdeSSApLNEEAXI/h6SZn4jTFQkqvho4GldQHQf6YIBYdeUEXOIRTZFAVpZYioRqYQBAUk8oHQqAY6nAoz6MxSossd7agx7mRM+/3xP5k9FnB7YpehUpkg2v5jMdLHqD6HEa0Q1pM7nm3sdoHabYa5TOVKjFEps4UxpctMHbSyqW0ns0qI8tsGfsS0yPEpimzyQlQFZG3KXCoT/7T2HXBcSYky9CbQTEWAuN7iB/TDPL5doErpb97Vc+sLJJ9DH02wTVr6Dp8No9tvQqLj645y+aRhGo6foAPTlH8+2EYyonUQoWof+UQfcDVM/XHRpBbgT6z+pOBszm6aNpYiDtET9V3I9b4hWo42Vv9piPtJP1/LGTsITUZjtHv5iPv/TAGYebM5Bm0nfoQB/LBRpD1TqV/w/pgV6lCm3k5/QRP1iPrjOL7ZrJsvUaNEwIAhQBMREkCSBG0kD3xPRoN0iJ2ItgNs8T5bf5scdUeKxZ10j96RGBgNsIzFG95B+n2BiD7H74VZ3hamfS9gbHuQLrf5lP1w+FQMouCCOlxiBqUREkdAdx7Hft32wYt7M6AaOaDVvEzR1BVAQESrlYCIW209TIB33LTjR4AA1TNM9Px68mn4yF6ReYerUQbSpZA1wNTG0YnqUlaR162v6yuze4+2IUevTUopUo2yG6A35l6o/tYwZBw6nWxXH0VfNfDVRqrNTSnlVLhBTaspFarLStB4uunSYdpmoAGaVBQ1ajpU8PQQ99eueW8ERMzqBBFrjrj1HJ8doZlauWq0UOjQtKjUElySASpWC5aQxAOxFgMQcc4NRprmMxmiwrEBzpEorVKiqpmJYnUTC2ABuelW2TcUee5fsTJ3JMT9Y/y2Mw/4l8OvTQvpULI1GmykrqAZdai6FheGUb98ZiWzODLPw3OOrkmCSIvaOpg9cH8Qqs6wSoXr1+jc1rx0x3xHgDEa6KsQTbSrR99Kje0AD1jrW317NJOw6/3t/kYDTWBroc8HohpLGSzAAC87AgQOzT9MWbKQTU0qthcsEOss8mQQCYAAgt0FjF1HwpwV2ZHcotMKdQIJN9XXYWjc4tXEK1GnTbQ9Ow2UD5QdKjQO8b7Rh46N0UtXJr1iT/9OkAOk/iu3W24N7zFr4H4g3/qKYmdOUY6QL81Wm1j98NuGcL8RnRbO2jzOdPKsETBYkAAid5YmYw4X4QLNqaogbSEnS7coiAJcDe9gJO+GZlgqvFmK06ZlgDJIIs0lb+UQD0EDbr0rWQYnOZcGCxWoIUdleLC/TbFy+LEQOtNYGiA0W1HcmO+x+2+PLqAZaz3OoVDcWIubz0uOl8NHTYHs9lyfA6rooYeGJkahEAqq2UXmRuQLdrz5nn6hStVFN306iFuRMSJIB7ye4B98XfgPxS/7Mqu7llJHKCzsNxLNCrFhMsbbYRV+H0XqmoAQCZKatUnckkgbnoAB2xy/Io7ZVQctBPCctrpLUcDSAwDMxUEyB0l3EDZAb9jOGq5ymLc7CbhfwV9P3naDAuVntheTAAAtsBjYA6ziUvqG9Fo+BdheZzhKxYJvoUaVnedIsT6mT64FOYJvvjkVe2NEG+INt7LqKWh4KNE2sSovB3ICg7uJ5jIiLKd8AZnhtFlkhQZPzQTGogeY2OmINwSDqM43XfL071HppTW5Zql2EdQCSJYiwAIE7xOF3GuI0UR/Dam1RLAM9mLVIUgKZIFMNNxutxMjphGT0jmm49sKy+X8LxQjeHcgCnUM1FDKEZ4qqdjUMBgLm3cF6WSqFTWzS+JKqymqSdTfiLdixA8OUMlgDBJnCvPKuZ1rRpo7eNURQpLAIpUJUZf2lSASxMlaiwgOkbE9/hfJCqprVEpUyzL4YLBjqIFMN+K4XSAzFhpUyoIUAg9kYY/Ucra6GeSrUQ4Q1KWhTpKs5IWFQxTMl1EtJEkfhvPprM8Kotz+Ri5ANUqmpVsT5oZSSDJCkgWBnClKNGglMZKiprN88irWIgEkQW0i4mAkEEQd8CcVQo5SrWFSoy6kSmGqM6y0MpZdABINpkQbDpnBaRr7LfUy9GmW0II0TM6YjV5gYYE6bGCJMRBBxX63EXItEdxv+eIPhijnLI41qtxSALGDy9wE3HkaRA1CBIYvlSSzGmEAm7Op7zJUgdPmjY3MHE5R9FIsUJSdoIMN1BLSDF5aNIHQYLp5erGmoo9wV/t+X2GJa+YemLUzqi3T2MeaDuI6YV1c7XZS0gAdE6/X+pOF1sHYyTLBbl9t7X/AJ/piQZxPlGr1O3+fbC3L1SCdPU7EdPv6DoOm+Jky8qdJIbeBt7b7T1nAx0NfsMrZgnqR7D/AD9cKquXYvrol6NQ+baH9WCyDA2JH9j6eWi7kew7+/fGqudRBYWH2+v98ZWtsLroV5rP1WXSyslVTY3gxN10yLjuY37Yl/aaTsgrVNOsS7PESIIDJfmPRgFiBe4iDN581QBS/F1EgAMsRuW1yFVR1JMYUZqpQFjUWo4MEKZQeq1PnH/ECIg3tRYysC1e2Nc7SZwVKqHjlYX1RMMrHmiPl3tIJ2MWQqMaS5Ou1T9naoGBG1MBHUABQeXxGV3W3+nEHVhO2bkxDCDbtboPTDDLZ6q686Aj98My2E2BG5H3tgXJBqLwG8QbSiJUrU2qVKejMmm+tWVGXwWZonWdIm8nQpMFiMZgWhTKmaao1rF1V425gpBWen32nGY1i8H0e31M01Sn+CQNJjSQFBAANr2sY0tv2AvisnhiVNRNJgxAWxK3gyUUgJIsCp3G0XlZwzPAhYLBAZKeUgjUBcEEQSYIPtEYslLRmgDqAqHqVMmd1At5Z3i1yQPMXaAimZ969GOZtJnS4BWe4uqkEWlWgjqNiRMq5q1FRmLAkg6iSIgzO/6Y9H4jwvKohWqyuxAmRvpBAJCkcwBIDEhhO/egkZejUZkLPc6R2E2kjcx29bYnVCtZGzcS8N20yXBgQDNwAYgX5QfXaOmJ24jUZtSgBp8x6WgxpO8Wt0xW6vFHJJAAk+p/nB94wP8A+Y1p85j0AH6DG5oHyIsGcqkoJUAEme5P8Usem2m2/fHnNbONVrO6KFBPzT0AB2O5j6YuOQqMaTElmIbl1MT8otJmBP64ofDUOpibBSRcC1+aT9I/yMVi/wBLYbui7cFqfhQsyDJtvP8An54YUPsDio8Gzj07ySGMmeizaLztizeOAJJ5e56D17Y4PLB8jt8U1QaxHQzjkNiu5r4loofw5qn0sv1Y2+04TZ74hrVLFtAJgIkifSfMT6Awe2DD6Wc+qNLzxiW7OcWpoSC0t1AEke8bD1NsIc/8SMbLC/Zj/wDqOlxqxDlfh3M1VDVAuXpd6sKfXTTEEn/dpmeuDqWWydDyocxUHz1vKPVae33EjucdkPpvHDeWc0/qJy0KMllMzmTrpIzD/wDtYwB3Os/mE+2GNHguVpf61Rsw37lOUp+xfzN7iPUYcJlM1mtJdglNyArVWFND2Cg+a3YHDqhwbI0HNN2bM5jTIWmupAb2IVpJFpBMR2xV+RRwiSi3sRZSpXqqaeWpCnTWSwpKEUdyzWAMbyROFdKpS1RTD5ppvolKQvF6jgM3qAFHZ8W/iVfVlwmZNMBgE8Olq0C+oWAKhgQsMpaIF98Q8KpJQpJS1wAYB6uCxaIuNiFgb6B1aFnzbyPxSK+uQq1fw61SFIk5fKgohAgfiG7OB3ctv5sWz4eydHQlB3o01UgpTVjqAnU6GRzBt4UtzXkXxEnDvFQkKFpAmVBABiCrTp06iIvIU7K1pxzns5QymhWBLEajSVdxNpDgWkTzkMCCVYgYXm2NRvKZV/On4S7ypJMX3e50+oLBTuBhxkeDUnJFVjCkHcixAu3QTBGqYMcpGwruS45UqgWpUdbB6bFtemdncqsTHzLDbhpwr4rk8wWqIK4qUdUkyedtpAUET8xJj02OEaYb45QV8VZulSzNVMtoTVEcnIeVQWEDvquBJO5jHAzVGtOr8NzN9Vjvs+3stQCP4sGcO4dRpjUYLR5nMx9Tt9IwLmcvl67NsHpzqM6SOxa8MI6kGx3GDYrTJsvXROXUdW+xk+qjrP1wHW4ug1RO9yTefb2G2FGeymboADxAaU6jpMj5gvKbrvuLTG5AIccO4q6+JSq03YsAQppghrgFWW5sskTfbBpLRrYrq8TLkKJcyVCgTJ7QOvSMLVZaQqeLVZX1FVoKIUAbmpUJsZkaAOlzfDbOBa7FqKCi0b0vMbBWJPmYETqE3Bi++K1X4LXJ511rI56d7mAA3VWv8wkkwJ6GMUtmdh+d+I2en4dIeGogCmoIU7bkGT6ST9rYUZbh5drgTuACBt9rx09MMOH5VF5Xmbjwx5hHVp26yDcQZwUMupGlxyzbTMH1MyzDrew6AbYPKtBUHIipUksCGc2EbKN5mCSw9BHqemDcyqrDuW7Am3pYD++I69R4Y04bSPNuCB1U9cap8MJUGq5Pp0HsTtee2F2NhYRxV4mkQhn0Iv6x2v8AcdpjGYe5X4bqQCKa0h+9V5PyguQehCkW3xmNxQOTO6WYcaGGoLsRp3A26XABH26Ye0s/oEq5UEROqLbxP5wcJCzrOod4ZRAO+6x+QttbEb381wR6wRta+2+CrRNIPz2TrObMakkAKSAZJsIMDfrI9YwqZSCQ24JB632Pphnl+IjY2/z/ADb7YkfLo5EjYGCthc39zP6nvgOKehZQEsgeuMBBwdmuGsLodY7dft1+mF5xNpom1Q0yQPgtpidZidvKsThPm+GOVLAcxZtYtcXmPY/lOHPDP9Jgern/AOK45yNKEKhj8wEmT1AvvfFY/aVjoqb5tQxBmVtBU7zfexNr+s4CqBsw4VEeoV2RZMerdAP4jA3nF6yXw4Khqo6VqlMV38GkpgEMfEM6TKjm+WIIJMjFpynAxSARitBQf9HLgFgYJ5m8iNE3PmwylCOQuzzvKfCDAaszVFJQJNKnDP8Afyr0uAw9cMMrmaVG2UohHNvEbnqGfUzv+6JHYYt2T41lVWqhorQIYowYGpUaD3t9QSFnqcTUalJaIqZNKaFp1O5YSOvMVLmD0BG9tXUPzsygVzh/w5XzDTWqCl3NQy8W2SZAE9YAxJm+CKRT/ZqdWYJeo+4N+Vz5KdoIvJm8RdouQRruTWO8vK0x0kKDqbYXJWeoxxmqaMApdUeBKrpULFtIGkbRYqJFvbCXKWxqSAUyVNWQ1qwdrkBSSDJkkuQSwJuYUAm+sdGNTOEAqiiG8xYLLx1KizGP3y57HC6hQCk235u+q979e9ye2JQwBJBEdf6+lrT+uFtXTNmrRnEsh4nTpMkmZ2n0ME3+4xXquVqUyBcrvBv3P1HqPtbBnGONUnhEqIDBJmRcGANV1gx6bDuMSV8wlNQ2aqaWHlReZ5idgRpPq5U7b4q49iJuwrhHG00BQeduttTdYBkSIE2uQLjG+I5NaywANa7AASQIOkSbSAAJ74r1bjNLxmanTUsIEuQWnuQoAMnSSeXtAicS0/iCqtzEkWmNt9JAO0jbewwqG5D3hueyzotGrT0NTGlNVnTewJ33FjvA9scZ/wCH2TnphawW4cgFk9hFvcT3tgGvxSlVpg16fMSAujzSSAAmxJJIhepwNwuq6VAy5lEoEBi9Qq1QDcKKQfVq2BDcom8bE52Gxhw3h+ZzFqQZkuGJMJ1EMSCD/tALemF7cP08gqq5BgBSKkjflWbraQpYWM2wXx743zLPTWmDTXSB5uYj95Sh0EEzzLvYSMVJ6oVti09BA63O35G3oMI5dAckWnI8VUAFV0MPmmW7SDbRP8AFrEthfxHNJtaY9v8AP0wvc1Ki89TvFSSCPRiJL2jfV2BG+C8rRII0SGuC9QQxGxhBYE9Q09IvhXHNtlIyxQPWWo8PUc02GzG7n2EhibRLEADY9MM6GaqLBYaj1YEhgNtwIMidptF9wNmiqnWwAB9bmLW73EenXE2XZqy/hDw1BM1XgLaZ0uBMgWKoGNuYgE4PNvAeKQrzvDqVQu1EaXAJaloEMSJAFwBI9Dup9cNn4HUVivI6CwIdIIBHc+mxvI2wQMulKk4psarEhtTFVWQCFiJ07ndmJ9NsVzjfFRURUL+C8+RyQpEWYmAF5pAO0AkkYvDxtk5ToM4hoTR+KH1MAVpAwykgELUYQrx0KRBnUer5uJilH7NSGudIKgs8debmYeqgj2x5wyvqGtWbVu3rO0yQ0j16zNsGVc6xikHMW1IS0RuDuQTbTeSItgz4pYFtvZZuL52qCxLJTgkamhpuJuOXebXNjMWnMU7i9RUGknzGYIDG0bKTAvPWLE74zGjyaNaPSqQDcoIDRJRiOvYzE+/eJOAq+SgkLNNuoiQTBgkHrfcbCTGI6lArGhZWdgTK33U7xvKiJgYnocRVoSdcqCsbgdQIF47AH/b1wDAFWgJOsQeh1Su58rbj5QAxJ3JPaagzKxg2IPXe0j0ImMHPS1CbOD7Ge/8Au9Yn6YArZMRyQtjaJHSbbrsJYe2AEnGea0Bd+YntB29ZjBlailW5AY7z1+pG+EVcMC2vVTgEjcoSG6EAmyn+I2ub24oZisukqZBv9JIH+b4GTOmPXpxbSADvAF/sAPyxFlAFEkkCTJjbc7XwJkeLks4qqQCRp+aIHN2gdeu5+uHjANTT4bBLjWx+1o2NtyDfbDWjFjyXEGpMCw0yLawyzqEehNjvOJs25qJp8UUkXoq8gvPlXrMnUPrMyEuU4wAzJTqshUwQpK79OgPrF79MHrmibkU2Hcos/wDvjV+eE4xYcktDKUU8q62/fqgfdad1HTz6z7YIqMzGXYt7mf8Aoem2Fwz1ELLKVUHdHPeBJcsBvG3Qzid/CcD8WpTuDAVWJAIJGqVAkTeDvhlFLQp1VpHdSR3AYie9wbH/ADpGIcgKJPNpI3GrcdvcHuPUW2x2y7+FWpktEeMSNJmGkIhBGm4hp9L2izGouKceLUA1BqKlhYkRsSeh0wTB7TjUGwH4kzrZVJVBUDE8xsFmdOwm21mGFfDMlm2cnN1NFPfRpHiL1sggLufMQ1hY4dZzLOwKVTTXUNOlwVgbm5Ek7WAUSAYxb8xRo5scwFOqTAYRuRMeo1TY/vWIJxn9tJZBWbZ5BxvJ13r+Fl6DMQrVZ3LKNIYggAkSVGgSbzG8M/h74O/aiobUWF2RI027knSIM35jfynpaM9lKuXYTIDGFYeVpAIH+6D5TfttOAs3l89TnwBUpsVmowUmqBaCFUcoaNzpIiwIgkKd7WQuKQJ/4k8ETLigFNJXCEOEsTtpLdWY801CBsAAJxWchwerWo6iRTpG4eqYG7DliSxBUghZItsDODs9wumGim1WvmXW5UrUFzzNJp8vbVMRJMScWbifwpVFNqlXNTUjlNRgVqQPKBYKAJ62OwgjGlF7FrOSt8PqplXnLsGZCfDqVFGoTI1C5UNpMSfUjTMYr/EciQZAjblAPL7A7H+XbBtTItddUmzKBsy9wZ27EdsT0UphgCPEgeQEwvqW3mPlXudowmU7HqwThtGrGghYnVcjTJ7kmAT+9Y/pibN1BI8NS4JAJ+VSIsPKWO8SAPffDg5Ced6qCkCFVIIBLXIWBvAPMxUSRJGDlzdGg66KoLaW1EKTqSrTY0mVXgOdRUMi2/EWTIfGWXaGcEtiilwzS1OtVqLULl1RNQ0qQkojspC05Y0wQsQC11IIw1r5WoqoEpFarIGZCSPDIYgn8QgqtgecmA15sSNVzCKWCU9PiQVo6w2kqWOpWIULZiCxsAxExETpR0LzsZIA0rIv6DfUCbTDTHlgqWrka6Csrw+mqzXbx3/daSi9DAYc/u8L0KdTO9Y1pkyAIIO0bAR1FwBsvSMR8P4e778lNYkkk6QIHmO76SCF6gdLkV7jXxGUarlqaqlxDqAWay+bUTCtAbSsaSfmMk1jBIm2FcQFZCBAabp5gIEGOUgoyjUTBUQRvthJx2gKtMFp1ASg0kadRFjYKqkmZAuT9cWDg/Ga/KGVZNgZKz33sdyP5dMS57L+Ib0lVwWdnSKZjcyUZV7XYGepuTicppy2FKyo8NzDtAqJzA3iB/yFjf6dJ62jOQNPTUVl0ARU1OpYGSVsNkgqJ3nVPTDHMZKoy8rl+YHUpUwZUc24cWBK6RNhaDgnM8JzDU31URUhQzvyPJ5W8yvymdI5o5RtBOMomSsW/D2X8XPa/wDUpoupgIKyQygXMHcn3xmCOG5BB4i1B4SkIyeR50qqfOjBzcmdMwWNpxmKLQjWS10eF5jKoFzAYpU/0i5GuBEhhE2ncwfLYWlXxXJmm/7QgAK8zQN/4o6yCZHWffFo4zxw5waKlRKQQBgpu7eoAIZgCBOkHdYA3CahmpGioApPSZFzFj1BNv5C4Aa5IYXZTjj1HJcAIfKwMkAAGSsAFdzJuL+kPxXpkgG5kiQdiP4o3F7MN5vhNw+nRfVzcvVDuAehtdY9euFeYQZdmYI6KGtVkEHY3j1iB/eFSd00FZLPXy42ifQi/wBV2I9Rv3wAciJJpnRIuBJWxsSpmw9QROF2U4m9J9FQEKB5TzRa2jqojpOxw7oPTqw1MmY2aZvsbkyBsMajC7NU2phfEWRuHXmBupMgm5gAWIEdOuOPCBYiQdOoGTMRABIOx139j9u+JcdpUX0VCwPWBMejRMk/X6WxrLPlcwehLDVpiGiNwhvHqpKm/uM4syfoU5sVKYPMVuZ0LEkkEkabDfpEYnq5g+GEcFy/KADJPUTN7jeYwc6VQT5XHMeaFJtHM6iCRpB5wRPeTIeXpozE6obSBpYxewLavLF53Fp7SVwZM5fN6aa6RpUwCGBiG9vUD7DEpzjsFYMoRCT1EAWjt/1iMZZlRA4Yl2G9pW4BAO41R+d8Q5+lr00weup2N7ixGCsDMJpZ6o1ZqklV9REm0W9gPphnkOM6gzMrEA2IEGPQdcJFVuULtpsYv/uOwJ3tGGGRy55dRJsB/P8AXDSeAJWy0ZbizKISqQO0wPaAcTjiLfu0z/xVT91AY39cV2vUQGNQBxLrgbwfyxFTfodwQ/Xjeaog1KJ8RdBBpnUxp2hWpqWOpRuQCDaIgSKanxe1PwkcJUpF2ZlbxAWLXLyG0ksLxzLJ2xOnG2FQCL6tLX8pmxkAx1+2NcTylPNEE0qq1SCVeigfUwklWGoCSIIaI3JE4pWbJ56JMl8YMMxppZWiFAhkGpnYEgk6jLWIECAFnpOrFhfP5INrelVqt8tKq6tTVpBBIFjcxL6tOjpJOKpoNIPlfDOpxCMizLBoNwJaE1mDaSNsScPyVMMoZ9dR0ZqPhnlaI1Bm31qQ34YF2UXGoTlKxuPtjLjmaObqrVZ0UnSp0qY0AvykyCSsgjoJPUmN57hlOkzUhevEqsqCxElhE2BU6gW0k6TAuMJzxGlVy1Iqx/aPCkeCANmdD4p1Ac0KRA1Q15EAI/iHiVWqEVv9MpT1jSo1EDl1sBLFQQAGJAERBk4WreQ8qWArMcYqeIaUUayHTyedCRdSCrCWWSJVtJEi4OCaAdWHiHxK7klVJsoJJLdkWSSYAvYXIwD8PcPgCppYu3LTQXJJ2t3Mj74vOR4blkpvXYVdYUGtFVSVeVVVVTSB0FidJ6SSRqjDJdC/uxTlsmaTyDrd7HlJdmnlC3hQvRYMb+a+G+R4eCSztZRzsLgTMJTvcEgqT7naNUtHJeEpaoAHYEMDfQp/+mLXY/N9u+oLiXGFCgNZUWyjc2/+bRdjMbnoGcUlzvEC58KivlFkBAiBAktbUYAkz03gDFF4nw5mqeJWpsrzFwQD99/ffe5N8M+H8RqeIdHIDcwTYeu8/Xcx6YMqcVqXfWTIuBEEC3l2/LA+7TAnZWatasrDSNSRC6dx3F97/TDbOV1SkETUzkDxiCQesUzMWWSb2nbfGuHV6Q1ZoBFIPIgGkFj84AMAj23++F/j63bcmZZSCCQd99wf6+oxKUadBujikSSWRoEfMOsbiLgdxGG+WztRRqD+U++83BIF/wA8LDVGqwgrGpbyNQB27XHT+/Z1REkyZA7envhWxboen4j1f6tMVCd2+Y9fPZ4H+6MZhTwvIGtU0A7ibzCx1tfsPrjMHnQE5Mmq5oqDpARdzBufV2NzidqtdQXeqZSnFJKksfNpGmQdIUliFeASOUGCMOi+Xy1FqtLTVqAclRwSTyrdUA/DZX1w2o7DmvApGTdzVWo7ahMsXexDQSWJv0mZsQDi6beWdPknGuMUG/DWdKNrcag6kWtG0WkDaRHr6ThrR+IUUxpYsxAFMgCBP73p6zt6SUucK09WogBSR06WgdI298c06BqXi95JEx9AMNzUrcjnVrQ3zuWGYfVSdgXDM9NpOxuwM6SWOm89STq1QNNw2sAYZmcQtJFIUklgo7nY9I2F++fD3B/2rM06cNCSamkSRT0nUFNyTfSDvLDbDvjNIeE9ej4tN8vUpgUXAfQWOgBG0ioDPRgWG6kxjboKAeEcC8NizGXElmALH+LSCCUUTDOw1mY5ASCRmKAqKFekGT5RZtPYhRAU/wD+TIf4sP6XHq1ALSzC/s+ZaweqmtHCDY1AQIknm1Wg98ZmqdSsw/DpJb/VS61GJABkbEj5XBJtzAAzyS8nk5fqLKMawVh8q6EaHBFop1dTHfowHir7EVR/F1A2YzaWasDTJkBnIKEwQQtVCabGJEGDbbFppfD9ZablKbFj52aGP2BGoC1ge25nC7wXkgkExD65VvZiBf8A2OCu3Lh15YyBxKXT4otOqyISomNRCwevQkebYj0NujE1VJPih0JZZKLMA2NtQIttc+3XAXxLwqkF8aiAqhtLFUIUna0chE2lVS/Q74GoZvMU1AYLUUdDcwfe8gCwH9MVcYtJxZK6dMc5ZKaqgV0IvsdgASZXzCSOoHTBa5oCoyEGRsdton2MnAFLIUsxTD0ibyI3huxG4It3HWcdZ2hmNVRlYHWxM2kCdgT2mIB2xOS6Y6kw/MZtC2k2IAO242/XCvOZ9izKCAFtMxgvKAsreJylDAJUst7hQQxZj/CAdpnCytlDAZpBFiGAIPqReLb3bvK40Ulse2zqhmme8AsABr2kWHe5Ht9e9i4BWFZUptCDYFgRJkmT2/ICL98KqaU0RmtpAud4HW/b+mBcrxCrVqf+lWFF1ci/o0bAT1O/rhr9Aov2ZZaKMkrTqLpIeoxBWQrozKo1uyOICg3mYMEircVzjrmSGdGp+IK1F4HiLYK3MBqmQsBizAIl7DDdMhUNAVGcvUpAIxbyuCbUwYAGkHY9ATaIK3M5dXAaOX0O39/vuN5xk10BqnkRF/2bLMxu7t1/L8v1xnDq71RLKFTSSdtv5dN8TcW4co1O8Og0hSbaOgnpO8kW2HzEYjy7o4WirBg7k1YjyC7A+4ISP4/TDJYAWT4WyKV28V0LUgoSmoYLM9AGHMWUHltyjzDWBi10MxrHjHw2pr/pORU8QkeYuahPKtoAJXVBB5ThfSy9eg2Xp0/Dio2gcsHU1P8AGrUaikaVprpWYYEKDuMTcdzUxTVmKgAS5JaBtJNyTuT3ODQGK87myx1Ha+kEwOpJJ6CAST0AJ6YqvEK2pyRfoDBE9zHc9ulheBh9nctUqLKhtJHywTE9VB1XgHpaPWUlELTZjOpl2G0ep1R+U/phJpvCEashzVXwk0xzsJP9Ppf3M41w7KDMkU3OgqNQaYhR84PWNvc+tuK9E81RxAHeSFHeAJP/AHhjneIKtM0KZ/EkGqfzULG6+oPfvh5PhHAySFGfCs/IWCoWiLau0/Tr63wFXouzLUQNrG/Wdup6jqP+8FpSUEEbDeOo7fTGlJ9tTDyjbeDPpiKkwbAqA1v4g5ALG28zv67/AG9DhhTpldiCADJn+XcE/wCWOI80ArBSRMwPWREe/wDPD7hfDmZodNA0SWZSogCTJ6mSAewntgN2ZKzQfwMuCLVa/NPVUFx9z+p/dxvCDNNUeuZYkCbKQw3NhFivUffrjMDgg3WENsrllNDQGGllbmEw0EhgNjcgjpF8Kc1mNAAjU3RR+cWMfTB3Dc6hLU31BYklSNTTIIAO22/t3x2lGnTK3cqZZSZDXEfKxAUgSDfciTE4rL2zPIHmcmjjnCgIFXoAbB4WIJ3E7GNM7xgvLVSCdC6ZEaxaCZNgfWJn0nbAeeWpXcatWikdKaTFgQYGrr0Jnc/cvLB0FNWZXkwXB2mN/wA9sI9BSCcrnvCoVEMTUZA1W5JAOoXPy64JP8PoMX1OIvWbx5aumXpU6qUhJ/FKIskdQranLdO+POcxngtdqLmJaJgwRNmPYgi+8z6YfgNlZalOsqqhgFBUDpe69IZdpmLSGT1YaBOFHxGSlkq2YppWcmrRrFaiJB1NU1G7AQTMK3KZLTix1stUWvGWP/pfC8QGoxMJ4aOCdzckrG5J3xUE+IXHjvUIapXXQahgELImyqFJZQFLRJG+84s+R43l3oUFLXFCc237lLLsxCj+JgV26+Fh27dMVDCpm3NKjUbx6KlQ1NkOkEHmEowKNEzpI7Xi2B6XDzm0qu+ZFXnIgs4TSoUFRf8AD5pLaSZJ3gxhX/8AyD9rZv2N6tOpWZQ9FxTqUyCqgaVa1uVIKyp2NsccWzNPJ5hqXiV8pVTTzvTmjmdKiSpRdVOXLQQHXYmDsnwJ3xwx/k9gXxk1amwoGmFVRcwQIAHLTI+UbTF+oHlFbpwTBJ2mBaZmD3iOoOLvks/TzVMuFGrUecghgT1mSCCB1DA3FsIONcJdGer4khrsXAEmQABB0D6R7DCOLSpgasXZGu1OodMaSACve8kzvO+879cWyi2oBhzBhubHtuDfqIn6YrmXyTAqWB5hCqsanN50A/mx5VAJJ6Yc5/P/ALPRUkKpmD4eqJMTp1aiQqj0mSRGytBtgSaCWzBQHSYOxDgMLiIPeQdtNpxBUyVJuhonSI0cySI3Uybibg2MW6YTVuPKEJBGpgE0OsTzAkjc7AiCSLm+G3DsyjjTZGVQYkdwLj3P398M4+wgp4Y/4igiqI1DwySTdQQadmAA1CSo3PpiwUPiHLEk5qiRVQXSmCnitYfiEyfUsYbpzWAArUzBDKGBF/7j+W+Mq1yyFCqutgVqAtt0kmV36GcLxNTWgD4h+JauZgNCUk/06SWVfoNz64WZTjLU7HmTsent6em28Qb4a5rJUW1EB6TG8IQyjeQEYq1/9x2OK3x6gqI2mpTbYASUeesU2vbqRI9cBRdk2nYFx3igzFTUpIC2UdR3OLh/4e0jSSnVqAkamqIuwJUwhbb54Oq5imo2OPP8hkPFK0hIqvUUA9FXS5cn1HKfYHHsuQp/sdDWGqBStNXpqzIQCk09LT5wgnaxYgzJx1SeKCvZLw7Moq1alJ6oQ/hFCQQDZncEGHOnlkqpGo7zhJX4iuvmO+xnvMb9gPfG/iD4gDVGbVUcSQuppgdoJ29PzJvio5vjekElSTfTzRBncjvPQEjbE4tNmeC0VeOVaDKAFdIEgzM9p3Fu4PX1xEGWuzOhdGa7ComtCdvMlwOlxsBbAvCzVakrNpDNBIYwQv715Go7Ta5E3GO8zWpOqmtSamTIMHYj02MmTNtvrgOMk8My9hlKgqg1WqKmg/gsGEah12MrHyxJvA2xXc8AG1h1q3kgIyt/FBeJPX722w5zdFMwwWnVpjw1CrT6qB0idQ94wJmOB1RsAwHYj2J6f22xGaldtGbxgCHEcqrQviHUQDraApPzHSLeon6946HFFNPUKdNBtzCSp7SxP274ytlGB5lCn+KBP1JGAzw4lgJXSBpILqQQNj5pm5HXAwC2MX4rW0xqJXflMCP+O8Ya8RqGjQ8MsTUqjVUGqQB8s9Z7ib374UfD2XakQ9SkWSkQzRG94YSRYkf5tiTNF61Z6hUkybQben+3YA9cDFjpusgi0wCAxgGTJFu8dj3xmJFyb7FHJ9j/AExmG5CZDMgiUC9Z08SoFlFfygjrEHWZNgbSBIMQa/m6+aerULO7MzS5mZPqfpb2EbDFvQU2p+JTCvqG3p1UgbH0/wC8L83lyYdhOrYgHmi0m++3TD862O1SCqFZq1MtZWUQ2m9xHTpM7TsBvBGIDl9YXVc9Dte1/f7YEOdNGmzLpbUy6gT6wbd9x/1h3mWptl9eqFeGUje/T7iJ6T9cJH/Q21bKzx/IgOpWpUqMwltQiDblAO8DrMGOm2HHCuKaaRp1ASL9Np/ye/8AIfNxyMRpOmI7CTpH+fzxEGJlRuREE4q56QnZxWqq5t+lh/l8C5tQG1AqdIsIBgtAkesKPoMF5ZHpBjUII3MDbGU8otU6zew0CPvM4a6GoYfBHE6dOoKtVTEMk04DIWUqKnNYxzQD1YHpjj4w4kpRKFCsDlmGrQFYBCtgNDg6DvGhiDe+wwBk6ehSoFrj1m/fscKM1xNFqVZTU2shTpFlEad7g/rGAp23QrQ7y1arTgUG0SQCOhEGehM3se8YZZDj9F1NHMErUAZCamki9mhoCyQI1FQb4pn7fUrMKdNfNYDcnD+n8MyKaSNZkHTJgytmBgAXI1AiNJlT1bxx/wAgZ6G+Zz9fLsQRNBgBTIAgEfLpElzYkAnphNxRKzVatGuGDqQyBgJXsp/3KRvcWmL4EIzWUhgfw+huUMn1grJHXSbYYZbiuWqXZTTrMxZmLSptYCAAOplu4ucNKDStGvoP4JwumOaowSEYprHKxFwh+5JESSAOuBc/mar1i4UIDTAIi3QTYCSSNRtubWwZSptRJqUHL1CVYIWU/NIeJMhbESI7Rgp8gW0xC6QbMpKsCSSD2NwBbYCYviOUh6VgOR4iW0ilJgtKiJnURZDdvXTIE73OJsvx1HPMnoCvTpsbj1g/TEebyIyyBabKHYfKQQoIBIFrk9xta5Jshp5YKCHMszSp0jqeh32mY7YVsDstiurCAwJHSfziJHuQf0x5/wAcqrUrN+6tv6/nhxmahCTq5gD5gREdiP0jfFc4hUXUCtxopzv5vDTXfvr1T6zi3idgbLJ8EcPlmqQYY+GD2EanPvAVR/uOL3VzjR4XKaagtpcSqk2UrYlDqIPL2NjjfwjwkZfLIK1NBKgLUdnhSxLnUEcEIxsGI+SbjHHF4Z2CLoQOwC6mMwdOqGciW0gmIsFueukzJFVzfD6suVHiAKHZkOqAY3FmEExcDY2jCPK5B81XChHNNILaRcgmBv1ZjpB6STBAOLbVygkHZgZBFjO1o3I9MG0+IHmFRRUDRPM1N+WdPOh6SRcfXEkqyg8cnX7HLSI5mIA1dBO0dEEj6gzY4ScVo1adSpULnQiyUmJIjSIFioax2Igjph3mOZCKNfQxYEDMU1JGwhKi2AAiNUmMLquc/Eq5fMaUBJBYnl08zCTexTw+Yevvh1P2ZqhPwThqvTavXQVDVJKaiwsCZqcjKZLiBe2lv3hhgtCojE0cw6E/LW/FU/8AMAOsbRpY7Xwe2Up0yikBKS0p8WmWdma0M2iRzSfMGNx0wTW4PVElCtdRfl39JABv7hemBLyZKLx2gN+L1qajxqdN0NtVNxB9NJJgkdGIPpjsZfK1o08jG4ix7bbb9sCvkeVqtRALhVEyQo1TESLtve2gYgqUGVAtMiHcX335bE7Db/CcJyvYkoUMuIZOotJadFZCnUxDXY26RtaY9B2xXa7tJ1g6uuoXwbk+LPTYjUWUE79u8+2HXjUa45gp/X+xxuCehLsqQYi/b0xmLNmeAUio8MsH95B36b7Y1hXBgplPzeXalUdqQbTTsxgwptKk+kg9x12nDapxgFaYW4KSwJmDsR0k77dxi68LyD1WVRTp6l/00UDTSUbS0cxBMlj18snmat/EfAMulSaRLA9YsGOrUFXouqCP92wxa1PZRprRV8zlidKjaBYbdh+pt/1htlsvqoPTaoOVuQAzNpiJ7zb0J7YT8Sr6wKSi7WJ9P8/w4Y5CqyPC00DEaT4YAU3WBexPUloA077DBb4qkJ2FDLElWBOmJA+1zPWMCippJZlIKmN/STBB7RfDGjmhJB91K3B6QCCZMj2OFNVnqSwChQ0Qw9N4+2JpctjtBNOuKqMWB03gz2F9sdcNZ9wvJA0yRJmfrHTAGQoxOpiY3AJ97d/bEz5wJSEUSG1EG4EgAlTtfa/X74Mn0jN0FcQqCmWqNbqBB5j2Ft77Yr+Wy9XO5mnSQKHqvpWTAHuf8PQdBjrOmpWXUdJfxI5GB3AtAG8gXk74t3wxwQ5Qiq4/9SJgcpFP+Rqb9bWA5jYwSir7Btj34R+EamV1CtRcCA9RiJgAnTAAlibgAEEaiZGLnT4NUqUFihS8MgFaNSowYzoLVmJphzUm2kkAiJiYAnA/ikZlkp16AqvqBp2BMqQS56BVIDarAELaYOE2e/8AFUmrKUV1Uiwk1DDgxPTYkTtaBBMnCO2NnSG3E1psfB8RvE1OdNYBXhiY0SNCqZCgcpgKsc048/4x8JrLEK1EgmBAEgQSfDsIAKjl0DmHmNsWKp/4p06ilczkxUAuOa8GJAUob7g80EekgD1eMLmCopTUAV4p5nSxlhylaniLpCnSAo0EgtBZicUTmsk6V0yr8Lp18swRkQpqvUE21aRBMBkuBGsKGvEyDixrmr7fp/fDDhmVqP4b0qfPrKBQzKzMZDAsx8qrBYwYUxJJjE/xpw+nlWpyVugL6RC6tTCQPlW0f8e5uZTbYzik6FRaflBHtP6YT8bpIASBDR0JH5HuCfz740+YqB6lKYJGqmRaQQJG3QyZ7AzthfU4m7qBUF1Ol5GwM3PUdPziZMOoLbFchXxbMkqRBDESS31B/wC/fHPwPwb9ozlNXOmnTmrUboFS8z7xvgrhdJW8RmEgctzbv/KPri08C4TRqZao9BfxahXTqcqSF1cyCQJ1bLeQAYN4L4LCAr2y1V81XWhWZ9NJmdFoNS0v4wCWIkwqqJ5kMTNhtjzvNcRGvUtjG8kSB3H6/XBXE8g1MeBrbSVV6tMNYOdQIIU6SQIv0mDcHCyrw9tPKSdrHf74jPeBqaVh9LjZuGXURsVtPoR29o74YUc7SeAGAP7rWI9P7KcVaqrKL/Sf0/LE2SqnxUJOxB5vSD9MIm+zc/ZZqq6TFwe/9e3tvtjjKM9KoalM6HEyygTHYyCL9j2wnXNlAACRGykyB7MpBA9j9ezDKcVU6QymZtBkD06R/wDcY+kvhjJoYtmaTGalEK95qZf8JpMSxXyMxHU7dsdZnLO6n9kzAaoQdNNiaTyf3SbExPNIvG2IQAZAIMb+nv29ziJqcjp7G/0/vgUGyPP66UK9RnNNYqOzs2pt2aWJkfKCflVfok4dmm8XWWJpqNWmbLHWOwk3jeOpwfn8gXAGoj8wY6x/TACZB6aVJvqAUAXgSrE/dQPvjUCT6BKFaQP6WxKK5W6mG9P874GcTIMj/Li+IQXAOmLfn9vTphaJUP8AhvGyrcxLHrETt7Qel/1xmE71Apv16j89saw3KXR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s-MX" altLang="es-ES"/>
          </a:p>
        </p:txBody>
      </p:sp>
      <p:pic>
        <p:nvPicPr>
          <p:cNvPr id="9225" name="Picture 9" descr="http://www.residencialascanteras.es/Archivos/imagenes/aere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2349500"/>
            <a:ext cx="2520950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435600" y="393382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" altLang="es-ES" sz="1400" i="1">
                <a:solidFill>
                  <a:srgbClr val="222222"/>
                </a:solidFill>
              </a:rPr>
              <a:t>Paseo de María Auxiliadora, 11510 Puerto Real, Cádiz</a:t>
            </a:r>
            <a:r>
              <a:rPr lang="es-ES" altLang="es-ES" sz="1400" i="1"/>
              <a:t> 956 83 02 89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84213" y="4941888"/>
            <a:ext cx="2909887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s-ES_tradnl" sz="1600" dirty="0">
                <a:latin typeface="+mn-lt"/>
              </a:rPr>
              <a:t> </a:t>
            </a:r>
            <a:r>
              <a:rPr lang="es-ES_tradnl" sz="1600" b="1" dirty="0">
                <a:solidFill>
                  <a:srgbClr val="FF0000"/>
                </a:solidFill>
                <a:latin typeface="+mn-lt"/>
              </a:rPr>
              <a:t>IES MANUEL DE FALLA</a:t>
            </a:r>
          </a:p>
          <a:p>
            <a:pPr eaLnBrk="1" hangingPunct="1">
              <a:defRPr/>
            </a:pPr>
            <a:endParaRPr lang="es-ES_tradnl" sz="1600" dirty="0">
              <a:latin typeface="+mn-lt"/>
            </a:endParaRPr>
          </a:p>
          <a:p>
            <a:pPr eaLnBrk="1" hangingPunct="1">
              <a:defRPr/>
            </a:pPr>
            <a:r>
              <a:rPr lang="es-ES_tradnl" sz="1600" dirty="0">
                <a:latin typeface="+mn-lt"/>
              </a:rPr>
              <a:t>-Informática y comunicaciones</a:t>
            </a:r>
          </a:p>
          <a:p>
            <a:pPr eaLnBrk="1" hangingPunct="1">
              <a:defRPr/>
            </a:pPr>
            <a:endParaRPr lang="es-ES_tradnl" sz="1600" dirty="0">
              <a:latin typeface="+mn-lt"/>
            </a:endParaRPr>
          </a:p>
          <a:p>
            <a:pPr eaLnBrk="1" hangingPunct="1">
              <a:defRPr/>
            </a:pPr>
            <a:endParaRPr lang="es-ES" sz="1600" dirty="0">
              <a:latin typeface="+mn-lt"/>
            </a:endParaRPr>
          </a:p>
        </p:txBody>
      </p:sp>
      <p:sp>
        <p:nvSpPr>
          <p:cNvPr id="13321" name="10 Rectángulo"/>
          <p:cNvSpPr>
            <a:spLocks noChangeArrowheads="1"/>
          </p:cNvSpPr>
          <p:nvPr/>
        </p:nvSpPr>
        <p:spPr bwMode="auto">
          <a:xfrm>
            <a:off x="4140200" y="6165850"/>
            <a:ext cx="33115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es-ES" sz="1400" i="1"/>
              <a:t>Avda Palestina s/n, 11510 </a:t>
            </a:r>
          </a:p>
          <a:p>
            <a:pPr eaLnBrk="1" hangingPunct="1"/>
            <a:r>
              <a:rPr lang="pt-BR" altLang="es-ES" sz="1400" i="1"/>
              <a:t>Puerto Real, Cádiz, 956243537</a:t>
            </a:r>
            <a:endParaRPr lang="es-ES" altLang="es-ES" sz="1400" i="1"/>
          </a:p>
        </p:txBody>
      </p:sp>
      <p:pic>
        <p:nvPicPr>
          <p:cNvPr id="13322" name="Picture 9" descr="http://www.iesmanueldefalla.es/data1/images/head_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0200" y="4724400"/>
            <a:ext cx="2606675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226" grpId="0"/>
      <p:bldP spid="10" grpId="0"/>
      <p:bldP spid="133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70485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3600" b="1" dirty="0" smtClean="0"/>
              <a:t>Oferta educativa </a:t>
            </a:r>
            <a:r>
              <a:rPr lang="es-CR" sz="36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Cádiz: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765175"/>
            <a:ext cx="8229600" cy="5572125"/>
          </a:xfrm>
        </p:spPr>
        <p:txBody>
          <a:bodyPr/>
          <a:lstStyle/>
          <a:p>
            <a:pPr marL="273050" lvl="2" indent="-273050" eaLnBrk="1" hangingPunct="1">
              <a:buClr>
                <a:srgbClr val="0BD0D9"/>
              </a:buClr>
              <a:buSzPct val="95000"/>
              <a:buFont typeface="Wingdings" pitchFamily="2" charset="2"/>
              <a:buChar char="Ø"/>
              <a:defRPr/>
            </a:pPr>
            <a:r>
              <a:rPr lang="es-ES_tradnl" sz="1600" b="1" dirty="0" smtClean="0">
                <a:solidFill>
                  <a:srgbClr val="C00000"/>
                </a:solidFill>
                <a:cs typeface="Times New Roman" pitchFamily="18" charset="0"/>
              </a:rPr>
              <a:t>Fabricación y Montaje:</a:t>
            </a:r>
          </a:p>
          <a:p>
            <a:pPr marL="546100" lvl="3" indent="-273050" eaLnBrk="1" hangingPunct="1">
              <a:buSzPct val="95000"/>
              <a:buFontTx/>
              <a:buChar char="-"/>
              <a:defRPr/>
            </a:pPr>
            <a:r>
              <a:rPr lang="es-ES_tradnl" sz="1500" dirty="0" smtClean="0">
                <a:solidFill>
                  <a:srgbClr val="C00000"/>
                </a:solidFill>
                <a:cs typeface="Times New Roman" pitchFamily="18" charset="0"/>
              </a:rPr>
              <a:t>IES  San Severiano</a:t>
            </a:r>
          </a:p>
          <a:p>
            <a:pPr marL="546100" lvl="3" indent="-273050" eaLnBrk="1" hangingPunct="1">
              <a:buSzPct val="95000"/>
              <a:buFontTx/>
              <a:buChar char="-"/>
              <a:defRPr/>
            </a:pPr>
            <a:r>
              <a:rPr lang="es-ES_tradnl" sz="1500" dirty="0" smtClean="0">
                <a:solidFill>
                  <a:srgbClr val="C00000"/>
                </a:solidFill>
                <a:cs typeface="Times New Roman" pitchFamily="18" charset="0"/>
              </a:rPr>
              <a:t>Colegio San Ignacio (Salesianos)</a:t>
            </a:r>
            <a:endParaRPr lang="es-ES" sz="15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s-CR" sz="1600" b="1" dirty="0" smtClean="0">
                <a:solidFill>
                  <a:srgbClr val="00B0F0"/>
                </a:solidFill>
              </a:rPr>
              <a:t>Electricidad y electrónica:</a:t>
            </a:r>
          </a:p>
          <a:p>
            <a:pPr lvl="1" eaLnBrk="1" hangingPunct="1">
              <a:buFontTx/>
              <a:buChar char="-"/>
              <a:defRPr/>
            </a:pPr>
            <a:r>
              <a:rPr lang="es-ES_tradnl" sz="1500" dirty="0" smtClean="0">
                <a:solidFill>
                  <a:srgbClr val="00B0F0"/>
                </a:solidFill>
                <a:cs typeface="Times New Roman" pitchFamily="18" charset="0"/>
              </a:rPr>
              <a:t>Colegio San Ignacio (Salesianos)</a:t>
            </a:r>
            <a:endParaRPr lang="es-CR" sz="1500" dirty="0" smtClean="0">
              <a:solidFill>
                <a:srgbClr val="00B0F0"/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s-CR" sz="1600" b="1" dirty="0" smtClean="0">
                <a:solidFill>
                  <a:srgbClr val="793B07"/>
                </a:solidFill>
              </a:rPr>
              <a:t>Servicios Administrativos:</a:t>
            </a: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rgbClr val="793B07"/>
                </a:solidFill>
              </a:rPr>
              <a:t>IES Rafael Alberti</a:t>
            </a: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rgbClr val="793B07"/>
                </a:solidFill>
              </a:rPr>
              <a:t>IES Fernando Aguilar </a:t>
            </a:r>
            <a:r>
              <a:rPr lang="es-CR" sz="1400" dirty="0" err="1" smtClean="0">
                <a:solidFill>
                  <a:srgbClr val="793B07"/>
                </a:solidFill>
              </a:rPr>
              <a:t>Quignon</a:t>
            </a:r>
            <a:endParaRPr lang="es-CR" sz="1400" dirty="0" smtClean="0">
              <a:solidFill>
                <a:srgbClr val="793B07"/>
              </a:solidFill>
            </a:endParaRP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rgbClr val="793B07"/>
                </a:solidFill>
              </a:rPr>
              <a:t>Colegio La Salle - Viña</a:t>
            </a: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rgbClr val="793B07"/>
                </a:solidFill>
              </a:rPr>
              <a:t>Colegio San Ignacio (Salesianos)</a:t>
            </a:r>
            <a:endParaRPr lang="es-CR" sz="15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s-CR" sz="1600" b="1" dirty="0" smtClean="0">
                <a:solidFill>
                  <a:srgbClr val="C00000"/>
                </a:solidFill>
              </a:rPr>
              <a:t>Carpintería y mueble:</a:t>
            </a: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rgbClr val="C00000"/>
                </a:solidFill>
              </a:rPr>
              <a:t>IES Fernando Aguilar </a:t>
            </a:r>
            <a:r>
              <a:rPr lang="es-CR" sz="1400" dirty="0" err="1" smtClean="0">
                <a:solidFill>
                  <a:srgbClr val="C00000"/>
                </a:solidFill>
              </a:rPr>
              <a:t>Quignon</a:t>
            </a:r>
            <a:endParaRPr lang="es-CR" sz="1400" dirty="0" smtClean="0">
              <a:solidFill>
                <a:srgbClr val="C00000"/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s-CR" sz="1600" b="1" dirty="0" smtClean="0">
                <a:solidFill>
                  <a:srgbClr val="FF0000"/>
                </a:solidFill>
              </a:rPr>
              <a:t>Peluquería y estética:</a:t>
            </a:r>
          </a:p>
          <a:p>
            <a:pPr marL="547688" lvl="4" indent="-273050" eaLnBrk="1" hangingPunct="1">
              <a:buSzPct val="95000"/>
              <a:buFontTx/>
              <a:buChar char="-"/>
              <a:defRPr/>
            </a:pPr>
            <a:r>
              <a:rPr lang="es-ES_tradnl" sz="1500" dirty="0" smtClean="0">
                <a:solidFill>
                  <a:srgbClr val="FF0000"/>
                </a:solidFill>
                <a:cs typeface="Times New Roman" pitchFamily="18" charset="0"/>
              </a:rPr>
              <a:t>IES  San Severiano</a:t>
            </a:r>
            <a:endParaRPr lang="es-CR" sz="16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s-CR" sz="1600" b="1" dirty="0" smtClean="0">
                <a:solidFill>
                  <a:schemeClr val="accent5">
                    <a:lumMod val="50000"/>
                  </a:schemeClr>
                </a:solidFill>
              </a:rPr>
              <a:t>Informática  y comunicaciones:</a:t>
            </a:r>
          </a:p>
          <a:p>
            <a:pPr lvl="1" eaLnBrk="1" hangingPunct="1">
              <a:buFontTx/>
              <a:buChar char="-"/>
              <a:defRPr/>
            </a:pPr>
            <a:r>
              <a:rPr lang="es-CR" sz="1400" dirty="0" smtClean="0">
                <a:solidFill>
                  <a:schemeClr val="accent5">
                    <a:lumMod val="50000"/>
                  </a:schemeClr>
                </a:solidFill>
              </a:rPr>
              <a:t>IES Rafael Alberti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s-C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38"/>
          </a:xfrm>
        </p:spPr>
        <p:txBody>
          <a:bodyPr/>
          <a:lstStyle/>
          <a:p>
            <a:pPr algn="ctr" eaLnBrk="1" hangingPunct="1"/>
            <a:r>
              <a:rPr lang="es-ES" altLang="es-ES" sz="4000" b="1" smtClean="0"/>
              <a:t>PROGRAMAS DE MEJORA DEL APRENDIZAJE Y RENDIMIENTO(PMAR)</a:t>
            </a:r>
            <a:endParaRPr lang="es-CR" altLang="es-ES" sz="4000" smtClean="0"/>
          </a:p>
        </p:txBody>
      </p:sp>
      <p:sp>
        <p:nvSpPr>
          <p:cNvPr id="13315" name="2 Marcador de contenido"/>
          <p:cNvSpPr>
            <a:spLocks noGrp="1"/>
          </p:cNvSpPr>
          <p:nvPr>
            <p:ph idx="1"/>
          </p:nvPr>
        </p:nvSpPr>
        <p:spPr>
          <a:xfrm>
            <a:off x="500063" y="1071563"/>
            <a:ext cx="8229600" cy="5643562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es-ES" altLang="es-ES" sz="1600" smtClean="0"/>
              <a:t>Se en 2º y 3º de ESO.</a:t>
            </a:r>
          </a:p>
          <a:p>
            <a:pPr eaLnBrk="1" hangingPunct="1"/>
            <a:r>
              <a:rPr lang="es-ES" altLang="es-ES" sz="1600" smtClean="0"/>
              <a:t>Finalidad: puedan cursar 4º por la vía ordinaria y obtengan el título de la ESO.</a:t>
            </a:r>
          </a:p>
          <a:p>
            <a:pPr eaLnBrk="1" hangingPunct="1"/>
            <a:r>
              <a:rPr lang="es-ES" altLang="es-ES" sz="1600" smtClean="0"/>
              <a:t>Van dirigidos al alumnado que presente dificultades de aprendizaje no imputables a falta de estudio o de esfuerzo. </a:t>
            </a:r>
            <a:r>
              <a:rPr lang="es-ES" altLang="es-ES" sz="1600" b="1" u="sng" smtClean="0"/>
              <a:t>Es el equipo educativo el que propone y decide que alumnado se incorpora al programa.</a:t>
            </a:r>
          </a:p>
          <a:p>
            <a:pPr eaLnBrk="1" hangingPunct="1"/>
            <a:r>
              <a:rPr lang="es-ES" altLang="es-ES" sz="1600" smtClean="0"/>
              <a:t>Haber repetido al menos un  curso en cualquier etapa (excepto para el alumnado que repite 3º en PMAR).</a:t>
            </a:r>
          </a:p>
          <a:p>
            <a:pPr eaLnBrk="1" hangingPunct="1"/>
            <a:r>
              <a:rPr lang="es-ES" altLang="es-ES" sz="1600" smtClean="0"/>
              <a:t>Que una vez cursado el primer curso no esté en condiciones de promocionar al segundo o que una vez cursado el segundo no esté en condiciones de promocionar al tercero. </a:t>
            </a:r>
          </a:p>
          <a:p>
            <a:pPr eaLnBrk="1" hangingPunct="1"/>
            <a:r>
              <a:rPr lang="es-ES" altLang="es-ES" sz="1600" smtClean="0"/>
              <a:t>Excepcionalmente, alumnado que habiendo cursado tercer curso de la ESO no estén en condiciones de promocionar a 4º.</a:t>
            </a:r>
          </a:p>
          <a:p>
            <a:pPr eaLnBrk="1" hangingPunct="1"/>
            <a:r>
              <a:rPr lang="es-ES" altLang="es-ES" sz="1600" smtClean="0"/>
              <a:t>Se organiza en ámbitos: </a:t>
            </a:r>
          </a:p>
          <a:p>
            <a:pPr lvl="1" eaLnBrk="1" hangingPunct="1"/>
            <a:r>
              <a:rPr lang="es-ES" altLang="es-ES" sz="1600" smtClean="0"/>
              <a:t>Ámbito lingüístico y social (Lengua Castellana y Literatura y Geografía e Historia)</a:t>
            </a:r>
          </a:p>
          <a:p>
            <a:pPr lvl="1" eaLnBrk="1" hangingPunct="1"/>
            <a:r>
              <a:rPr lang="es-ES" altLang="es-ES" sz="1600" smtClean="0"/>
              <a:t>Ámbito científico – matemático ( Matemáticas, Biología y Geología, Física y Química)</a:t>
            </a:r>
          </a:p>
          <a:p>
            <a:pPr lvl="1" eaLnBrk="1" hangingPunct="1"/>
            <a:r>
              <a:rPr lang="es-ES" altLang="es-ES" sz="1600" smtClean="0"/>
              <a:t>Ámbito de lenguas extranjeras (Inglés)</a:t>
            </a:r>
          </a:p>
          <a:p>
            <a:pPr lvl="1" eaLnBrk="1" hangingPunct="1"/>
            <a:r>
              <a:rPr lang="es-ES" altLang="es-ES" sz="1600" smtClean="0"/>
              <a:t>Ámbito práctico (Tecnología). completará con su grupo de referencia.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s-ES" altLang="es-ES" sz="1600" smtClean="0"/>
              <a:t>Completan el horario lectivo con su grupo de referencia.</a:t>
            </a:r>
          </a:p>
          <a:p>
            <a:pPr lvl="1" eaLnBrk="1" hangingPunct="1">
              <a:buFont typeface="Wingdings 2" pitchFamily="18" charset="2"/>
              <a:buNone/>
            </a:pPr>
            <a:endParaRPr lang="es-ES" altLang="es-ES" sz="1800" smtClean="0"/>
          </a:p>
          <a:p>
            <a:pPr lvl="1" eaLnBrk="1" hangingPunct="1"/>
            <a:endParaRPr lang="es-ES" altLang="es-ES" sz="1800" smtClean="0"/>
          </a:p>
          <a:p>
            <a:pPr lvl="1" eaLnBrk="1" hangingPunct="1"/>
            <a:endParaRPr lang="es-ES" altLang="es-ES" sz="1800" smtClean="0"/>
          </a:p>
          <a:p>
            <a:pPr lvl="1" eaLnBrk="1" hangingPunct="1"/>
            <a:endParaRPr lang="es-ES" altLang="es-ES" sz="1800" smtClean="0"/>
          </a:p>
          <a:p>
            <a:pPr lvl="1" eaLnBrk="1" hangingPunct="1"/>
            <a:endParaRPr lang="es-ES" altLang="es-ES" sz="1800" smtClean="0"/>
          </a:p>
          <a:p>
            <a:pPr eaLnBrk="1" hangingPunct="1">
              <a:buFont typeface="Wingdings 2" pitchFamily="18" charset="2"/>
              <a:buNone/>
            </a:pPr>
            <a:endParaRPr lang="es-ES" altLang="es-E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1370</TotalTime>
  <Words>637</Words>
  <Application>Microsoft Office PowerPoint</Application>
  <PresentationFormat>Presentación en pantalla (4:3)</PresentationFormat>
  <Paragraphs>136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Wingdings</vt:lpstr>
      <vt:lpstr>Times New Roman</vt:lpstr>
      <vt:lpstr>Flujo</vt:lpstr>
      <vt:lpstr>Qué posibilidades hay una vez que tengo…..</vt:lpstr>
      <vt:lpstr>¿Qué posibilidades tengo?</vt:lpstr>
      <vt:lpstr>¿Qué posibilidades tengo?</vt:lpstr>
      <vt:lpstr>¿Qué posibilidades tengo?</vt:lpstr>
      <vt:lpstr>¿Qué posibilidades tengo?</vt:lpstr>
      <vt:lpstr>FORMACION PROFESIONAL BASICA</vt:lpstr>
      <vt:lpstr>PROGRAMAS DE FORMACIÓN PROFESIONAL BÁSICA Oferta educativa</vt:lpstr>
      <vt:lpstr>Oferta educativa Cádiz:</vt:lpstr>
      <vt:lpstr>PROGRAMAS DE MEJORA DEL APRENDIZAJE Y RENDIMIENTO(PMAR)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Qué posibilidades tengo una vez que tengo…..</dc:title>
  <dc:creator>Soina</dc:creator>
  <cp:lastModifiedBy>Usuario</cp:lastModifiedBy>
  <cp:revision>72</cp:revision>
  <dcterms:created xsi:type="dcterms:W3CDTF">2010-03-09T15:51:01Z</dcterms:created>
  <dcterms:modified xsi:type="dcterms:W3CDTF">2017-05-04T06:38:48Z</dcterms:modified>
</cp:coreProperties>
</file>