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tadeandalucia.es/educacion/secretariavirtual/consul" TargetMode="External"/><Relationship Id="rId2" Type="http://schemas.openxmlformats.org/officeDocument/2006/relationships/hyperlink" Target="https://www.todofp.es/inici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untadeandalucia.es/educacion/portals/web/becas-y-ayudas" TargetMode="External"/><Relationship Id="rId4" Type="http://schemas.openxmlformats.org/officeDocument/2006/relationships/hyperlink" Target="https://www.juntadeandalucia.es/educacion/secretariavirtual/consulta/oferta-educativa-formacion-profesional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4880" y="685800"/>
            <a:ext cx="9997439" cy="975360"/>
          </a:xfrm>
        </p:spPr>
        <p:txBody>
          <a:bodyPr/>
          <a:lstStyle/>
          <a:p>
            <a:pPr algn="ctr"/>
            <a:r>
              <a:rPr lang="es-ES" b="1" i="1" dirty="0">
                <a:solidFill>
                  <a:schemeClr val="tx1"/>
                </a:solidFill>
              </a:rPr>
              <a:t>¿</a:t>
            </a:r>
            <a:r>
              <a:rPr lang="es-ES" b="1" i="1" dirty="0" smtClean="0">
                <a:solidFill>
                  <a:schemeClr val="tx1"/>
                </a:solidFill>
              </a:rPr>
              <a:t>Y después de la ESO, qué?</a:t>
            </a:r>
            <a:endParaRPr lang="es-ES" b="1" i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4880" y="3291839"/>
            <a:ext cx="9372599" cy="3048001"/>
          </a:xfrm>
        </p:spPr>
        <p:txBody>
          <a:bodyPr>
            <a:normAutofit/>
          </a:bodyPr>
          <a:lstStyle/>
          <a:p>
            <a:pPr algn="ctr"/>
            <a:endParaRPr lang="es-ES" sz="3200" dirty="0" smtClean="0"/>
          </a:p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Información académica a la familia del alumnado de 4º ESO</a:t>
            </a:r>
          </a:p>
          <a:p>
            <a:pPr algn="ctr"/>
            <a:r>
              <a:rPr lang="es-ES" sz="3200" dirty="0" smtClean="0"/>
              <a:t>(Departamento de Orientación)</a:t>
            </a:r>
          </a:p>
          <a:p>
            <a:pPr algn="ctr"/>
            <a:r>
              <a:rPr lang="es-ES" sz="3200" dirty="0" smtClean="0"/>
              <a:t>Curso 2023/2024</a:t>
            </a:r>
          </a:p>
          <a:p>
            <a:pPr algn="ctr"/>
            <a:endParaRPr lang="es-ES" sz="3200" dirty="0"/>
          </a:p>
          <a:p>
            <a:pPr algn="ctr"/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407" y="1783080"/>
            <a:ext cx="1786255" cy="1191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81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6" y="213360"/>
            <a:ext cx="8551333" cy="670560"/>
          </a:xfrm>
        </p:spPr>
        <p:txBody>
          <a:bodyPr/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</a:rPr>
              <a:t>Aclaraciones a la familia</a:t>
            </a:r>
            <a:endParaRPr lang="es-ES" sz="3600" b="1" u="sng" dirty="0">
              <a:solidFill>
                <a:schemeClr val="tx1"/>
              </a:solidFill>
            </a:endParaRPr>
          </a:p>
        </p:txBody>
      </p:sp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548640" y="1097280"/>
            <a:ext cx="10789920" cy="5455920"/>
          </a:xfrm>
        </p:spPr>
        <p:txBody>
          <a:bodyPr>
            <a:normAutofit lnSpcReduction="10000"/>
          </a:bodyPr>
          <a:lstStyle/>
          <a:p>
            <a:pPr marL="363220" indent="-285750" algn="just">
              <a:spcBef>
                <a:spcPts val="3515"/>
              </a:spcBef>
              <a:buFont typeface="Arial" panose="020B0604020202020204" pitchFamily="34" charset="0"/>
              <a:buChar char="•"/>
              <a:tabLst>
                <a:tab pos="419735" algn="l"/>
              </a:tabLst>
            </a:pP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</a:t>
            </a:r>
            <a:r>
              <a:rPr lang="es-ES" sz="2800" spc="-7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s-ES" sz="2800" spc="-8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etapa</a:t>
            </a:r>
            <a:r>
              <a:rPr lang="es-ES" sz="2800" spc="-5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b="1" spc="-10" dirty="0">
                <a:solidFill>
                  <a:srgbClr val="4E3A2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voluntaria</a:t>
            </a:r>
            <a:r>
              <a:rPr lang="es-ES" sz="2800" spc="-1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s-ES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63220" marR="434975" indent="-285750" algn="just">
              <a:lnSpc>
                <a:spcPct val="98000"/>
              </a:lnSpc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419735" algn="l"/>
              </a:tabLst>
            </a:pPr>
            <a:r>
              <a:rPr lang="es-ES" sz="280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Tiene </a:t>
            </a: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 </a:t>
            </a:r>
            <a:r>
              <a:rPr lang="es-ES" sz="2800" b="1" dirty="0">
                <a:solidFill>
                  <a:srgbClr val="4E3A2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alto nivel de exigencia</a:t>
            </a: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requiere de 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tener</a:t>
            </a:r>
            <a:r>
              <a:rPr lang="es-ES" sz="2800" spc="-41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unos</a:t>
            </a:r>
            <a:r>
              <a:rPr lang="es-ES" sz="2800" spc="-41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buenos</a:t>
            </a:r>
            <a:r>
              <a:rPr lang="es-ES" sz="2800" spc="-41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hábitos </a:t>
            </a:r>
            <a:r>
              <a:rPr lang="es-ES" sz="2800" spc="-41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 </a:t>
            </a:r>
            <a:r>
              <a:rPr lang="es-ES" sz="2800" spc="-41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estudio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s-ES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63220" marR="124460" indent="-285750" algn="just">
              <a:lnSpc>
                <a:spcPct val="98000"/>
              </a:lnSpc>
              <a:spcBef>
                <a:spcPts val="585"/>
              </a:spcBef>
              <a:buFont typeface="Arial" panose="020B0604020202020204" pitchFamily="34" charset="0"/>
              <a:buChar char="•"/>
              <a:tabLst>
                <a:tab pos="419735" algn="l"/>
              </a:tabLst>
            </a:pPr>
            <a:r>
              <a:rPr lang="es-ES" sz="2800" spc="-7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Importante</a:t>
            </a:r>
            <a:r>
              <a:rPr lang="es-ES" sz="2800" spc="-425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7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recordar</a:t>
            </a:r>
            <a:r>
              <a:rPr lang="es-ES" sz="2800" spc="-41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7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</a:t>
            </a:r>
            <a:r>
              <a:rPr lang="es-ES" sz="2800" spc="-41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7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cuentan</a:t>
            </a:r>
            <a:r>
              <a:rPr lang="es-ES" sz="2800" spc="-42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7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las</a:t>
            </a:r>
            <a:r>
              <a:rPr lang="es-ES" sz="2800" spc="-41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7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notas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desde</a:t>
            </a:r>
            <a:r>
              <a:rPr lang="es-ES" sz="2800" spc="-6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s-ES" sz="2800" spc="-6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primer</a:t>
            </a:r>
            <a:r>
              <a:rPr lang="es-ES" sz="2800" spc="-85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trimestre</a:t>
            </a:r>
            <a:r>
              <a:rPr lang="es-ES" sz="2800" spc="-9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</a:t>
            </a:r>
            <a:r>
              <a:rPr lang="es-ES" sz="2800" spc="-6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1º</a:t>
            </a:r>
            <a:r>
              <a:rPr lang="es-ES" sz="2800" spc="-35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hasta</a:t>
            </a:r>
            <a:r>
              <a:rPr lang="es-ES" sz="2800" spc="-35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s-ES" sz="2800" spc="-7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último trimestre</a:t>
            </a:r>
            <a:r>
              <a:rPr lang="es-ES" sz="2800" spc="-25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 2º para la nota media final. </a:t>
            </a:r>
            <a:r>
              <a:rPr lang="es-ES" sz="28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s-ES" sz="2800" b="1" spc="-40" dirty="0">
                <a:solidFill>
                  <a:srgbClr val="4E3A2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constancia</a:t>
            </a:r>
            <a:r>
              <a:rPr lang="es-ES" sz="2800" b="1" spc="-225" dirty="0">
                <a:solidFill>
                  <a:srgbClr val="4E3A2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4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</a:t>
            </a:r>
            <a:r>
              <a:rPr lang="es-ES" sz="2800" spc="-4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4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la</a:t>
            </a:r>
            <a:r>
              <a:rPr lang="es-ES" sz="2800" spc="-4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4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clave.</a:t>
            </a:r>
            <a:endParaRPr lang="es-ES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63220" marR="1169035" indent="-285750" algn="just">
              <a:lnSpc>
                <a:spcPct val="98000"/>
              </a:lnSpc>
              <a:spcBef>
                <a:spcPts val="565"/>
              </a:spcBef>
              <a:buFont typeface="Arial" panose="020B0604020202020204" pitchFamily="34" charset="0"/>
              <a:buChar char="•"/>
            </a:pPr>
            <a:r>
              <a:rPr lang="es-ES" sz="2800" b="1" u="sng" spc="-6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Titulación</a:t>
            </a:r>
            <a:r>
              <a:rPr lang="es-ES" sz="2800" u="sng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s-ES" sz="2800" spc="-20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tienen</a:t>
            </a:r>
            <a:r>
              <a:rPr lang="es-ES" sz="2800" spc="-20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</a:t>
            </a:r>
            <a:r>
              <a:rPr lang="es-ES" sz="2800" spc="-20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tener</a:t>
            </a:r>
            <a:r>
              <a:rPr lang="es-ES" sz="2800" spc="-205" dirty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ES" sz="2800" spc="-6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calificación </a:t>
            </a:r>
            <a:r>
              <a:rPr lang="es-ES" sz="280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positiva en todas las materias de ambos </a:t>
            </a:r>
            <a:r>
              <a:rPr lang="es-ES" sz="2800" spc="-1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cursos </a:t>
            </a:r>
            <a:r>
              <a:rPr lang="es-ES" sz="2800" spc="-1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(excepcionalmente: una suspensa, con requisitos).</a:t>
            </a:r>
          </a:p>
          <a:p>
            <a:pPr marL="363220" marR="1169035" indent="-285750" algn="just">
              <a:lnSpc>
                <a:spcPct val="98000"/>
              </a:lnSpc>
              <a:spcBef>
                <a:spcPts val="565"/>
              </a:spcBef>
              <a:buFont typeface="Arial" panose="020B0604020202020204" pitchFamily="34" charset="0"/>
              <a:buChar char="•"/>
            </a:pPr>
            <a:r>
              <a:rPr lang="es-ES" sz="2800" u="sng" spc="-1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Enlace de interés</a:t>
            </a:r>
            <a:r>
              <a:rPr lang="es-ES" sz="2800" spc="-1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s-ES" sz="2800" b="1" spc="-10" dirty="0" smtClean="0">
                <a:solidFill>
                  <a:srgbClr val="4E3A2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Distrito Único Andaluz</a:t>
            </a:r>
          </a:p>
          <a:p>
            <a:pPr marL="363220" marR="1169035" indent="-285750" algn="ctr">
              <a:lnSpc>
                <a:spcPct val="98000"/>
              </a:lnSpc>
              <a:spcBef>
                <a:spcPts val="565"/>
              </a:spcBef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https://www.juntadeandalucia.es/economiaconocimientoempresasyuniversidad/sguit/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53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794" y="300990"/>
            <a:ext cx="8596668" cy="822961"/>
          </a:xfrm>
        </p:spPr>
        <p:txBody>
          <a:bodyPr/>
          <a:lstStyle/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Formación Profesional</a:t>
            </a: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32561"/>
            <a:ext cx="10295466" cy="4608802"/>
          </a:xfrm>
        </p:spPr>
        <p:txBody>
          <a:bodyPr>
            <a:normAutofit/>
          </a:bodyPr>
          <a:lstStyle/>
          <a:p>
            <a:r>
              <a:rPr lang="es-ES" sz="2400" dirty="0"/>
              <a:t>Comprende el conjunto de acciones formativas que </a:t>
            </a:r>
            <a:r>
              <a:rPr lang="es-ES" sz="2400" b="1" dirty="0">
                <a:solidFill>
                  <a:srgbClr val="FF0000"/>
                </a:solidFill>
              </a:rPr>
              <a:t>capacitan para el desempeño cualificado de las diversas profesiones</a:t>
            </a:r>
            <a:r>
              <a:rPr lang="es-ES" sz="2400" dirty="0"/>
              <a:t>, el acceso al empleo y la participación activa en la vida social, cultural y económica.</a:t>
            </a:r>
          </a:p>
          <a:p>
            <a:r>
              <a:rPr lang="es-ES" sz="2400" dirty="0" smtClean="0"/>
              <a:t>Tiene </a:t>
            </a:r>
            <a:r>
              <a:rPr lang="es-ES" sz="2400" dirty="0"/>
              <a:t>una </a:t>
            </a:r>
            <a:r>
              <a:rPr lang="es-ES" sz="2400" b="1" dirty="0"/>
              <a:t>duración </a:t>
            </a:r>
            <a:r>
              <a:rPr lang="es-ES" sz="2400" dirty="0"/>
              <a:t>de 2000 horas </a:t>
            </a:r>
            <a:r>
              <a:rPr lang="es-ES" sz="2400" dirty="0">
                <a:solidFill>
                  <a:srgbClr val="FF0000"/>
                </a:solidFill>
              </a:rPr>
              <a:t>(2 cursos).</a:t>
            </a:r>
          </a:p>
          <a:p>
            <a:r>
              <a:rPr lang="es-ES" sz="2400" dirty="0" smtClean="0"/>
              <a:t>Se </a:t>
            </a:r>
            <a:r>
              <a:rPr lang="es-ES" sz="2400" dirty="0"/>
              <a:t>agrupan en </a:t>
            </a:r>
            <a:r>
              <a:rPr lang="es-ES" sz="2400" b="1" dirty="0"/>
              <a:t>Familias profesionales </a:t>
            </a:r>
            <a:r>
              <a:rPr lang="es-ES" sz="2400" dirty="0"/>
              <a:t>y están distribuidos en </a:t>
            </a:r>
            <a:r>
              <a:rPr lang="es-ES" sz="2400" b="1" u="sng" dirty="0">
                <a:solidFill>
                  <a:srgbClr val="FF0000"/>
                </a:solidFill>
              </a:rPr>
              <a:t>módulos</a:t>
            </a:r>
            <a:r>
              <a:rPr lang="es-ES" sz="2400" u="sng" dirty="0">
                <a:solidFill>
                  <a:srgbClr val="FF0000"/>
                </a:solidFill>
              </a:rPr>
              <a:t>.</a:t>
            </a:r>
          </a:p>
          <a:p>
            <a:r>
              <a:rPr lang="es-ES" sz="2400" dirty="0" smtClean="0"/>
              <a:t>Incluyen </a:t>
            </a:r>
            <a:r>
              <a:rPr lang="es-ES" sz="2400" dirty="0"/>
              <a:t>un módulo de </a:t>
            </a:r>
            <a:r>
              <a:rPr lang="es-ES" sz="2400" b="1" dirty="0"/>
              <a:t>Formación en centros de trabajo </a:t>
            </a:r>
            <a:r>
              <a:rPr lang="es-ES" sz="2400" dirty="0"/>
              <a:t>(prácticas en empresas).</a:t>
            </a:r>
          </a:p>
          <a:p>
            <a:r>
              <a:rPr lang="es-ES" sz="2400" dirty="0" smtClean="0"/>
              <a:t>Se </a:t>
            </a:r>
            <a:r>
              <a:rPr lang="es-ES" sz="2400" b="1" dirty="0"/>
              <a:t>dividen </a:t>
            </a:r>
            <a:r>
              <a:rPr lang="es-ES" sz="2400" dirty="0"/>
              <a:t>en ciclos formativos de grado medio </a:t>
            </a:r>
            <a:r>
              <a:rPr lang="es-ES" sz="2400" dirty="0">
                <a:solidFill>
                  <a:srgbClr val="FF0000"/>
                </a:solidFill>
              </a:rPr>
              <a:t>(</a:t>
            </a:r>
            <a:r>
              <a:rPr lang="es-ES" sz="2400" b="1" dirty="0">
                <a:solidFill>
                  <a:srgbClr val="FF0000"/>
                </a:solidFill>
              </a:rPr>
              <a:t>CFGM</a:t>
            </a:r>
            <a:r>
              <a:rPr lang="es-ES" sz="2400" dirty="0">
                <a:solidFill>
                  <a:srgbClr val="FF0000"/>
                </a:solidFill>
              </a:rPr>
              <a:t>) </a:t>
            </a:r>
            <a:r>
              <a:rPr lang="es-ES" sz="2400" dirty="0"/>
              <a:t>y ciclos formativos de grado superior </a:t>
            </a:r>
            <a:r>
              <a:rPr lang="es-ES" sz="2400" b="1" dirty="0" smtClean="0">
                <a:solidFill>
                  <a:srgbClr val="FF0000"/>
                </a:solidFill>
              </a:rPr>
              <a:t>(CFGS)</a:t>
            </a:r>
            <a:endParaRPr lang="es-ES" sz="2400" b="1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4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209550"/>
            <a:ext cx="8596668" cy="659130"/>
          </a:xfrm>
        </p:spPr>
        <p:txBody>
          <a:bodyPr>
            <a:norm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</a:rPr>
              <a:t>Aclaraciones a la familia</a:t>
            </a:r>
            <a:endParaRPr lang="es-ES" sz="2800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85850"/>
            <a:ext cx="10234506" cy="4955513"/>
          </a:xfrm>
        </p:spPr>
        <p:txBody>
          <a:bodyPr>
            <a:normAutofit/>
          </a:bodyPr>
          <a:lstStyle/>
          <a:p>
            <a:r>
              <a:rPr lang="es-ES" sz="2800" dirty="0"/>
              <a:t>Es una etapa </a:t>
            </a:r>
            <a:r>
              <a:rPr lang="es-ES" sz="2800" b="1" dirty="0" smtClean="0"/>
              <a:t>post-obligatoria</a:t>
            </a:r>
            <a:r>
              <a:rPr lang="es-ES" sz="2800" dirty="0" smtClean="0"/>
              <a:t>.</a:t>
            </a:r>
            <a:endParaRPr lang="es-ES" sz="2800" dirty="0"/>
          </a:p>
          <a:p>
            <a:r>
              <a:rPr lang="es-ES" sz="2800" dirty="0" smtClean="0"/>
              <a:t>Permiten </a:t>
            </a:r>
            <a:r>
              <a:rPr lang="es-ES" sz="2800" dirty="0"/>
              <a:t>el aprendizaje de un </a:t>
            </a:r>
            <a:r>
              <a:rPr lang="es-ES" sz="2800" b="1" dirty="0"/>
              <a:t>oficio</a:t>
            </a:r>
            <a:r>
              <a:rPr lang="es-ES" sz="2800" dirty="0"/>
              <a:t>.</a:t>
            </a:r>
          </a:p>
          <a:p>
            <a:r>
              <a:rPr lang="es-ES" sz="2800" dirty="0" smtClean="0"/>
              <a:t>Es </a:t>
            </a:r>
            <a:r>
              <a:rPr lang="es-ES" sz="2800" dirty="0"/>
              <a:t>una buena opción, permite una rápida </a:t>
            </a:r>
            <a:r>
              <a:rPr lang="es-ES" sz="2800" b="1" dirty="0"/>
              <a:t>incorporación al mercado laboral </a:t>
            </a:r>
            <a:r>
              <a:rPr lang="es-ES" sz="2800" dirty="0"/>
              <a:t>(facilitada por las prácticas en empresas).</a:t>
            </a:r>
          </a:p>
          <a:p>
            <a:r>
              <a:rPr lang="es-ES" sz="2800" b="1" dirty="0" smtClean="0"/>
              <a:t>No </a:t>
            </a:r>
            <a:r>
              <a:rPr lang="es-ES" sz="2800" b="1" dirty="0"/>
              <a:t>se regala</a:t>
            </a:r>
            <a:r>
              <a:rPr lang="es-ES" sz="2800" dirty="0"/>
              <a:t>, requiere de esfuerzo y dedicación.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Admisión</a:t>
            </a:r>
            <a:r>
              <a:rPr lang="es-ES" sz="2800" dirty="0"/>
              <a:t>: junio y septiembre (pendiente de fechas).</a:t>
            </a:r>
          </a:p>
          <a:p>
            <a:r>
              <a:rPr lang="es-ES" sz="2800" dirty="0"/>
              <a:t> </a:t>
            </a:r>
            <a:r>
              <a:rPr lang="es-ES" sz="2800" b="1" dirty="0">
                <a:solidFill>
                  <a:srgbClr val="FF0000"/>
                </a:solidFill>
              </a:rPr>
              <a:t>Matriculación</a:t>
            </a:r>
            <a:r>
              <a:rPr lang="es-ES" sz="2800" dirty="0">
                <a:solidFill>
                  <a:srgbClr val="FF0000"/>
                </a:solidFill>
              </a:rPr>
              <a:t>:</a:t>
            </a:r>
            <a:r>
              <a:rPr lang="es-ES" sz="2800" dirty="0"/>
              <a:t> </a:t>
            </a:r>
            <a:r>
              <a:rPr lang="es-ES" sz="2800" dirty="0" smtClean="0"/>
              <a:t>julio (en </a:t>
            </a:r>
            <a:r>
              <a:rPr lang="es-ES" sz="2800" dirty="0"/>
              <a:t>función de la </a:t>
            </a:r>
            <a:r>
              <a:rPr lang="es-ES" sz="2800" dirty="0" smtClean="0"/>
              <a:t>adjudicación)</a:t>
            </a:r>
            <a:endParaRPr lang="es-ES" sz="2800" dirty="0"/>
          </a:p>
          <a:p>
            <a:r>
              <a:rPr lang="es-ES" sz="2800" dirty="0" smtClean="0"/>
              <a:t>Se presenta </a:t>
            </a:r>
            <a:r>
              <a:rPr lang="es-ES" sz="2800" b="1" u="sng" dirty="0" smtClean="0"/>
              <a:t>una única solicitud</a:t>
            </a:r>
            <a:r>
              <a:rPr lang="es-ES" sz="2800" b="1" dirty="0" smtClean="0"/>
              <a:t>, </a:t>
            </a:r>
            <a:r>
              <a:rPr lang="es-ES" sz="2800" dirty="0" smtClean="0"/>
              <a:t>con hasta 10 peticiones y/o CF o centros diferentes.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8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570"/>
          </a:xfrm>
        </p:spPr>
        <p:txBody>
          <a:bodyPr/>
          <a:lstStyle/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Ciclos Formativos de Grado Medio</a:t>
            </a: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69721"/>
            <a:ext cx="9365826" cy="4471642"/>
          </a:xfrm>
        </p:spPr>
        <p:txBody>
          <a:bodyPr>
            <a:normAutofit/>
          </a:bodyPr>
          <a:lstStyle/>
          <a:p>
            <a:r>
              <a:rPr lang="es-ES" sz="2800" dirty="0"/>
              <a:t>Requisitos de </a:t>
            </a:r>
            <a:r>
              <a:rPr lang="es-ES" sz="2800" b="1" dirty="0"/>
              <a:t>acceso</a:t>
            </a:r>
            <a:r>
              <a:rPr lang="es-ES" sz="2800" dirty="0"/>
              <a:t>:</a:t>
            </a:r>
          </a:p>
          <a:p>
            <a:pPr lvl="1"/>
            <a:r>
              <a:rPr lang="es-ES" sz="2600" dirty="0" smtClean="0"/>
              <a:t>Tener </a:t>
            </a:r>
            <a:r>
              <a:rPr lang="es-ES" sz="2600" dirty="0"/>
              <a:t>el título de Graduado en ESO.</a:t>
            </a:r>
          </a:p>
          <a:p>
            <a:pPr lvl="1"/>
            <a:r>
              <a:rPr lang="es-ES" sz="2600" dirty="0" smtClean="0"/>
              <a:t>Tener </a:t>
            </a:r>
            <a:r>
              <a:rPr lang="es-ES" sz="2600" dirty="0"/>
              <a:t>el título de </a:t>
            </a:r>
            <a:r>
              <a:rPr lang="es-ES" sz="2600"/>
              <a:t>Técnico </a:t>
            </a:r>
            <a:r>
              <a:rPr lang="es-ES" sz="2600" smtClean="0"/>
              <a:t>Básico (FPB).</a:t>
            </a:r>
            <a:endParaRPr lang="es-ES" sz="2600" dirty="0"/>
          </a:p>
          <a:p>
            <a:pPr lvl="1"/>
            <a:r>
              <a:rPr lang="es-ES" sz="2600" dirty="0" smtClean="0"/>
              <a:t>Haber </a:t>
            </a:r>
            <a:r>
              <a:rPr lang="es-ES" sz="2600" dirty="0"/>
              <a:t>superado prueba de acceso (mínimo 17 años).</a:t>
            </a:r>
          </a:p>
          <a:p>
            <a:r>
              <a:rPr lang="es-ES" sz="2800" dirty="0" smtClean="0"/>
              <a:t>Haber </a:t>
            </a:r>
            <a:r>
              <a:rPr lang="es-ES" sz="2800" dirty="0"/>
              <a:t>superado un curso de formación específico preparatorio (mínimo 17 años).</a:t>
            </a:r>
          </a:p>
          <a:p>
            <a:r>
              <a:rPr lang="es-ES" sz="2800" dirty="0"/>
              <a:t>Se obtiene el </a:t>
            </a:r>
            <a:r>
              <a:rPr lang="es-ES" sz="2800" b="1" dirty="0"/>
              <a:t>título de Técnico</a:t>
            </a:r>
            <a:r>
              <a:rPr lang="es-ES" sz="2800" dirty="0"/>
              <a:t>.</a:t>
            </a:r>
          </a:p>
          <a:p>
            <a:r>
              <a:rPr lang="es-ES" sz="2800" dirty="0"/>
              <a:t>Permite el </a:t>
            </a:r>
            <a:r>
              <a:rPr lang="es-ES" sz="2800" b="1" dirty="0"/>
              <a:t>acceso </a:t>
            </a:r>
            <a:r>
              <a:rPr lang="es-ES" sz="2800" dirty="0"/>
              <a:t>a Bachillerato o a un CFGS.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9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594" y="203201"/>
            <a:ext cx="8596668" cy="894079"/>
          </a:xfrm>
        </p:spPr>
        <p:txBody>
          <a:bodyPr>
            <a:normAutofit/>
          </a:bodyPr>
          <a:lstStyle/>
          <a:p>
            <a:pPr algn="ctr"/>
            <a:r>
              <a:rPr lang="es-ES" sz="2800" b="1" u="sng" dirty="0" smtClean="0">
                <a:solidFill>
                  <a:srgbClr val="0070C0"/>
                </a:solidFill>
              </a:rPr>
              <a:t>Ciclos Formativos de Grado Superior</a:t>
            </a:r>
            <a:endParaRPr lang="es-E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00150"/>
            <a:ext cx="10009716" cy="4841213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Requisitos de </a:t>
            </a:r>
            <a:r>
              <a:rPr lang="es-ES" sz="2400" b="1" dirty="0"/>
              <a:t>acceso</a:t>
            </a:r>
            <a:r>
              <a:rPr lang="es-ES" sz="2400" dirty="0"/>
              <a:t>:</a:t>
            </a:r>
            <a:endParaRPr lang="es-ES" sz="2400" b="1" dirty="0"/>
          </a:p>
          <a:p>
            <a:pPr lvl="1"/>
            <a:r>
              <a:rPr lang="es-ES" sz="2200" dirty="0" smtClean="0"/>
              <a:t>Tener </a:t>
            </a:r>
            <a:r>
              <a:rPr lang="es-ES" sz="2200" dirty="0"/>
              <a:t>el título de Bachillerato.</a:t>
            </a:r>
          </a:p>
          <a:p>
            <a:pPr lvl="1"/>
            <a:r>
              <a:rPr lang="es-ES" sz="2200" dirty="0" smtClean="0"/>
              <a:t>Tener </a:t>
            </a:r>
            <a:r>
              <a:rPr lang="es-ES" sz="2200" dirty="0"/>
              <a:t>el título de </a:t>
            </a:r>
            <a:r>
              <a:rPr lang="es-ES" sz="2200" dirty="0" smtClean="0"/>
              <a:t>Técnico GM.</a:t>
            </a:r>
            <a:endParaRPr lang="es-ES" sz="2200" dirty="0"/>
          </a:p>
          <a:p>
            <a:pPr lvl="1"/>
            <a:r>
              <a:rPr lang="es-ES" sz="2200" dirty="0" smtClean="0"/>
              <a:t>Haber </a:t>
            </a:r>
            <a:r>
              <a:rPr lang="es-ES" sz="2200" dirty="0"/>
              <a:t>superado prueba de acceso (mínimo 19 años).</a:t>
            </a:r>
          </a:p>
          <a:p>
            <a:pPr lvl="1"/>
            <a:r>
              <a:rPr lang="es-ES" sz="2200" dirty="0" smtClean="0"/>
              <a:t>Haber </a:t>
            </a:r>
            <a:r>
              <a:rPr lang="es-ES" sz="2200" dirty="0"/>
              <a:t>superado un curso de formación específico preparatorio (mínimo 19 años).</a:t>
            </a:r>
          </a:p>
          <a:p>
            <a:pPr lvl="1"/>
            <a:r>
              <a:rPr lang="es-ES" sz="2200" dirty="0" smtClean="0"/>
              <a:t>Tener </a:t>
            </a:r>
            <a:r>
              <a:rPr lang="es-ES" sz="2200" dirty="0"/>
              <a:t>el título de Técnico superior o Grado </a:t>
            </a:r>
            <a:r>
              <a:rPr lang="es-ES" sz="2200" dirty="0" smtClean="0"/>
              <a:t>universitario.</a:t>
            </a:r>
          </a:p>
          <a:p>
            <a:pPr lvl="1"/>
            <a:endParaRPr lang="es-ES" sz="2200" dirty="0"/>
          </a:p>
          <a:p>
            <a:pPr marL="457200" lvl="1" indent="0">
              <a:buNone/>
            </a:pPr>
            <a:r>
              <a:rPr lang="es-ES" sz="2200" dirty="0" smtClean="0"/>
              <a:t>*** Se </a:t>
            </a:r>
            <a:r>
              <a:rPr lang="es-ES" sz="2200" dirty="0"/>
              <a:t>obtiene el </a:t>
            </a:r>
            <a:r>
              <a:rPr lang="es-ES" sz="2200" b="1" i="1" dirty="0">
                <a:solidFill>
                  <a:srgbClr val="FF0000"/>
                </a:solidFill>
              </a:rPr>
              <a:t>T</a:t>
            </a:r>
            <a:r>
              <a:rPr lang="es-ES" sz="2200" b="1" i="1" dirty="0" smtClean="0">
                <a:solidFill>
                  <a:srgbClr val="FF0000"/>
                </a:solidFill>
              </a:rPr>
              <a:t>ítulo </a:t>
            </a:r>
            <a:r>
              <a:rPr lang="es-ES" sz="2200" b="1" i="1" dirty="0">
                <a:solidFill>
                  <a:srgbClr val="FF0000"/>
                </a:solidFill>
              </a:rPr>
              <a:t>de Técnico Superior</a:t>
            </a:r>
            <a:r>
              <a:rPr lang="es-ES" sz="2200" dirty="0"/>
              <a:t>. Permite el </a:t>
            </a:r>
            <a:r>
              <a:rPr lang="es-ES" sz="2200" b="1" dirty="0"/>
              <a:t>acceso </a:t>
            </a:r>
            <a:r>
              <a:rPr lang="es-ES" sz="2200" dirty="0"/>
              <a:t>a un Grado Universitario</a:t>
            </a:r>
            <a:r>
              <a:rPr lang="es-ES" sz="2200" dirty="0" smtClean="0"/>
              <a:t>. </a:t>
            </a:r>
          </a:p>
          <a:p>
            <a:pPr marL="457200" lvl="1" indent="0">
              <a:buNone/>
            </a:pPr>
            <a:r>
              <a:rPr lang="es-ES" sz="2200" dirty="0" smtClean="0"/>
              <a:t>***No es necesario realizar </a:t>
            </a:r>
            <a:r>
              <a:rPr lang="es-ES" sz="2200" dirty="0" err="1" smtClean="0"/>
              <a:t>Pevau</a:t>
            </a:r>
            <a:r>
              <a:rPr lang="es-ES" sz="2200" dirty="0" smtClean="0"/>
              <a:t> (pero recomendable algunas asignaturas de 2º bachillerato para subir nota)</a:t>
            </a:r>
            <a:endParaRPr lang="es-ES" sz="2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81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851598"/>
              </p:ext>
            </p:extLst>
          </p:nvPr>
        </p:nvGraphicFramePr>
        <p:xfrm>
          <a:off x="1" y="92074"/>
          <a:ext cx="12435840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Acrobat Document" r:id="rId3" imgW="4571900" imgH="3428743" progId="Acrobat.Document.DC">
                  <p:embed/>
                </p:oleObj>
              </mc:Choice>
              <mc:Fallback>
                <p:oleObj name="Acrobat Document" r:id="rId3" imgW="4571900" imgH="342874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92074"/>
                        <a:ext cx="12435840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7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924" y="163830"/>
            <a:ext cx="8596668" cy="822960"/>
          </a:xfrm>
        </p:spPr>
        <p:txBody>
          <a:bodyPr/>
          <a:lstStyle/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Ciclos Formativos de GM y GS</a:t>
            </a: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01090"/>
            <a:ext cx="10082106" cy="5265420"/>
          </a:xfrm>
        </p:spPr>
        <p:txBody>
          <a:bodyPr>
            <a:noAutofit/>
          </a:bodyPr>
          <a:lstStyle/>
          <a:p>
            <a:r>
              <a:rPr lang="es-ES" sz="2400" u="sng" dirty="0"/>
              <a:t>SOLICITUDES</a:t>
            </a:r>
            <a:r>
              <a:rPr lang="es-ES" sz="2400" dirty="0"/>
              <a:t>: </a:t>
            </a:r>
            <a:r>
              <a:rPr lang="es-ES" sz="2400" dirty="0" smtClean="0">
                <a:solidFill>
                  <a:srgbClr val="FF0000"/>
                </a:solidFill>
              </a:rPr>
              <a:t>TELEMÁTICA (preferentemente</a:t>
            </a:r>
            <a:r>
              <a:rPr lang="es-ES" sz="2400" dirty="0">
                <a:solidFill>
                  <a:srgbClr val="FF0000"/>
                </a:solidFill>
              </a:rPr>
              <a:t>: “SECRETARÍA VIRTUAL</a:t>
            </a:r>
            <a:r>
              <a:rPr lang="es-ES" sz="2400" dirty="0" smtClean="0">
                <a:solidFill>
                  <a:srgbClr val="FF0000"/>
                </a:solidFill>
              </a:rPr>
              <a:t>”)</a:t>
            </a:r>
          </a:p>
          <a:p>
            <a:r>
              <a:rPr lang="es-ES" sz="2400" dirty="0">
                <a:solidFill>
                  <a:srgbClr val="FFC000"/>
                </a:solidFill>
              </a:rPr>
              <a:t>PENDIENTE DE CONFIRMACIÓN PROCEDIMIENTO PARA 2024</a:t>
            </a:r>
            <a:r>
              <a:rPr lang="es-ES" sz="2400" dirty="0" smtClean="0">
                <a:solidFill>
                  <a:srgbClr val="FFC000"/>
                </a:solidFill>
              </a:rPr>
              <a:t>!</a:t>
            </a:r>
          </a:p>
          <a:p>
            <a:r>
              <a:rPr lang="es-ES" sz="2400" u="sng" dirty="0" smtClean="0"/>
              <a:t>Años </a:t>
            </a:r>
            <a:r>
              <a:rPr lang="es-ES" sz="2400" u="sng" dirty="0"/>
              <a:t>anteriores</a:t>
            </a:r>
            <a:r>
              <a:rPr lang="es-ES" sz="2400" dirty="0" smtClean="0"/>
              <a:t>:</a:t>
            </a:r>
          </a:p>
          <a:p>
            <a:pPr marL="457200" lvl="1" indent="0">
              <a:buNone/>
            </a:pPr>
            <a:r>
              <a:rPr lang="es-ES" sz="2200" dirty="0" smtClean="0"/>
              <a:t>➢ </a:t>
            </a:r>
            <a:r>
              <a:rPr lang="es-ES" sz="2200" dirty="0"/>
              <a:t>Cuando hay más solicitantes que plazas, el alumnado es matriculado por </a:t>
            </a:r>
            <a:r>
              <a:rPr lang="es-ES" sz="2200" b="1" dirty="0"/>
              <a:t>orden de nota media y </a:t>
            </a:r>
            <a:r>
              <a:rPr lang="es-ES" sz="2200" b="1" dirty="0" smtClean="0"/>
              <a:t>cupos</a:t>
            </a:r>
            <a:r>
              <a:rPr lang="es-ES" sz="2200" dirty="0"/>
              <a:t> </a:t>
            </a:r>
            <a:r>
              <a:rPr lang="es-ES" sz="2200" dirty="0" smtClean="0"/>
              <a:t>(orden </a:t>
            </a:r>
            <a:r>
              <a:rPr lang="es-ES" sz="2200" dirty="0"/>
              <a:t>de prioridad distinto según cada </a:t>
            </a:r>
            <a:r>
              <a:rPr lang="es-ES" sz="2200" dirty="0" smtClean="0"/>
              <a:t>cupo). </a:t>
            </a:r>
          </a:p>
          <a:p>
            <a:pPr marL="457200" lvl="1" indent="0">
              <a:buNone/>
            </a:pPr>
            <a:r>
              <a:rPr lang="es-ES" sz="2200" dirty="0" smtClean="0"/>
              <a:t>➢ </a:t>
            </a:r>
            <a:r>
              <a:rPr lang="es-ES" sz="2200" dirty="0"/>
              <a:t>Posibilidad de solicitar “</a:t>
            </a:r>
            <a:r>
              <a:rPr lang="es-ES" sz="2200" dirty="0">
                <a:solidFill>
                  <a:srgbClr val="FF0000"/>
                </a:solidFill>
              </a:rPr>
              <a:t>Oferta parcial diferenciada</a:t>
            </a:r>
            <a:r>
              <a:rPr lang="es-ES" sz="2200" dirty="0"/>
              <a:t>” si no hay plaza en “oferta completa”. </a:t>
            </a:r>
            <a:r>
              <a:rPr lang="es-ES" sz="2200" dirty="0" smtClean="0"/>
              <a:t>Se recomienda </a:t>
            </a:r>
            <a:r>
              <a:rPr lang="es-ES" sz="2200" u="sng" dirty="0" smtClean="0"/>
              <a:t>marcar</a:t>
            </a:r>
            <a:r>
              <a:rPr lang="es-ES" sz="2200" dirty="0" smtClean="0"/>
              <a:t> </a:t>
            </a:r>
            <a:r>
              <a:rPr lang="es-ES" sz="2200" dirty="0"/>
              <a:t>esta casilla</a:t>
            </a:r>
            <a:r>
              <a:rPr lang="es-ES" sz="2200" dirty="0" smtClean="0"/>
              <a:t>.</a:t>
            </a:r>
          </a:p>
          <a:p>
            <a:r>
              <a:rPr lang="es-ES" sz="2400" dirty="0">
                <a:solidFill>
                  <a:srgbClr val="FF0000"/>
                </a:solidFill>
              </a:rPr>
              <a:t>¡Importancia de la nota media para acceder!</a:t>
            </a:r>
          </a:p>
        </p:txBody>
      </p:sp>
    </p:spTree>
    <p:extLst>
      <p:ext uri="{BB962C8B-B14F-4D97-AF65-F5344CB8AC3E}">
        <p14:creationId xmlns:p14="http://schemas.microsoft.com/office/powerpoint/2010/main" val="15889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Oferta formativa de CFGM provincia de Huelva</a:t>
            </a:r>
            <a:endParaRPr lang="es-ES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(**** Ver)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86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5934" y="152400"/>
            <a:ext cx="8398086" cy="933450"/>
          </a:xfrm>
        </p:spPr>
        <p:txBody>
          <a:bodyPr/>
          <a:lstStyle/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¿Y si mi hijo/a no obtiene el título?</a:t>
            </a: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15441"/>
            <a:ext cx="9426786" cy="4425922"/>
          </a:xfrm>
        </p:spPr>
        <p:txBody>
          <a:bodyPr/>
          <a:lstStyle/>
          <a:p>
            <a:r>
              <a:rPr lang="es-ES" sz="2400" b="1" dirty="0"/>
              <a:t>Permanencia en 4º </a:t>
            </a:r>
            <a:r>
              <a:rPr lang="es-ES" sz="2400" dirty="0"/>
              <a:t>(solo dos veces a lo largo de las enseñanzas obligatorias). Permanecer en el instituto hasta los 18 años.</a:t>
            </a:r>
          </a:p>
          <a:p>
            <a:r>
              <a:rPr lang="es-ES" sz="2400" b="1" dirty="0" smtClean="0"/>
              <a:t>Pruebas </a:t>
            </a:r>
            <a:r>
              <a:rPr lang="es-ES" sz="2400" b="1" dirty="0"/>
              <a:t>extraordinarias </a:t>
            </a:r>
            <a:r>
              <a:rPr lang="es-ES" sz="2400" dirty="0"/>
              <a:t>para la obtención del título de Graduado en ESO para mayores de 18 años.</a:t>
            </a:r>
          </a:p>
          <a:p>
            <a:r>
              <a:rPr lang="es-ES" sz="2400" b="1" dirty="0" smtClean="0"/>
              <a:t>ESPA</a:t>
            </a:r>
            <a:r>
              <a:rPr lang="es-ES" sz="2400" dirty="0" smtClean="0"/>
              <a:t> </a:t>
            </a:r>
            <a:r>
              <a:rPr lang="es-ES" sz="2400" dirty="0"/>
              <a:t>(a partir de 17 años)</a:t>
            </a:r>
          </a:p>
          <a:p>
            <a:r>
              <a:rPr lang="es-ES" sz="2400" b="1" dirty="0" smtClean="0"/>
              <a:t>Pruebas </a:t>
            </a:r>
            <a:r>
              <a:rPr lang="es-ES" sz="2400" b="1" dirty="0"/>
              <a:t>de acceso a los ciclos formativos</a:t>
            </a:r>
            <a:r>
              <a:rPr lang="es-ES" sz="2400" dirty="0"/>
              <a:t>.</a:t>
            </a:r>
          </a:p>
          <a:p>
            <a:r>
              <a:rPr lang="es-ES" sz="2400" dirty="0" smtClean="0"/>
              <a:t>Incorporación </a:t>
            </a:r>
            <a:r>
              <a:rPr lang="es-ES" sz="2400" b="1" dirty="0"/>
              <a:t>mercado laboral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84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Becas (2024/25)</a:t>
            </a: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9807786" cy="4500879"/>
          </a:xfrm>
        </p:spPr>
        <p:txBody>
          <a:bodyPr>
            <a:normAutofit lnSpcReduction="10000"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Beca General del </a:t>
            </a:r>
            <a:r>
              <a:rPr lang="es-ES" sz="2800" dirty="0" smtClean="0">
                <a:solidFill>
                  <a:srgbClr val="FF0000"/>
                </a:solidFill>
              </a:rPr>
              <a:t>Ministerio</a:t>
            </a:r>
            <a:r>
              <a:rPr lang="es-ES" sz="2800" dirty="0"/>
              <a:t> </a:t>
            </a:r>
            <a:r>
              <a:rPr lang="es-ES" sz="2800" dirty="0" smtClean="0"/>
              <a:t>(del </a:t>
            </a:r>
            <a:r>
              <a:rPr lang="es-ES" sz="2800" dirty="0"/>
              <a:t>19 de marzo al 10 de mayo </a:t>
            </a:r>
            <a:r>
              <a:rPr lang="es-ES" sz="2800" dirty="0" smtClean="0"/>
              <a:t>2024)</a:t>
            </a:r>
            <a:endParaRPr lang="es-ES" sz="2800" dirty="0"/>
          </a:p>
          <a:p>
            <a:r>
              <a:rPr lang="es-ES" sz="2800" dirty="0" smtClean="0">
                <a:solidFill>
                  <a:srgbClr val="FF0000"/>
                </a:solidFill>
              </a:rPr>
              <a:t>Becas NEAE</a:t>
            </a:r>
            <a:r>
              <a:rPr lang="es-ES" sz="2800" dirty="0"/>
              <a:t> </a:t>
            </a:r>
            <a:r>
              <a:rPr lang="es-ES" sz="2800" dirty="0" smtClean="0"/>
              <a:t>(del </a:t>
            </a:r>
            <a:r>
              <a:rPr lang="es-ES" sz="2800" dirty="0"/>
              <a:t>30 de abril al 13 de septiembre </a:t>
            </a:r>
            <a:r>
              <a:rPr lang="es-ES" sz="2800" dirty="0" smtClean="0"/>
              <a:t>2024).</a:t>
            </a:r>
            <a:endParaRPr lang="es-ES" sz="2800" dirty="0"/>
          </a:p>
          <a:p>
            <a:endParaRPr lang="es-ES" sz="2800" u="sng" dirty="0" smtClean="0"/>
          </a:p>
          <a:p>
            <a:r>
              <a:rPr lang="es-ES" sz="2800" u="sng" dirty="0" smtClean="0"/>
              <a:t>Pendientes </a:t>
            </a:r>
            <a:r>
              <a:rPr lang="es-ES" sz="2800" u="sng" dirty="0"/>
              <a:t>de fechas</a:t>
            </a:r>
            <a:r>
              <a:rPr lang="es-ES" sz="2800" dirty="0"/>
              <a:t>:</a:t>
            </a:r>
          </a:p>
          <a:p>
            <a:pPr lvl="1"/>
            <a:r>
              <a:rPr lang="es-ES" sz="2600" dirty="0" smtClean="0">
                <a:solidFill>
                  <a:srgbClr val="FF0000"/>
                </a:solidFill>
              </a:rPr>
              <a:t>Beca </a:t>
            </a:r>
            <a:r>
              <a:rPr lang="es-ES" sz="2600" dirty="0">
                <a:solidFill>
                  <a:srgbClr val="FF0000"/>
                </a:solidFill>
              </a:rPr>
              <a:t>de transporte </a:t>
            </a:r>
            <a:r>
              <a:rPr lang="es-ES" sz="2600" dirty="0"/>
              <a:t>(diciembre a enero).</a:t>
            </a:r>
          </a:p>
          <a:p>
            <a:pPr lvl="1"/>
            <a:r>
              <a:rPr lang="es-ES" sz="2600" dirty="0" smtClean="0">
                <a:solidFill>
                  <a:srgbClr val="FF0000"/>
                </a:solidFill>
              </a:rPr>
              <a:t>Beca </a:t>
            </a:r>
            <a:r>
              <a:rPr lang="es-ES" sz="2600" dirty="0">
                <a:solidFill>
                  <a:srgbClr val="FF0000"/>
                </a:solidFill>
              </a:rPr>
              <a:t>6000 </a:t>
            </a:r>
            <a:r>
              <a:rPr lang="es-ES" sz="2600" dirty="0"/>
              <a:t>(diciembre  a </a:t>
            </a:r>
            <a:r>
              <a:rPr lang="es-ES" sz="2600" dirty="0" smtClean="0"/>
              <a:t>enero).</a:t>
            </a:r>
            <a:endParaRPr lang="es-ES" sz="2600" dirty="0"/>
          </a:p>
          <a:p>
            <a:pPr lvl="1"/>
            <a:r>
              <a:rPr lang="es-ES" sz="2600" dirty="0" smtClean="0">
                <a:solidFill>
                  <a:srgbClr val="FF0000"/>
                </a:solidFill>
              </a:rPr>
              <a:t>Beca </a:t>
            </a:r>
            <a:r>
              <a:rPr lang="es-ES" sz="2600" dirty="0">
                <a:solidFill>
                  <a:srgbClr val="FF0000"/>
                </a:solidFill>
              </a:rPr>
              <a:t>Adriano </a:t>
            </a:r>
            <a:r>
              <a:rPr lang="es-ES" sz="2600" dirty="0"/>
              <a:t>(diciembre a enero).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37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0520"/>
            <a:ext cx="10021146" cy="868680"/>
          </a:xfrm>
        </p:spPr>
        <p:txBody>
          <a:bodyPr>
            <a:normAutofit/>
          </a:bodyPr>
          <a:lstStyle/>
          <a:p>
            <a:pPr algn="ctr"/>
            <a:r>
              <a:rPr lang="es-ES" sz="3200" b="1" i="1" u="sng" dirty="0" smtClean="0">
                <a:solidFill>
                  <a:schemeClr val="tx1"/>
                </a:solidFill>
              </a:rPr>
              <a:t>¿De qué vamos a hablar esta tarde?</a:t>
            </a:r>
            <a:endParaRPr lang="es-ES" sz="3200" b="1" i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78280"/>
            <a:ext cx="9899226" cy="4754879"/>
          </a:xfrm>
        </p:spPr>
        <p:txBody>
          <a:bodyPr numCol="2">
            <a:normAutofit fontScale="55000" lnSpcReduction="20000"/>
          </a:bodyPr>
          <a:lstStyle/>
          <a:p>
            <a:pPr lvl="0" algn="just"/>
            <a:r>
              <a:rPr lang="es-ES" sz="55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 y </a:t>
            </a:r>
            <a:r>
              <a:rPr lang="es-ES" sz="55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titulación</a:t>
            </a:r>
            <a:endParaRPr lang="es-ES" sz="5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s-ES" sz="5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55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Bachillerato</a:t>
            </a:r>
            <a:endParaRPr lang="es-ES" sz="55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s-E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 de Bachillerato.</a:t>
            </a:r>
          </a:p>
          <a:p>
            <a:pPr marL="457200" lvl="1" indent="0" algn="just">
              <a:buNone/>
            </a:pPr>
            <a:endParaRPr lang="es-E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55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Formación </a:t>
            </a:r>
            <a:r>
              <a:rPr lang="es-ES" sz="55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endParaRPr lang="es-ES" sz="5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s-E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CFGM </a:t>
            </a:r>
            <a:r>
              <a:rPr lang="es-E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CFGS.</a:t>
            </a:r>
          </a:p>
          <a:p>
            <a:pPr lvl="1" algn="just"/>
            <a:r>
              <a:rPr lang="es-E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 de ciclos formativos en la provincia de Huelva</a:t>
            </a:r>
            <a:r>
              <a:rPr lang="es-E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s-E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s-ES" sz="55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55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55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si mi hijo/a no obtiene el título de graduado</a:t>
            </a:r>
            <a:r>
              <a:rPr lang="es-ES" sz="55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just"/>
            <a:endParaRPr lang="es-ES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5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Becas</a:t>
            </a:r>
            <a:r>
              <a:rPr lang="es-ES" sz="5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s-ES" sz="5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5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Enlaces </a:t>
            </a:r>
            <a:r>
              <a:rPr lang="es-ES" sz="5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interés</a:t>
            </a:r>
            <a:r>
              <a:rPr lang="es-E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s-ES" sz="2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38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Enlaces de interés</a:t>
            </a:r>
            <a:endParaRPr lang="es-ES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84961"/>
            <a:ext cx="9426786" cy="4456402"/>
          </a:xfrm>
        </p:spPr>
        <p:txBody>
          <a:bodyPr>
            <a:normAutofit fontScale="92500" lnSpcReduction="10000"/>
          </a:bodyPr>
          <a:lstStyle/>
          <a:p>
            <a:r>
              <a:rPr lang="es-ES" sz="2600" b="1" dirty="0" err="1">
                <a:solidFill>
                  <a:srgbClr val="FF0000"/>
                </a:solidFill>
              </a:rPr>
              <a:t>TodoFP</a:t>
            </a:r>
            <a:r>
              <a:rPr lang="es-ES" sz="2600" b="1" dirty="0">
                <a:solidFill>
                  <a:srgbClr val="FF0000"/>
                </a:solidFill>
              </a:rPr>
              <a:t>:</a:t>
            </a:r>
            <a:endParaRPr lang="es-E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600" u="sng" dirty="0" smtClean="0">
                <a:hlinkClick r:id="rId2"/>
              </a:rPr>
              <a:t>https</a:t>
            </a:r>
            <a:r>
              <a:rPr lang="es-ES" sz="2600" u="sng" dirty="0">
                <a:hlinkClick r:id="rId2"/>
              </a:rPr>
              <a:t>://www.todofp.es/inicio.html</a:t>
            </a:r>
            <a:endParaRPr lang="es-ES" sz="2600" dirty="0"/>
          </a:p>
          <a:p>
            <a:pPr marL="0" indent="0">
              <a:buNone/>
            </a:pPr>
            <a:endParaRPr lang="es-ES" sz="2600" dirty="0"/>
          </a:p>
          <a:p>
            <a:r>
              <a:rPr lang="es-ES" sz="2600" b="1" dirty="0">
                <a:solidFill>
                  <a:srgbClr val="FF0000"/>
                </a:solidFill>
              </a:rPr>
              <a:t>Oferta Ciclos Formativos en Andalucía</a:t>
            </a:r>
            <a:r>
              <a:rPr lang="es-ES" sz="2600" b="1" dirty="0"/>
              <a:t>:</a:t>
            </a:r>
            <a:endParaRPr lang="es-ES" sz="2600" dirty="0"/>
          </a:p>
          <a:p>
            <a:pPr marL="0" indent="0">
              <a:buNone/>
            </a:pPr>
            <a:r>
              <a:rPr lang="es-ES" sz="2600" u="sng" dirty="0">
                <a:hlinkClick r:id="rId3"/>
              </a:rPr>
              <a:t>https://www.juntadeandalucia.es/educacion/secretariavirtual/consul</a:t>
            </a:r>
            <a:r>
              <a:rPr lang="es-ES" sz="2600" dirty="0"/>
              <a:t> </a:t>
            </a:r>
            <a:r>
              <a:rPr lang="es-ES" sz="2600" u="sng" dirty="0" err="1">
                <a:hlinkClick r:id="rId4"/>
              </a:rPr>
              <a:t>ta</a:t>
            </a:r>
            <a:r>
              <a:rPr lang="es-ES" sz="2600" u="sng" dirty="0">
                <a:hlinkClick r:id="rId4"/>
              </a:rPr>
              <a:t>/oferta-educativa-</a:t>
            </a:r>
            <a:r>
              <a:rPr lang="es-ES" sz="2600" u="sng" dirty="0" err="1">
                <a:hlinkClick r:id="rId4"/>
              </a:rPr>
              <a:t>formacion</a:t>
            </a:r>
            <a:r>
              <a:rPr lang="es-ES" sz="2600" u="sng" dirty="0">
                <a:hlinkClick r:id="rId4"/>
              </a:rPr>
              <a:t>-profesional/</a:t>
            </a:r>
            <a:endParaRPr lang="es-ES" sz="2600" dirty="0"/>
          </a:p>
          <a:p>
            <a:endParaRPr lang="es-ES" sz="2600" dirty="0"/>
          </a:p>
          <a:p>
            <a:r>
              <a:rPr lang="es-ES" sz="2600" b="1" dirty="0">
                <a:solidFill>
                  <a:srgbClr val="FF0000"/>
                </a:solidFill>
              </a:rPr>
              <a:t>Becas:</a:t>
            </a:r>
            <a:endParaRPr lang="es-E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600" u="sng" dirty="0">
                <a:hlinkClick r:id="rId5"/>
              </a:rPr>
              <a:t>Inicio - Consejería de Desarrollo Educativo y Formación</a:t>
            </a:r>
            <a:r>
              <a:rPr lang="es-ES" sz="2600" dirty="0"/>
              <a:t> </a:t>
            </a:r>
            <a:r>
              <a:rPr lang="es-ES" sz="2600" u="sng" dirty="0">
                <a:hlinkClick r:id="rId5"/>
              </a:rPr>
              <a:t>Profesional (juntadeandalucia.es)</a:t>
            </a:r>
            <a:endParaRPr lang="es-ES" sz="2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6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33466" cy="341376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/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¡¡ Muchas gracias por vuestro asistencia y atención !!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80" y="4717733"/>
            <a:ext cx="2621280" cy="1393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7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u="sng" dirty="0" smtClean="0">
                <a:solidFill>
                  <a:srgbClr val="00B0F0"/>
                </a:solidFill>
              </a:rPr>
              <a:t>Al finalizar la ESO...</a:t>
            </a:r>
            <a:endParaRPr lang="es-ES" b="1" i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63040"/>
            <a:ext cx="9777306" cy="5013959"/>
          </a:xfrm>
        </p:spPr>
        <p:txBody>
          <a:bodyPr>
            <a:noAutofit/>
          </a:bodyPr>
          <a:lstStyle/>
          <a:p>
            <a:r>
              <a:rPr lang="es-ES" sz="2800" dirty="0"/>
              <a:t>Si mi hijo/a </a:t>
            </a:r>
            <a:r>
              <a:rPr lang="es-ES" sz="2800" b="1" dirty="0"/>
              <a:t>OBTIENE </a:t>
            </a:r>
            <a:r>
              <a:rPr lang="es-ES" sz="2800" dirty="0"/>
              <a:t>el título de </a:t>
            </a:r>
            <a:r>
              <a:rPr lang="es-ES" sz="2800" b="1" dirty="0"/>
              <a:t>Graduado en ESO</a:t>
            </a:r>
            <a:r>
              <a:rPr lang="es-ES" sz="2800" dirty="0"/>
              <a:t> puede</a:t>
            </a:r>
            <a:r>
              <a:rPr lang="es-ES" sz="2800" dirty="0" smtClean="0"/>
              <a:t>:</a:t>
            </a:r>
          </a:p>
          <a:p>
            <a:pPr lvl="1"/>
            <a:r>
              <a:rPr lang="es-ES" sz="2600" dirty="0">
                <a:solidFill>
                  <a:schemeClr val="tx1"/>
                </a:solidFill>
              </a:rPr>
              <a:t>Acceder a </a:t>
            </a:r>
            <a:r>
              <a:rPr lang="es-ES" sz="2600" dirty="0">
                <a:solidFill>
                  <a:srgbClr val="FF0000"/>
                </a:solidFill>
              </a:rPr>
              <a:t>Bachillerato</a:t>
            </a:r>
            <a:endParaRPr lang="es-ES" sz="2600" dirty="0"/>
          </a:p>
          <a:p>
            <a:pPr lvl="1"/>
            <a:r>
              <a:rPr lang="es-ES" sz="2400" dirty="0">
                <a:solidFill>
                  <a:schemeClr val="tx1"/>
                </a:solidFill>
              </a:rPr>
              <a:t>Acceder </a:t>
            </a:r>
            <a:r>
              <a:rPr lang="es-ES" sz="2400" dirty="0" smtClean="0">
                <a:solidFill>
                  <a:schemeClr val="tx1"/>
                </a:solidFill>
              </a:rPr>
              <a:t>a: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 smtClean="0">
                <a:solidFill>
                  <a:srgbClr val="FF0000"/>
                </a:solidFill>
              </a:rPr>
              <a:t>Ciclo </a:t>
            </a:r>
            <a:r>
              <a:rPr lang="es-ES" sz="2200" dirty="0">
                <a:solidFill>
                  <a:srgbClr val="FF0000"/>
                </a:solidFill>
              </a:rPr>
              <a:t>Formativo de Grado </a:t>
            </a:r>
            <a:r>
              <a:rPr lang="es-ES" sz="2200" dirty="0" smtClean="0">
                <a:solidFill>
                  <a:srgbClr val="FF0000"/>
                </a:solidFill>
              </a:rPr>
              <a:t>Medio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 smtClean="0">
                <a:solidFill>
                  <a:srgbClr val="FF0000"/>
                </a:solidFill>
              </a:rPr>
              <a:t>Enseñanzas </a:t>
            </a:r>
            <a:r>
              <a:rPr lang="es-ES" sz="2200" dirty="0" smtClean="0">
                <a:solidFill>
                  <a:srgbClr val="FF0000"/>
                </a:solidFill>
              </a:rPr>
              <a:t>Profesionales de Artes Plásticas y </a:t>
            </a:r>
            <a:r>
              <a:rPr lang="es-ES" sz="2200" dirty="0" smtClean="0">
                <a:solidFill>
                  <a:srgbClr val="FF0000"/>
                </a:solidFill>
              </a:rPr>
              <a:t>Diseño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 smtClean="0">
                <a:solidFill>
                  <a:srgbClr val="FF0000"/>
                </a:solidFill>
              </a:rPr>
              <a:t>Enseñanzas </a:t>
            </a:r>
            <a:r>
              <a:rPr lang="es-ES" sz="2200" dirty="0" smtClean="0">
                <a:solidFill>
                  <a:srgbClr val="FF0000"/>
                </a:solidFill>
              </a:rPr>
              <a:t>Deportivas. </a:t>
            </a:r>
            <a:endParaRPr lang="es-ES" sz="850" dirty="0">
              <a:solidFill>
                <a:srgbClr val="FF0000"/>
              </a:solidFill>
            </a:endParaRPr>
          </a:p>
          <a:p>
            <a:pPr lvl="1"/>
            <a:r>
              <a:rPr lang="es-ES" sz="2400" dirty="0">
                <a:solidFill>
                  <a:schemeClr val="tx1"/>
                </a:solidFill>
              </a:rPr>
              <a:t>Incorporarse al </a:t>
            </a:r>
            <a:r>
              <a:rPr lang="es-ES" sz="2400" dirty="0">
                <a:solidFill>
                  <a:srgbClr val="FF0000"/>
                </a:solidFill>
              </a:rPr>
              <a:t>mercado </a:t>
            </a:r>
            <a:r>
              <a:rPr lang="es-ES" sz="2400" dirty="0" smtClean="0">
                <a:solidFill>
                  <a:srgbClr val="FF0000"/>
                </a:solidFill>
              </a:rPr>
              <a:t>laboral</a:t>
            </a:r>
            <a:r>
              <a:rPr lang="es-ES" sz="2400" dirty="0" smtClean="0">
                <a:solidFill>
                  <a:schemeClr val="tx1"/>
                </a:solidFill>
              </a:rPr>
              <a:t> (consejo: acudir a los servicios de Andalucía Orienta)</a:t>
            </a:r>
          </a:p>
          <a:p>
            <a:pPr lvl="1"/>
            <a:endParaRPr lang="es-ES" sz="105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029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41960"/>
            <a:ext cx="8596668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rgbClr val="00B0F0"/>
                </a:solidFill>
              </a:rPr>
              <a:t>Si mi </a:t>
            </a:r>
            <a:r>
              <a:rPr lang="es-ES" b="1" u="sng" dirty="0" smtClean="0">
                <a:solidFill>
                  <a:srgbClr val="00B0F0"/>
                </a:solidFill>
              </a:rPr>
              <a:t>hijo/a NO obtiene </a:t>
            </a:r>
            <a:r>
              <a:rPr lang="es-ES" b="1" u="sng" dirty="0">
                <a:solidFill>
                  <a:srgbClr val="00B0F0"/>
                </a:solidFill>
              </a:rPr>
              <a:t>el título:</a:t>
            </a:r>
            <a:br>
              <a:rPr lang="es-ES" b="1" u="sng" dirty="0">
                <a:solidFill>
                  <a:srgbClr val="00B0F0"/>
                </a:solidFill>
              </a:rPr>
            </a:br>
            <a:endParaRPr lang="es-ES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73480"/>
            <a:ext cx="10493586" cy="5303519"/>
          </a:xfrm>
        </p:spPr>
        <p:txBody>
          <a:bodyPr>
            <a:normAutofit/>
          </a:bodyPr>
          <a:lstStyle/>
          <a:p>
            <a:endParaRPr lang="es-ES" dirty="0"/>
          </a:p>
          <a:p>
            <a:pPr algn="just"/>
            <a:r>
              <a:rPr lang="es-ES" sz="2400" b="1" u="sng" dirty="0"/>
              <a:t>A partir de 15 </a:t>
            </a:r>
            <a:r>
              <a:rPr lang="es-ES" sz="2400" b="1" u="sng" dirty="0" smtClean="0"/>
              <a:t>años</a:t>
            </a:r>
            <a:r>
              <a:rPr lang="es-ES" sz="2400" dirty="0" smtClean="0"/>
              <a:t>, cursar </a:t>
            </a:r>
            <a:r>
              <a:rPr lang="es-ES" sz="2400" dirty="0"/>
              <a:t>un </a:t>
            </a:r>
            <a:r>
              <a:rPr lang="es-ES" sz="2400" dirty="0">
                <a:solidFill>
                  <a:srgbClr val="FF0000"/>
                </a:solidFill>
              </a:rPr>
              <a:t>Ciclo Formativo de Grado </a:t>
            </a:r>
            <a:r>
              <a:rPr lang="es-ES" sz="2400" dirty="0" smtClean="0">
                <a:solidFill>
                  <a:srgbClr val="FF0000"/>
                </a:solidFill>
              </a:rPr>
              <a:t>Básico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(Consejo Orientador del profesorado)</a:t>
            </a:r>
            <a:endParaRPr lang="es-ES" sz="2400" dirty="0"/>
          </a:p>
          <a:p>
            <a:pPr algn="just"/>
            <a:r>
              <a:rPr lang="es-ES" sz="2400" b="1" u="sng" dirty="0" smtClean="0"/>
              <a:t>A </a:t>
            </a:r>
            <a:r>
              <a:rPr lang="es-ES" sz="2400" b="1" u="sng" dirty="0"/>
              <a:t>partir de 16 </a:t>
            </a:r>
            <a:r>
              <a:rPr lang="es-ES" sz="2400" b="1" u="sng" dirty="0" smtClean="0"/>
              <a:t>años</a:t>
            </a:r>
            <a:r>
              <a:rPr lang="es-ES" sz="2400" dirty="0" smtClean="0"/>
              <a:t>: </a:t>
            </a:r>
            <a:endParaRPr lang="es-ES" sz="2400" dirty="0"/>
          </a:p>
          <a:p>
            <a:pPr lvl="1" algn="just"/>
            <a:r>
              <a:rPr lang="es-ES" sz="2000" dirty="0" smtClean="0"/>
              <a:t>Realizar </a:t>
            </a:r>
            <a:r>
              <a:rPr lang="es-ES" sz="2000" dirty="0"/>
              <a:t>un </a:t>
            </a:r>
            <a:r>
              <a:rPr lang="es-ES" sz="2000" b="1" dirty="0"/>
              <a:t>curso de acceso </a:t>
            </a:r>
            <a:r>
              <a:rPr lang="es-ES" sz="2000" dirty="0"/>
              <a:t>a Ciclos Formativos de Grado Medio. </a:t>
            </a:r>
          </a:p>
          <a:p>
            <a:pPr lvl="1" algn="just"/>
            <a:r>
              <a:rPr lang="es-ES" sz="2000" b="1" dirty="0" smtClean="0"/>
              <a:t>Cursos </a:t>
            </a:r>
            <a:r>
              <a:rPr lang="es-ES" sz="2000" b="1" dirty="0"/>
              <a:t>de Formación Profesional para el Empleo</a:t>
            </a:r>
            <a:r>
              <a:rPr lang="es-ES" sz="2000" dirty="0"/>
              <a:t>: Certificados de profesionalidad. </a:t>
            </a:r>
          </a:p>
          <a:p>
            <a:pPr algn="just"/>
            <a:r>
              <a:rPr lang="es-ES" sz="2400" b="1" u="sng" dirty="0" smtClean="0"/>
              <a:t>A </a:t>
            </a:r>
            <a:r>
              <a:rPr lang="es-ES" sz="2400" b="1" u="sng" dirty="0"/>
              <a:t>partir de 17 </a:t>
            </a:r>
            <a:r>
              <a:rPr lang="es-ES" sz="2400" b="1" u="sng" dirty="0" smtClean="0"/>
              <a:t>años</a:t>
            </a:r>
            <a:r>
              <a:rPr lang="es-ES" sz="2400" dirty="0" smtClean="0"/>
              <a:t>, presentarse </a:t>
            </a:r>
            <a:r>
              <a:rPr lang="es-ES" sz="2400" dirty="0"/>
              <a:t>a las </a:t>
            </a:r>
            <a:r>
              <a:rPr lang="es-ES" sz="2400" b="1" dirty="0"/>
              <a:t>pruebas de acceso</a:t>
            </a:r>
            <a:r>
              <a:rPr lang="es-ES" sz="2400" dirty="0"/>
              <a:t> a ciclos formativos. </a:t>
            </a:r>
          </a:p>
          <a:p>
            <a:pPr algn="just"/>
            <a:r>
              <a:rPr lang="es-ES" sz="2400" b="1" u="sng" dirty="0" smtClean="0"/>
              <a:t>A </a:t>
            </a:r>
            <a:r>
              <a:rPr lang="es-ES" sz="2400" b="1" u="sng" dirty="0"/>
              <a:t>partir de 18 </a:t>
            </a:r>
            <a:r>
              <a:rPr lang="es-ES" sz="2400" b="1" u="sng" dirty="0" smtClean="0"/>
              <a:t>años</a:t>
            </a:r>
            <a:r>
              <a:rPr lang="es-ES" sz="2400" dirty="0" smtClean="0"/>
              <a:t>: </a:t>
            </a:r>
            <a:endParaRPr lang="es-ES" sz="2400" dirty="0"/>
          </a:p>
          <a:p>
            <a:pPr lvl="1" algn="just"/>
            <a:r>
              <a:rPr lang="es-ES" sz="2000" dirty="0" smtClean="0"/>
              <a:t>Cursar </a:t>
            </a:r>
            <a:r>
              <a:rPr lang="es-ES" sz="2000" dirty="0"/>
              <a:t>la Educación Permanente para Personas </a:t>
            </a:r>
            <a:r>
              <a:rPr lang="es-ES" sz="2000" dirty="0" smtClean="0"/>
              <a:t>Adultas</a:t>
            </a:r>
            <a:r>
              <a:rPr lang="es-ES" sz="2000" dirty="0"/>
              <a:t> </a:t>
            </a:r>
            <a:r>
              <a:rPr lang="es-ES" sz="2000" dirty="0" smtClean="0">
                <a:solidFill>
                  <a:srgbClr val="FF0000"/>
                </a:solidFill>
              </a:rPr>
              <a:t>(ESPA). </a:t>
            </a:r>
            <a:r>
              <a:rPr lang="es-ES" sz="2000" dirty="0" smtClean="0"/>
              <a:t>Excepcionalmente, a partir de 17 años (con requisitos)</a:t>
            </a:r>
            <a:endParaRPr lang="es-ES" sz="2000" dirty="0"/>
          </a:p>
          <a:p>
            <a:pPr lvl="1" algn="just"/>
            <a:r>
              <a:rPr lang="es-ES" sz="2000" dirty="0" smtClean="0"/>
              <a:t>Presentarse </a:t>
            </a:r>
            <a:r>
              <a:rPr lang="es-ES" sz="2000" dirty="0"/>
              <a:t>a las </a:t>
            </a:r>
            <a:r>
              <a:rPr lang="es-ES" sz="2000" b="1" dirty="0">
                <a:solidFill>
                  <a:srgbClr val="FF0000"/>
                </a:solidFill>
              </a:rPr>
              <a:t>pruebas libres</a:t>
            </a:r>
            <a:r>
              <a:rPr lang="es-ES" sz="2000" b="1" dirty="0"/>
              <a:t> </a:t>
            </a:r>
            <a:r>
              <a:rPr lang="es-ES" sz="2000" dirty="0" smtClean="0"/>
              <a:t>para </a:t>
            </a:r>
            <a:r>
              <a:rPr lang="es-ES" sz="2000" dirty="0"/>
              <a:t>obtener la titulación.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5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5494" y="228600"/>
            <a:ext cx="859666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Titulación ESO</a:t>
            </a:r>
            <a:br>
              <a:rPr lang="es-ES" b="1" u="sng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34440"/>
            <a:ext cx="10066866" cy="4806923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Según </a:t>
            </a:r>
            <a:r>
              <a:rPr lang="es-ES" sz="2800" dirty="0"/>
              <a:t>la normativa actual, obtendrá el título de Graduado en ESO el alumnado que acabe con </a:t>
            </a:r>
            <a:r>
              <a:rPr lang="es-ES" sz="2800" b="1" dirty="0">
                <a:solidFill>
                  <a:srgbClr val="FF0000"/>
                </a:solidFill>
              </a:rPr>
              <a:t>evaluación positiva </a:t>
            </a:r>
            <a:r>
              <a:rPr lang="es-ES" sz="2800" b="1" dirty="0"/>
              <a:t>en todas las materias de 4º y las que pudieran tener pendientes a lo largo de la etapa</a:t>
            </a:r>
            <a:r>
              <a:rPr lang="es-ES" sz="2800" b="1" dirty="0" smtClean="0"/>
              <a:t>.</a:t>
            </a:r>
          </a:p>
          <a:p>
            <a:pPr algn="just"/>
            <a:endParaRPr lang="es-ES" sz="2800" b="1" dirty="0" smtClean="0"/>
          </a:p>
          <a:p>
            <a:pPr marL="0" indent="0" algn="ctr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*** (Las </a:t>
            </a:r>
            <a:r>
              <a:rPr lang="es-ES" sz="2000" u="sng" dirty="0">
                <a:solidFill>
                  <a:schemeClr val="tx1"/>
                </a:solidFill>
              </a:rPr>
              <a:t>decisiones sobre la obtención del título </a:t>
            </a:r>
            <a:r>
              <a:rPr lang="es-ES" sz="2000" dirty="0">
                <a:solidFill>
                  <a:schemeClr val="tx1"/>
                </a:solidFill>
              </a:rPr>
              <a:t>serán adoptadas </a:t>
            </a:r>
            <a:r>
              <a:rPr lang="es-ES" sz="2000" dirty="0" smtClean="0">
                <a:solidFill>
                  <a:schemeClr val="tx1"/>
                </a:solidFill>
              </a:rPr>
              <a:t>por </a:t>
            </a: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dirty="0">
                <a:solidFill>
                  <a:srgbClr val="FF0000"/>
                </a:solidFill>
              </a:rPr>
              <a:t>equipo </a:t>
            </a:r>
            <a:r>
              <a:rPr lang="es-ES" sz="2000" b="1" dirty="0" smtClean="0">
                <a:solidFill>
                  <a:srgbClr val="FF0000"/>
                </a:solidFill>
              </a:rPr>
              <a:t>docente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Si hubiera algunas materias suspensas, se tendrá en cuenta la </a:t>
            </a:r>
            <a:r>
              <a:rPr lang="es-ES" sz="2000" b="1" dirty="0" smtClean="0">
                <a:solidFill>
                  <a:srgbClr val="FF0000"/>
                </a:solidFill>
              </a:rPr>
              <a:t>implicación, </a:t>
            </a:r>
            <a:r>
              <a:rPr lang="es-ES" sz="2000" b="1" dirty="0">
                <a:solidFill>
                  <a:srgbClr val="FF0000"/>
                </a:solidFill>
              </a:rPr>
              <a:t>atención y </a:t>
            </a:r>
            <a:r>
              <a:rPr lang="es-ES" sz="2000" b="1" dirty="0" smtClean="0">
                <a:solidFill>
                  <a:srgbClr val="FF0000"/>
                </a:solidFill>
              </a:rPr>
              <a:t>esfuerzo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por parte del alumno/a </a:t>
            </a:r>
            <a:r>
              <a:rPr lang="es-ES" sz="2000" dirty="0" err="1" smtClean="0">
                <a:solidFill>
                  <a:schemeClr val="tx1"/>
                </a:solidFill>
              </a:rPr>
              <a:t>a</a:t>
            </a:r>
            <a:r>
              <a:rPr lang="es-ES" sz="2000" dirty="0" smtClean="0">
                <a:solidFill>
                  <a:schemeClr val="tx1"/>
                </a:solidFill>
              </a:rPr>
              <a:t> lo largo del curso) </a:t>
            </a:r>
          </a:p>
          <a:p>
            <a:pPr marL="0" indent="0" algn="just">
              <a:buNone/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r>
              <a:rPr lang="es-ES" sz="2800" dirty="0" smtClean="0"/>
              <a:t>Diferentes </a:t>
            </a:r>
            <a:r>
              <a:rPr lang="es-ES" sz="2800" dirty="0"/>
              <a:t>opciones </a:t>
            </a:r>
            <a:r>
              <a:rPr lang="es-ES" sz="2800" dirty="0" smtClean="0"/>
              <a:t>al titular</a:t>
            </a:r>
            <a:r>
              <a:rPr lang="es-ES" sz="2800" dirty="0"/>
              <a:t>…</a:t>
            </a:r>
          </a:p>
          <a:p>
            <a:pPr algn="just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052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814" y="0"/>
            <a:ext cx="8596668" cy="1097280"/>
          </a:xfrm>
        </p:spPr>
        <p:txBody>
          <a:bodyPr>
            <a:normAutofit/>
          </a:bodyPr>
          <a:lstStyle/>
          <a:p>
            <a:pPr algn="ctr"/>
            <a:r>
              <a:rPr lang="es-ES" sz="2800" b="1" u="sng" dirty="0" smtClean="0">
                <a:solidFill>
                  <a:srgbClr val="00B0F0"/>
                </a:solidFill>
              </a:rPr>
              <a:t>BACHILLERATO</a:t>
            </a:r>
            <a:endParaRPr lang="es-ES" sz="2800" b="1" u="sng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0184" y="582930"/>
            <a:ext cx="10352616" cy="5806440"/>
          </a:xfrm>
        </p:spPr>
        <p:txBody>
          <a:bodyPr>
            <a:noAutofit/>
          </a:bodyPr>
          <a:lstStyle/>
          <a:p>
            <a:pPr algn="just"/>
            <a:endParaRPr lang="es-ES" sz="1600" dirty="0" smtClean="0"/>
          </a:p>
          <a:p>
            <a:pPr algn="just"/>
            <a:r>
              <a:rPr lang="es-ES" sz="2000" dirty="0" smtClean="0"/>
              <a:t>Es </a:t>
            </a:r>
            <a:r>
              <a:rPr lang="es-ES" sz="2000" dirty="0"/>
              <a:t>una enseñanza de carácter </a:t>
            </a:r>
            <a:r>
              <a:rPr lang="es-ES" sz="2000" b="1" u="sng" dirty="0" smtClean="0"/>
              <a:t>post-obligatoria</a:t>
            </a:r>
            <a:r>
              <a:rPr lang="es-ES" sz="2000" dirty="0" smtClean="0"/>
              <a:t>. Se organiza en </a:t>
            </a:r>
            <a:r>
              <a:rPr lang="es-ES" sz="2000" b="1" dirty="0" smtClean="0">
                <a:solidFill>
                  <a:srgbClr val="FF0000"/>
                </a:solidFill>
              </a:rPr>
              <a:t>materias comunes, materias de modalidad y materias optativas. 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Periodo máximo de permanencia: </a:t>
            </a:r>
            <a:r>
              <a:rPr lang="es-ES" sz="2000" dirty="0" smtClean="0">
                <a:solidFill>
                  <a:srgbClr val="FF0000"/>
                </a:solidFill>
              </a:rPr>
              <a:t>4 años </a:t>
            </a:r>
            <a:r>
              <a:rPr lang="es-ES" sz="2000" dirty="0" smtClean="0">
                <a:solidFill>
                  <a:schemeClr val="tx1"/>
                </a:solidFill>
              </a:rPr>
              <a:t>(se puede repetir cada curso una sola vez)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 smtClean="0"/>
              <a:t>Existen </a:t>
            </a:r>
            <a:r>
              <a:rPr lang="es-ES" sz="2000" b="1" u="sng" dirty="0"/>
              <a:t>4 modalidades </a:t>
            </a:r>
            <a:r>
              <a:rPr lang="es-ES" sz="2000" dirty="0"/>
              <a:t>diferentes: </a:t>
            </a:r>
            <a:endParaRPr lang="es-ES" sz="2000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</a:rPr>
              <a:t>Ciencias </a:t>
            </a:r>
            <a:r>
              <a:rPr lang="es-ES" sz="2000" dirty="0">
                <a:solidFill>
                  <a:srgbClr val="FF0000"/>
                </a:solidFill>
              </a:rPr>
              <a:t>y </a:t>
            </a:r>
            <a:r>
              <a:rPr lang="es-ES" sz="2000" dirty="0" smtClean="0">
                <a:solidFill>
                  <a:srgbClr val="FF0000"/>
                </a:solidFill>
              </a:rPr>
              <a:t>Tecnología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</a:rPr>
              <a:t>Humanidades </a:t>
            </a:r>
            <a:r>
              <a:rPr lang="es-ES" sz="2000" dirty="0">
                <a:solidFill>
                  <a:srgbClr val="FF0000"/>
                </a:solidFill>
              </a:rPr>
              <a:t>y Ciencias </a:t>
            </a:r>
            <a:r>
              <a:rPr lang="es-ES" sz="2000" dirty="0" smtClean="0">
                <a:solidFill>
                  <a:srgbClr val="FF0000"/>
                </a:solidFill>
              </a:rPr>
              <a:t>Sociales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dirty="0" smtClean="0">
                <a:solidFill>
                  <a:srgbClr val="FF0000"/>
                </a:solidFill>
              </a:rPr>
              <a:t>General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</a:rPr>
              <a:t>Artes</a:t>
            </a:r>
            <a:r>
              <a:rPr lang="es-ES" sz="2000" dirty="0">
                <a:solidFill>
                  <a:srgbClr val="FF0000"/>
                </a:solidFill>
              </a:rPr>
              <a:t> </a:t>
            </a:r>
            <a:r>
              <a:rPr lang="es-ES" sz="2000" dirty="0" smtClean="0">
                <a:solidFill>
                  <a:srgbClr val="FF0000"/>
                </a:solidFill>
              </a:rPr>
              <a:t>(dos vías): </a:t>
            </a:r>
            <a:r>
              <a:rPr lang="es-ES" sz="2000" i="1" dirty="0" smtClean="0">
                <a:solidFill>
                  <a:srgbClr val="FF0000"/>
                </a:solidFill>
              </a:rPr>
              <a:t>Artes Plásticas, Imagen y Diseño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/>
              <a:t>(IES Delgado Hernández, </a:t>
            </a:r>
            <a:r>
              <a:rPr lang="es-ES" sz="2000" dirty="0" err="1"/>
              <a:t>Bollullos</a:t>
            </a:r>
            <a:r>
              <a:rPr lang="es-ES" sz="2000" dirty="0"/>
              <a:t> del Condado</a:t>
            </a:r>
            <a:r>
              <a:rPr lang="es-ES" sz="2000" dirty="0" smtClean="0"/>
              <a:t>); </a:t>
            </a:r>
            <a:r>
              <a:rPr lang="es-ES" sz="2000" i="1" dirty="0" smtClean="0">
                <a:solidFill>
                  <a:srgbClr val="FF0000"/>
                </a:solidFill>
              </a:rPr>
              <a:t>Música y Artes Escénicas</a:t>
            </a:r>
            <a:r>
              <a:rPr lang="es-ES" sz="2000" i="1" dirty="0">
                <a:solidFill>
                  <a:srgbClr val="FF0000"/>
                </a:solidFill>
              </a:rPr>
              <a:t> </a:t>
            </a:r>
            <a:r>
              <a:rPr lang="es-ES" sz="2000" dirty="0" smtClean="0"/>
              <a:t>(IES Pintor Pedro Gómez, Huelva)</a:t>
            </a:r>
          </a:p>
          <a:p>
            <a:pPr marL="857250" lvl="1" indent="-457200" algn="just">
              <a:buFont typeface="+mj-lt"/>
              <a:buAutoNum type="arabicPeriod"/>
            </a:pPr>
            <a:endParaRPr lang="es-ES" sz="2000" dirty="0"/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dirty="0" smtClean="0"/>
              <a:t>** </a:t>
            </a:r>
            <a:r>
              <a:rPr lang="es-ES" sz="2000" b="1" dirty="0" smtClean="0">
                <a:solidFill>
                  <a:srgbClr val="00B0F0"/>
                </a:solidFill>
              </a:rPr>
              <a:t>Bachillerato Internacional </a:t>
            </a:r>
            <a:r>
              <a:rPr lang="es-ES" sz="2000" dirty="0" smtClean="0"/>
              <a:t>(IES Diego Guzmán y Quesada, Huelva) (</a:t>
            </a:r>
            <a:r>
              <a:rPr lang="es-ES" sz="2000" dirty="0" err="1" smtClean="0"/>
              <a:t>pág</a:t>
            </a:r>
            <a:r>
              <a:rPr lang="es-ES" sz="2000" dirty="0" smtClean="0"/>
              <a:t> 25 </a:t>
            </a:r>
            <a:r>
              <a:rPr lang="es-ES" sz="2000" dirty="0" err="1" smtClean="0"/>
              <a:t>docum</a:t>
            </a:r>
            <a:r>
              <a:rPr lang="es-ES" sz="2000" dirty="0" smtClean="0"/>
              <a:t> técnico)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s-ES" sz="2000" dirty="0" smtClean="0"/>
              <a:t>** </a:t>
            </a:r>
            <a:r>
              <a:rPr lang="es-ES" sz="2000" b="1" dirty="0" err="1" smtClean="0">
                <a:solidFill>
                  <a:srgbClr val="00B0F0"/>
                </a:solidFill>
              </a:rPr>
              <a:t>Bachibac</a:t>
            </a:r>
            <a:r>
              <a:rPr lang="es-ES" sz="2000" b="1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/>
              <a:t>(IES Alto </a:t>
            </a:r>
            <a:r>
              <a:rPr lang="es-ES" sz="2000" dirty="0" err="1" smtClean="0"/>
              <a:t>Conquero</a:t>
            </a:r>
            <a:r>
              <a:rPr lang="es-ES" sz="2000" dirty="0" smtClean="0"/>
              <a:t>, Huelva) (</a:t>
            </a:r>
            <a:r>
              <a:rPr lang="es-ES" sz="2000" dirty="0" err="1" smtClean="0"/>
              <a:t>pág</a:t>
            </a:r>
            <a:r>
              <a:rPr lang="es-ES" sz="2000" dirty="0" smtClean="0"/>
              <a:t> 24 </a:t>
            </a:r>
            <a:r>
              <a:rPr lang="es-ES" sz="2000" dirty="0" err="1" smtClean="0"/>
              <a:t>docum</a:t>
            </a:r>
            <a:r>
              <a:rPr lang="es-ES" sz="2000" dirty="0" smtClean="0"/>
              <a:t> técnico)</a:t>
            </a:r>
            <a:endParaRPr lang="es-ES" sz="2000" dirty="0"/>
          </a:p>
          <a:p>
            <a:pPr marL="0" indent="0" algn="just">
              <a:buNone/>
            </a:pPr>
            <a:endParaRPr lang="es-E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484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3054" y="617539"/>
            <a:ext cx="11015556" cy="548608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400" dirty="0" smtClean="0"/>
              <a:t>Se puede promocionar de 1º a 2º con </a:t>
            </a:r>
            <a:r>
              <a:rPr lang="es-ES" sz="2400" dirty="0" smtClean="0">
                <a:solidFill>
                  <a:srgbClr val="FF0000"/>
                </a:solidFill>
              </a:rPr>
              <a:t>dos materias suspensas </a:t>
            </a:r>
            <a:r>
              <a:rPr lang="es-ES" sz="2400" dirty="0" smtClean="0"/>
              <a:t>como máximo.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algn="just"/>
            <a:r>
              <a:rPr lang="es-ES" sz="2400" dirty="0" smtClean="0"/>
              <a:t>Alumnos/as </a:t>
            </a:r>
            <a:r>
              <a:rPr lang="es-ES" sz="2400" dirty="0"/>
              <a:t>que al </a:t>
            </a:r>
            <a:r>
              <a:rPr lang="es-ES" sz="2400" dirty="0" smtClean="0"/>
              <a:t>terminar 2º bachillerato tengan </a:t>
            </a:r>
            <a:r>
              <a:rPr lang="es-ES" sz="2400" b="1" u="sng" dirty="0" smtClean="0"/>
              <a:t>evaluación </a:t>
            </a:r>
            <a:r>
              <a:rPr lang="es-ES" sz="2400" b="1" u="sng" dirty="0"/>
              <a:t>negativa en algunas </a:t>
            </a:r>
            <a:r>
              <a:rPr lang="es-ES" sz="2400" b="1" u="sng" dirty="0" smtClean="0"/>
              <a:t>materias</a:t>
            </a:r>
            <a:r>
              <a:rPr lang="es-ES" sz="2400" dirty="0" smtClean="0"/>
              <a:t>: podrán </a:t>
            </a:r>
            <a:r>
              <a:rPr lang="es-ES" sz="2400" dirty="0"/>
              <a:t>matricularse de ellas sin necesidad de cursar de nuevo las materias </a:t>
            </a:r>
            <a:r>
              <a:rPr lang="es-ES" sz="2400" dirty="0" smtClean="0"/>
              <a:t>superadas; </a:t>
            </a:r>
            <a:r>
              <a:rPr lang="es-ES" sz="2400" dirty="0"/>
              <a:t>o podrán </a:t>
            </a:r>
            <a:r>
              <a:rPr lang="es-ES" sz="2400" dirty="0" smtClean="0"/>
              <a:t>optar </a:t>
            </a:r>
            <a:r>
              <a:rPr lang="es-ES" sz="2400" dirty="0"/>
              <a:t>por repetir el curso completo</a:t>
            </a:r>
            <a:r>
              <a:rPr lang="es-ES" sz="2400" dirty="0" smtClean="0"/>
              <a:t>.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Nota </a:t>
            </a:r>
            <a:r>
              <a:rPr lang="es-ES" sz="2400" b="1" dirty="0"/>
              <a:t>media </a:t>
            </a:r>
            <a:r>
              <a:rPr lang="es-ES" sz="2400" dirty="0"/>
              <a:t>del expediente </a:t>
            </a:r>
            <a:r>
              <a:rPr lang="es-ES" sz="2400" u="sng" dirty="0"/>
              <a:t>condiciona</a:t>
            </a:r>
            <a:r>
              <a:rPr lang="es-ES" sz="2400" dirty="0"/>
              <a:t> el acceso a los </a:t>
            </a:r>
            <a:r>
              <a:rPr lang="es-ES" sz="2400" dirty="0">
                <a:solidFill>
                  <a:srgbClr val="FF0000"/>
                </a:solidFill>
              </a:rPr>
              <a:t>CFGS</a:t>
            </a:r>
            <a:r>
              <a:rPr lang="es-ES" sz="2400" dirty="0"/>
              <a:t> y a la </a:t>
            </a:r>
            <a:r>
              <a:rPr lang="es-ES" sz="2400" dirty="0">
                <a:solidFill>
                  <a:srgbClr val="FF0000"/>
                </a:solidFill>
              </a:rPr>
              <a:t>Universidad</a:t>
            </a:r>
            <a:r>
              <a:rPr lang="es-ES" sz="2400" dirty="0"/>
              <a:t> (junto con la </a:t>
            </a:r>
            <a:r>
              <a:rPr lang="es-ES" sz="2400" dirty="0" err="1"/>
              <a:t>Pevau</a:t>
            </a:r>
            <a:r>
              <a:rPr lang="es-ES" sz="2400" dirty="0" smtClean="0"/>
              <a:t>).</a:t>
            </a:r>
          </a:p>
          <a:p>
            <a:pPr marL="0" indent="0" algn="just">
              <a:buNone/>
            </a:pPr>
            <a:r>
              <a:rPr lang="es-ES" dirty="0" smtClean="0"/>
              <a:t>*** Convalidaciones con otros estudios (música, deporte, idioma) (</a:t>
            </a:r>
            <a:r>
              <a:rPr lang="es-ES" dirty="0" err="1" smtClean="0"/>
              <a:t>pág</a:t>
            </a:r>
            <a:r>
              <a:rPr lang="es-ES" dirty="0" smtClean="0"/>
              <a:t> 20 </a:t>
            </a:r>
            <a:r>
              <a:rPr lang="es-ES" dirty="0" err="1" smtClean="0"/>
              <a:t>docum</a:t>
            </a:r>
            <a:r>
              <a:rPr lang="es-ES" dirty="0" smtClean="0"/>
              <a:t> técnico)</a:t>
            </a:r>
            <a:endParaRPr lang="es-ES" dirty="0"/>
          </a:p>
          <a:p>
            <a:pPr algn="just"/>
            <a:endParaRPr lang="es-ES" sz="2400" dirty="0"/>
          </a:p>
          <a:p>
            <a:pPr marL="0" indent="0" algn="ctr">
              <a:buNone/>
            </a:pPr>
            <a:r>
              <a:rPr lang="es-ES" sz="2400" dirty="0">
                <a:solidFill>
                  <a:srgbClr val="FF0000"/>
                </a:solidFill>
              </a:rPr>
              <a:t>(**** Parámetros de ponderación): </a:t>
            </a:r>
            <a:r>
              <a:rPr lang="es-ES" sz="2400" dirty="0">
                <a:solidFill>
                  <a:schemeClr val="tx1"/>
                </a:solidFill>
              </a:rPr>
              <a:t>interesa cursar asignaturas cuyo parámetro de ponderación sea </a:t>
            </a:r>
            <a:r>
              <a:rPr lang="es-ES" sz="2400" b="1" dirty="0">
                <a:solidFill>
                  <a:schemeClr val="tx1"/>
                </a:solidFill>
              </a:rPr>
              <a:t>0’2</a:t>
            </a:r>
            <a:r>
              <a:rPr lang="es-ES" sz="2400" dirty="0">
                <a:solidFill>
                  <a:schemeClr val="tx1"/>
                </a:solidFill>
              </a:rPr>
              <a:t> (ver</a:t>
            </a:r>
            <a:r>
              <a:rPr lang="es-ES" sz="2400" dirty="0" smtClean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endParaRPr lang="es-ES" sz="2400" dirty="0">
              <a:solidFill>
                <a:srgbClr val="FF0000"/>
              </a:solidFill>
            </a:endParaRPr>
          </a:p>
          <a:p>
            <a:pPr algn="just"/>
            <a:r>
              <a:rPr lang="es-ES" sz="2400" b="1" dirty="0"/>
              <a:t>Admisión</a:t>
            </a:r>
            <a:r>
              <a:rPr lang="es-ES" sz="2400" dirty="0"/>
              <a:t>: 1-31 marzo (si implica cambio de centro).</a:t>
            </a:r>
          </a:p>
          <a:p>
            <a:pPr algn="just"/>
            <a:r>
              <a:rPr lang="es-ES" sz="2400" b="1" u="sng" dirty="0">
                <a:solidFill>
                  <a:schemeClr val="tx1"/>
                </a:solidFill>
              </a:rPr>
              <a:t>Matriculación</a:t>
            </a:r>
            <a:r>
              <a:rPr lang="es-ES" sz="2400" u="sng" dirty="0">
                <a:solidFill>
                  <a:schemeClr val="tx1"/>
                </a:solidFill>
              </a:rPr>
              <a:t>:</a:t>
            </a:r>
            <a:r>
              <a:rPr lang="es-ES" sz="2400" dirty="0"/>
              <a:t> </a:t>
            </a:r>
            <a:r>
              <a:rPr lang="es-ES" sz="2400" dirty="0">
                <a:solidFill>
                  <a:srgbClr val="FF0000"/>
                </a:solidFill>
              </a:rPr>
              <a:t>1-10 julio.</a:t>
            </a:r>
          </a:p>
          <a:p>
            <a:pPr algn="just"/>
            <a:r>
              <a:rPr lang="es-ES" sz="2400" b="1" dirty="0"/>
              <a:t>Modalidades </a:t>
            </a:r>
            <a:r>
              <a:rPr lang="es-ES" sz="2400" dirty="0"/>
              <a:t>y </a:t>
            </a:r>
            <a:r>
              <a:rPr lang="es-ES" sz="2400" b="1" dirty="0"/>
              <a:t>materias (ver)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2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Modalidades y materias Bachillerato</a:t>
            </a:r>
            <a:endParaRPr lang="es-ES" b="1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0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30518"/>
              </p:ext>
            </p:extLst>
          </p:nvPr>
        </p:nvGraphicFramePr>
        <p:xfrm>
          <a:off x="92075" y="92075"/>
          <a:ext cx="9204325" cy="6476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Presentación" r:id="rId3" imgW="3776322" imgH="5344752" progId="PowerPoint.Show.12">
                  <p:embed/>
                </p:oleObj>
              </mc:Choice>
              <mc:Fallback>
                <p:oleObj name="Presentación" r:id="rId3" imgW="3776322" imgH="534475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9204325" cy="6476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8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1252</Words>
  <Application>Microsoft Office PowerPoint</Application>
  <PresentationFormat>Panorámica</PresentationFormat>
  <Paragraphs>143</Paragraphs>
  <Slides>21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31" baseType="lpstr">
      <vt:lpstr>Arial</vt:lpstr>
      <vt:lpstr>Tahoma</vt:lpstr>
      <vt:lpstr>Times New Roman</vt:lpstr>
      <vt:lpstr>Trebuchet MS</vt:lpstr>
      <vt:lpstr>Verdana</vt:lpstr>
      <vt:lpstr>Wingdings</vt:lpstr>
      <vt:lpstr>Wingdings 3</vt:lpstr>
      <vt:lpstr>Faceta</vt:lpstr>
      <vt:lpstr>Presentación</vt:lpstr>
      <vt:lpstr>Acrobat Document</vt:lpstr>
      <vt:lpstr>¿Y después de la ESO, qué?</vt:lpstr>
      <vt:lpstr>¿De qué vamos a hablar esta tarde?</vt:lpstr>
      <vt:lpstr>Al finalizar la ESO...</vt:lpstr>
      <vt:lpstr>Si mi hijo/a NO obtiene el título: </vt:lpstr>
      <vt:lpstr>Titulación ESO </vt:lpstr>
      <vt:lpstr>BACHILLERATO</vt:lpstr>
      <vt:lpstr>Presentación de PowerPoint</vt:lpstr>
      <vt:lpstr>Modalidades y materias Bachillerato</vt:lpstr>
      <vt:lpstr>Presentación de PowerPoint</vt:lpstr>
      <vt:lpstr>Aclaraciones a la familia</vt:lpstr>
      <vt:lpstr>Formación Profesional</vt:lpstr>
      <vt:lpstr>Aclaraciones a la familia</vt:lpstr>
      <vt:lpstr>Ciclos Formativos de Grado Medio</vt:lpstr>
      <vt:lpstr>Ciclos Formativos de Grado Superior</vt:lpstr>
      <vt:lpstr>Presentación de PowerPoint</vt:lpstr>
      <vt:lpstr>Ciclos Formativos de GM y GS</vt:lpstr>
      <vt:lpstr>Oferta formativa de CFGM provincia de Huelva</vt:lpstr>
      <vt:lpstr>¿Y si mi hijo/a no obtiene el título?</vt:lpstr>
      <vt:lpstr>Becas (2024/25)</vt:lpstr>
      <vt:lpstr>Enlaces de interés</vt:lpstr>
      <vt:lpstr>  ¡¡ Muchas gracias por vuestro asistencia y atención !!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¿Y después de la ESO, qué?</dc:title>
  <dc:creator>admin</dc:creator>
  <cp:lastModifiedBy>admin</cp:lastModifiedBy>
  <cp:revision>25</cp:revision>
  <dcterms:created xsi:type="dcterms:W3CDTF">2024-05-26T10:03:36Z</dcterms:created>
  <dcterms:modified xsi:type="dcterms:W3CDTF">2024-05-30T04:23:54Z</dcterms:modified>
</cp:coreProperties>
</file>