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F09E4A-BB83-4BAA-9DE0-CEA9E1EB45C7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929A5-579F-4B53-9838-4A4EE0F388A8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929A5-579F-4B53-9838-4A4EE0F388A8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FD79-1286-492E-8751-C5045F22D56A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0881-104A-451D-9F12-6639F3E3C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FD79-1286-492E-8751-C5045F22D56A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0881-104A-451D-9F12-6639F3E3C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FD79-1286-492E-8751-C5045F22D56A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0881-104A-451D-9F12-6639F3E3C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FD79-1286-492E-8751-C5045F22D56A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0881-104A-451D-9F12-6639F3E3C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FD79-1286-492E-8751-C5045F22D56A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0881-104A-451D-9F12-6639F3E3C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FD79-1286-492E-8751-C5045F22D56A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0881-104A-451D-9F12-6639F3E3C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FD79-1286-492E-8751-C5045F22D56A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0881-104A-451D-9F12-6639F3E3C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FD79-1286-492E-8751-C5045F22D56A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0881-104A-451D-9F12-6639F3E3C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FD79-1286-492E-8751-C5045F22D56A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0881-104A-451D-9F12-6639F3E3C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FD79-1286-492E-8751-C5045F22D56A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0881-104A-451D-9F12-6639F3E3C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FD79-1286-492E-8751-C5045F22D56A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F0881-104A-451D-9F12-6639F3E3C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3FD79-1286-492E-8751-C5045F22D56A}" type="datetimeFigureOut">
              <a:rPr lang="es-ES" smtClean="0"/>
              <a:pPr/>
              <a:t>28/07/2022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F0881-104A-451D-9F12-6639F3E3CE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3 Imagen" descr="Plano PB-Model A3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2861755" y="-1004422"/>
            <a:ext cx="3486819" cy="87817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5" name="4 CuadroTexto"/>
          <p:cNvSpPr txBox="1"/>
          <p:nvPr/>
        </p:nvSpPr>
        <p:spPr>
          <a:xfrm>
            <a:off x="571472" y="2357430"/>
            <a:ext cx="8001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rgbClr val="FF0000"/>
                </a:solidFill>
              </a:rPr>
              <a:t>3º ESO D</a:t>
            </a:r>
            <a:endParaRPr lang="es-ES" sz="1000" b="1" dirty="0">
              <a:solidFill>
                <a:srgbClr val="FF00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64054" y="3763089"/>
            <a:ext cx="7858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 smtClean="0">
                <a:solidFill>
                  <a:srgbClr val="FF0000"/>
                </a:solidFill>
              </a:rPr>
              <a:t> </a:t>
            </a:r>
            <a:r>
              <a:rPr lang="es-ES" sz="1000" b="1" dirty="0" smtClean="0">
                <a:solidFill>
                  <a:srgbClr val="FF0000"/>
                </a:solidFill>
              </a:rPr>
              <a:t>3º ESO C</a:t>
            </a:r>
            <a:endParaRPr lang="es-ES" sz="1000" b="1" dirty="0">
              <a:solidFill>
                <a:srgbClr val="FF0000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4071934" y="3333709"/>
            <a:ext cx="500066" cy="1428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Rectángulo"/>
          <p:cNvSpPr/>
          <p:nvPr/>
        </p:nvSpPr>
        <p:spPr>
          <a:xfrm>
            <a:off x="5032311" y="2762326"/>
            <a:ext cx="285752" cy="1428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4929190" y="3000372"/>
            <a:ext cx="404896" cy="1428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4703989" y="3410855"/>
            <a:ext cx="45719" cy="8564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4786314" y="3128732"/>
            <a:ext cx="45719" cy="4571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5429256" y="3232831"/>
            <a:ext cx="244545" cy="7143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5" name="14 Conector recto"/>
          <p:cNvCxnSpPr/>
          <p:nvPr/>
        </p:nvCxnSpPr>
        <p:spPr>
          <a:xfrm>
            <a:off x="5357818" y="3136054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5357818" y="3071810"/>
            <a:ext cx="142876" cy="0"/>
          </a:xfrm>
          <a:prstGeom prst="line">
            <a:avLst/>
          </a:prstGeom>
          <a:ln w="63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5357818" y="2966324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5366730" y="3113860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5357818" y="3093698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>
            <a:off x="5544266" y="3093500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5544266" y="3131718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5546985" y="3176328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5546698" y="3116566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27 CuadroTexto"/>
          <p:cNvSpPr txBox="1"/>
          <p:nvPr/>
        </p:nvSpPr>
        <p:spPr>
          <a:xfrm>
            <a:off x="4000496" y="3368731"/>
            <a:ext cx="64294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A. Específica</a:t>
            </a:r>
            <a:endParaRPr lang="es-ES" sz="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4" name="43 Conector recto"/>
          <p:cNvCxnSpPr/>
          <p:nvPr/>
        </p:nvCxnSpPr>
        <p:spPr>
          <a:xfrm>
            <a:off x="5945989" y="2171106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>
            <a:off x="5948370" y="2143116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45 Conector recto"/>
          <p:cNvCxnSpPr/>
          <p:nvPr/>
        </p:nvCxnSpPr>
        <p:spPr>
          <a:xfrm>
            <a:off x="5943608" y="2106642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46 Conector recto"/>
          <p:cNvCxnSpPr/>
          <p:nvPr/>
        </p:nvCxnSpPr>
        <p:spPr>
          <a:xfrm>
            <a:off x="5948370" y="2128219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>
            <a:off x="5945989" y="2277690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48 Conector recto"/>
          <p:cNvCxnSpPr/>
          <p:nvPr/>
        </p:nvCxnSpPr>
        <p:spPr>
          <a:xfrm>
            <a:off x="5765009" y="2125290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49 Conector recto"/>
          <p:cNvCxnSpPr/>
          <p:nvPr/>
        </p:nvCxnSpPr>
        <p:spPr>
          <a:xfrm>
            <a:off x="5769771" y="2033574"/>
            <a:ext cx="142876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33 CuadroTexto"/>
          <p:cNvSpPr txBox="1"/>
          <p:nvPr/>
        </p:nvSpPr>
        <p:spPr>
          <a:xfrm>
            <a:off x="357158" y="500042"/>
            <a:ext cx="82814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PLANO IES SANTIAGO RAMÓN Y CAJAL.           CURSO </a:t>
            </a:r>
            <a:r>
              <a:rPr lang="es-ES" sz="1400" dirty="0" smtClean="0"/>
              <a:t>2022/20223       </a:t>
            </a:r>
            <a:endParaRPr lang="es-ES" sz="1400" dirty="0" smtClean="0"/>
          </a:p>
          <a:p>
            <a:endParaRPr lang="es-ES" sz="1400" dirty="0" smtClean="0"/>
          </a:p>
          <a:p>
            <a:pPr algn="ctr"/>
            <a:r>
              <a:rPr lang="es-ES" sz="1400" dirty="0" smtClean="0"/>
              <a:t>PLANTA BAJA</a:t>
            </a:r>
            <a:endParaRPr lang="es-E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26" name="Picture 2" descr="F:\JEFATURA DE ESTUDIOS 2015-2016\Planos IES\Plano P1-Model A3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2844670" y="-1415965"/>
            <a:ext cx="3476305" cy="8737080"/>
          </a:xfrm>
          <a:prstGeom prst="rect">
            <a:avLst/>
          </a:prstGeom>
          <a:noFill/>
        </p:spPr>
      </p:pic>
      <p:sp>
        <p:nvSpPr>
          <p:cNvPr id="17" name="16 Rectángulo"/>
          <p:cNvSpPr/>
          <p:nvPr/>
        </p:nvSpPr>
        <p:spPr>
          <a:xfrm>
            <a:off x="6572264" y="1295588"/>
            <a:ext cx="357190" cy="21431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17 Rectángulo"/>
          <p:cNvSpPr/>
          <p:nvPr/>
        </p:nvSpPr>
        <p:spPr>
          <a:xfrm>
            <a:off x="8298468" y="807962"/>
            <a:ext cx="357190" cy="21431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Rectángulo"/>
          <p:cNvSpPr/>
          <p:nvPr/>
        </p:nvSpPr>
        <p:spPr>
          <a:xfrm>
            <a:off x="8277048" y="1298930"/>
            <a:ext cx="357190" cy="21431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CuadroTexto"/>
          <p:cNvSpPr txBox="1"/>
          <p:nvPr/>
        </p:nvSpPr>
        <p:spPr>
          <a:xfrm>
            <a:off x="8143900" y="1500174"/>
            <a:ext cx="642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 smtClean="0"/>
              <a:t>Taller 2</a:t>
            </a:r>
            <a:endParaRPr lang="es-ES" sz="900" b="1" dirty="0"/>
          </a:p>
        </p:txBody>
      </p:sp>
      <p:sp>
        <p:nvSpPr>
          <p:cNvPr id="28" name="27 CuadroTexto"/>
          <p:cNvSpPr txBox="1"/>
          <p:nvPr/>
        </p:nvSpPr>
        <p:spPr>
          <a:xfrm>
            <a:off x="8186154" y="2471122"/>
            <a:ext cx="642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 smtClean="0"/>
              <a:t>Taller 1</a:t>
            </a:r>
            <a:endParaRPr lang="es-ES" sz="900" b="1" dirty="0"/>
          </a:p>
        </p:txBody>
      </p:sp>
      <p:grpSp>
        <p:nvGrpSpPr>
          <p:cNvPr id="30" name="29 Grupo"/>
          <p:cNvGrpSpPr/>
          <p:nvPr/>
        </p:nvGrpSpPr>
        <p:grpSpPr>
          <a:xfrm>
            <a:off x="285720" y="1483656"/>
            <a:ext cx="8343702" cy="2016782"/>
            <a:chOff x="357158" y="1000108"/>
            <a:chExt cx="8343702" cy="2016782"/>
          </a:xfrm>
        </p:grpSpPr>
        <p:sp>
          <p:nvSpPr>
            <p:cNvPr id="5" name="4 CuadroTexto"/>
            <p:cNvSpPr txBox="1"/>
            <p:nvPr/>
          </p:nvSpPr>
          <p:spPr>
            <a:xfrm>
              <a:off x="2214546" y="1016626"/>
              <a:ext cx="7143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 smtClean="0">
                  <a:solidFill>
                    <a:srgbClr val="FF0000"/>
                  </a:solidFill>
                </a:rPr>
                <a:t>1º BACH A</a:t>
              </a:r>
              <a:endParaRPr lang="es-E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3143240" y="1000108"/>
              <a:ext cx="6429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 smtClean="0">
                  <a:solidFill>
                    <a:srgbClr val="FF0000"/>
                  </a:solidFill>
                </a:rPr>
                <a:t>1º ESO B</a:t>
              </a:r>
              <a:endParaRPr lang="es-E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214546" y="2000240"/>
              <a:ext cx="7143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 smtClean="0">
                  <a:solidFill>
                    <a:srgbClr val="FF0000"/>
                  </a:solidFill>
                </a:rPr>
                <a:t>1º BACH B</a:t>
              </a:r>
              <a:endParaRPr lang="es-E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3143240" y="2000240"/>
              <a:ext cx="6429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 smtClean="0">
                  <a:solidFill>
                    <a:srgbClr val="FF0000"/>
                  </a:solidFill>
                </a:rPr>
                <a:t>1º ESO C</a:t>
              </a:r>
              <a:endParaRPr lang="es-E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4143372" y="2000240"/>
              <a:ext cx="6429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 smtClean="0">
                  <a:solidFill>
                    <a:srgbClr val="FF0000"/>
                  </a:solidFill>
                </a:rPr>
                <a:t>1º ESO D</a:t>
              </a:r>
              <a:endParaRPr lang="es-E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4857752" y="2241150"/>
              <a:ext cx="52777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5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     Aula Convivencia</a:t>
              </a:r>
              <a:endParaRPr lang="es-ES" sz="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357158" y="2786058"/>
              <a:ext cx="71438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 smtClean="0">
                  <a:solidFill>
                    <a:srgbClr val="FF0000"/>
                  </a:solidFill>
                </a:rPr>
                <a:t>3º ESO </a:t>
              </a:r>
              <a:r>
                <a:rPr lang="es-ES" sz="900" b="1" dirty="0" smtClean="0">
                  <a:solidFill>
                    <a:srgbClr val="FF0000"/>
                  </a:solidFill>
                </a:rPr>
                <a:t>A</a:t>
              </a:r>
              <a:endParaRPr lang="es-E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1357290" y="2786058"/>
              <a:ext cx="6429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 smtClean="0">
                  <a:solidFill>
                    <a:srgbClr val="FF0000"/>
                  </a:solidFill>
                </a:rPr>
                <a:t>3º ESO </a:t>
              </a:r>
              <a:r>
                <a:rPr lang="es-ES" sz="900" b="1" dirty="0" smtClean="0">
                  <a:solidFill>
                    <a:srgbClr val="FF0000"/>
                  </a:solidFill>
                </a:rPr>
                <a:t>B</a:t>
              </a:r>
              <a:endParaRPr lang="es-ES" sz="900" b="1" dirty="0">
                <a:solidFill>
                  <a:srgbClr val="FF0000"/>
                </a:solidFill>
              </a:endParaRPr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5072066" y="235743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s-ES" dirty="0"/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7215206" y="1285860"/>
              <a:ext cx="35719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s-ES" sz="900" b="1" dirty="0"/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8343670" y="2338700"/>
              <a:ext cx="357190" cy="214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50800" dir="5400000" algn="ctr" rotWithShape="0">
                <a:schemeClr val="bg1">
                  <a:alpha val="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7369166" y="2333158"/>
              <a:ext cx="417544" cy="21431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50800" dir="5400000" algn="ctr" rotWithShape="0">
                <a:schemeClr val="bg1">
                  <a:alpha val="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6572264" y="1000108"/>
              <a:ext cx="6429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 smtClean="0"/>
                <a:t>Taller 3</a:t>
              </a:r>
              <a:endParaRPr lang="es-ES" sz="900" b="1" dirty="0"/>
            </a:p>
          </p:txBody>
        </p:sp>
        <p:sp>
          <p:nvSpPr>
            <p:cNvPr id="26" name="25 CuadroTexto"/>
            <p:cNvSpPr txBox="1"/>
            <p:nvPr/>
          </p:nvSpPr>
          <p:spPr>
            <a:xfrm>
              <a:off x="6286512" y="2000240"/>
              <a:ext cx="6429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 smtClean="0"/>
                <a:t>Taller 5</a:t>
              </a:r>
              <a:endParaRPr lang="es-ES" sz="900" b="1" dirty="0"/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7215206" y="2000240"/>
              <a:ext cx="6429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 smtClean="0"/>
                <a:t>Taller 4</a:t>
              </a:r>
              <a:endParaRPr lang="es-ES" sz="900" b="1" dirty="0"/>
            </a:p>
          </p:txBody>
        </p:sp>
        <p:sp>
          <p:nvSpPr>
            <p:cNvPr id="29" name="28 CuadroTexto"/>
            <p:cNvSpPr txBox="1"/>
            <p:nvPr/>
          </p:nvSpPr>
          <p:spPr>
            <a:xfrm>
              <a:off x="6312398" y="1576546"/>
              <a:ext cx="20717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800" dirty="0" smtClean="0"/>
                <a:t>Departamentos Electricidad y Electrónica</a:t>
              </a:r>
              <a:endParaRPr lang="es-ES" sz="800" dirty="0"/>
            </a:p>
          </p:txBody>
        </p:sp>
      </p:grpSp>
      <p:sp>
        <p:nvSpPr>
          <p:cNvPr id="36" name="35 CuadroTexto"/>
          <p:cNvSpPr txBox="1"/>
          <p:nvPr/>
        </p:nvSpPr>
        <p:spPr>
          <a:xfrm>
            <a:off x="357158" y="500042"/>
            <a:ext cx="82814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PLANO IES SANTIAGO RAMÓN Y CAJAL. </a:t>
            </a:r>
          </a:p>
          <a:p>
            <a:endParaRPr lang="es-ES" sz="1400" dirty="0" smtClean="0"/>
          </a:p>
          <a:p>
            <a:pPr algn="ctr"/>
            <a:r>
              <a:rPr lang="es-ES" sz="1400" dirty="0" smtClean="0"/>
              <a:t>PRIMERA PLANTA</a:t>
            </a:r>
          </a:p>
        </p:txBody>
      </p:sp>
      <p:sp>
        <p:nvSpPr>
          <p:cNvPr id="37" name="36 CuadroTexto"/>
          <p:cNvSpPr txBox="1"/>
          <p:nvPr/>
        </p:nvSpPr>
        <p:spPr>
          <a:xfrm>
            <a:off x="4000496" y="1500174"/>
            <a:ext cx="642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 smtClean="0">
                <a:solidFill>
                  <a:srgbClr val="FF0000"/>
                </a:solidFill>
              </a:rPr>
              <a:t>1º ESO A</a:t>
            </a:r>
            <a:endParaRPr lang="es-ES" sz="9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Plano P2-Model A3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2772600" y="-1031477"/>
            <a:ext cx="3554029" cy="8903082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2071670" y="1928802"/>
            <a:ext cx="642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>
                <a:solidFill>
                  <a:srgbClr val="FF0000"/>
                </a:solidFill>
              </a:rPr>
              <a:t>4</a:t>
            </a:r>
            <a:r>
              <a:rPr lang="es-ES" sz="900" b="1" dirty="0" smtClean="0">
                <a:solidFill>
                  <a:srgbClr val="FF0000"/>
                </a:solidFill>
              </a:rPr>
              <a:t>º ESO C</a:t>
            </a:r>
            <a:endParaRPr lang="es-ES" sz="900" b="1" dirty="0">
              <a:solidFill>
                <a:srgbClr val="FF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000364" y="1928802"/>
            <a:ext cx="642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 smtClean="0">
                <a:solidFill>
                  <a:srgbClr val="FF0000"/>
                </a:solidFill>
              </a:rPr>
              <a:t>2º ESO </a:t>
            </a:r>
            <a:r>
              <a:rPr lang="es-ES" sz="9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000496" y="1928802"/>
            <a:ext cx="642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 smtClean="0">
                <a:solidFill>
                  <a:srgbClr val="FF0000"/>
                </a:solidFill>
              </a:rPr>
              <a:t>2ºESO D</a:t>
            </a:r>
            <a:endParaRPr lang="es-ES" sz="900" b="1" dirty="0">
              <a:solidFill>
                <a:srgbClr val="FF000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2844" y="3714752"/>
            <a:ext cx="642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>
                <a:solidFill>
                  <a:srgbClr val="FF0000"/>
                </a:solidFill>
              </a:rPr>
              <a:t>4</a:t>
            </a:r>
            <a:r>
              <a:rPr lang="es-ES" sz="900" b="1" dirty="0" smtClean="0">
                <a:solidFill>
                  <a:srgbClr val="FF0000"/>
                </a:solidFill>
              </a:rPr>
              <a:t>º ESO A</a:t>
            </a:r>
            <a:endParaRPr lang="es-ES" sz="900" b="1" dirty="0">
              <a:solidFill>
                <a:srgbClr val="FF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42976" y="3714752"/>
            <a:ext cx="642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>
                <a:solidFill>
                  <a:srgbClr val="FF0000"/>
                </a:solidFill>
              </a:rPr>
              <a:t>4</a:t>
            </a:r>
            <a:r>
              <a:rPr lang="es-ES" sz="900" b="1" dirty="0" smtClean="0">
                <a:solidFill>
                  <a:srgbClr val="FF0000"/>
                </a:solidFill>
              </a:rPr>
              <a:t>º ESO B</a:t>
            </a:r>
            <a:endParaRPr lang="es-ES" sz="900" b="1" dirty="0">
              <a:solidFill>
                <a:srgbClr val="FF00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42844" y="4786322"/>
            <a:ext cx="7143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 smtClean="0">
                <a:solidFill>
                  <a:srgbClr val="FF0000"/>
                </a:solidFill>
              </a:rPr>
              <a:t>2º BACH A</a:t>
            </a:r>
            <a:endParaRPr lang="es-ES" sz="900" b="1" dirty="0">
              <a:solidFill>
                <a:srgbClr val="FF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214414" y="4786322"/>
            <a:ext cx="7858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>
                <a:solidFill>
                  <a:srgbClr val="FF0000"/>
                </a:solidFill>
              </a:rPr>
              <a:t>2</a:t>
            </a:r>
            <a:r>
              <a:rPr lang="es-ES" sz="900" b="1" dirty="0" smtClean="0">
                <a:solidFill>
                  <a:srgbClr val="FF0000"/>
                </a:solidFill>
              </a:rPr>
              <a:t>º BACH B </a:t>
            </a:r>
            <a:endParaRPr lang="es-ES" sz="900" b="1" dirty="0">
              <a:solidFill>
                <a:srgbClr val="FF00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3000364" y="2928934"/>
            <a:ext cx="6429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 smtClean="0">
                <a:solidFill>
                  <a:srgbClr val="FF0000"/>
                </a:solidFill>
              </a:rPr>
              <a:t>2º ESO A</a:t>
            </a:r>
            <a:endParaRPr lang="es-ES" sz="900" b="1" dirty="0">
              <a:solidFill>
                <a:srgbClr val="FF0000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429124" y="2928934"/>
            <a:ext cx="7143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b="1" dirty="0" smtClean="0">
                <a:solidFill>
                  <a:srgbClr val="FF0000"/>
                </a:solidFill>
              </a:rPr>
              <a:t>2º ESO C </a:t>
            </a:r>
            <a:endParaRPr lang="es-ES" sz="900" b="1" dirty="0">
              <a:solidFill>
                <a:srgbClr val="FF0000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357158" y="500042"/>
            <a:ext cx="82814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PLANO IES SANTIAGO RAMÓN Y CAJAL. </a:t>
            </a:r>
          </a:p>
          <a:p>
            <a:endParaRPr lang="es-ES" sz="1400" dirty="0" smtClean="0"/>
          </a:p>
          <a:p>
            <a:pPr algn="ctr"/>
            <a:r>
              <a:rPr lang="es-ES" sz="1400" dirty="0" smtClean="0"/>
              <a:t>SEGUNDA PLANTA</a:t>
            </a:r>
            <a:endParaRPr lang="es-E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</TotalTime>
  <Words>107</Words>
  <Application>Microsoft Office PowerPoint</Application>
  <PresentationFormat>Presentación en pantalla (4:3)</PresentationFormat>
  <Paragraphs>37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Company>http://www.centor.mx.gd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Laura</dc:creator>
  <cp:lastModifiedBy>Laura Sánchez Fernández</cp:lastModifiedBy>
  <cp:revision>39</cp:revision>
  <cp:lastPrinted>2021-09-06T09:09:34Z</cp:lastPrinted>
  <dcterms:created xsi:type="dcterms:W3CDTF">2015-08-26T10:17:58Z</dcterms:created>
  <dcterms:modified xsi:type="dcterms:W3CDTF">2022-07-28T11:44:49Z</dcterms:modified>
</cp:coreProperties>
</file>