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4" r:id="rId2"/>
    <p:sldId id="256" r:id="rId3"/>
    <p:sldId id="258" r:id="rId4"/>
    <p:sldId id="259" r:id="rId5"/>
    <p:sldId id="276" r:id="rId6"/>
    <p:sldId id="278" r:id="rId7"/>
    <p:sldId id="281" r:id="rId8"/>
    <p:sldId id="28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20F4B-A220-4619-A360-5BB2EDCACF2B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91586-5732-4872-9C7C-99C001F1C8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76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22559E2-D85F-43E2-8C5F-85C75330DE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B79AB3-30D9-4135-9001-89E9FB5099EA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EE0A2C4-ABE2-4315-A503-5AC6C5EA3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24D07FA-E4FC-45D7-83EB-B9EF165EF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ED9FD931-9ACB-4ADF-8FEF-BB1B0CBFB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22D959-2BF5-4005-9448-A3D49E59328E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28DA34A-81AB-4488-A1DF-6065B02AF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618A40D-AF4F-44D4-871B-EF6A6EBA6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E21ED57-B9BB-4BE0-8E10-FBF88A4FB5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255308-F427-435D-B7A4-B0A0BA461B61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1CEB535-258C-4552-BF53-87232FCF3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E150513-E4B0-44F3-9820-DD125CECD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9669B391-BD0A-4888-B31A-0DB1E207E7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D2083E-C94F-476E-A377-CF7E747C2FB2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2B9A32E5-854C-4888-901D-3868D1896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89C60A3-1673-42CE-8983-F5C666906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F7FD07D-8F41-4B2F-8D5F-04CF937795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5D2557-C467-4D09-9106-D16B8335D441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958C74E-CDC5-4EF2-B45E-26C2EA1DC5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1042B6FC-1436-4B89-BF27-F87C91F12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3F84A8FF-2200-4C0A-86F4-A011B1592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3A0E47-AD27-4EC3-B72E-445C1B32CCE8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1EAEB6FD-4FD2-4647-9EE4-4B262A088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5BBACEC-1D65-4883-94B5-447B18D78F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F4BE2D2B-BF0F-4EC7-A67D-2AA3BA57EC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CA12BC-2775-4F3B-B3AA-A60A27366E6D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9E6FCA3-6D3E-4739-9C4E-8E8C6326E8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1A84483-F6B6-4F57-9FFE-D341FD79D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4EDD31D1-9601-45D4-869B-7AEEFDD69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40E0FB-2E87-436E-B6B2-64BEE99D253E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0CB30DC-5BCA-411D-B437-C86E643F5E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BE07A98D-4A47-45E5-A087-72A2F9FDD9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7B24361-632D-428C-933E-77D32838A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A52AAE-BD49-4F4A-8142-14F047AFE750}" type="slidenum">
              <a:rPr lang="es-ES_tradnl" altLang="es-E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s-ES_tradnl" altLang="es-ES">
              <a:latin typeface="Arial" panose="020B0604020202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AF69A3-35E5-4F95-8057-0D030659CD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7BE85F0-7B83-49F3-A462-324356C72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6C20D-79F6-4B60-A90F-E637C0FA5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657323-E93E-4935-B190-34D87D439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BB2744-A2D7-42E0-93A9-C18244E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578DF-5F36-41CF-9C09-528593B7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E531C2-891E-4B8C-866E-BB9004F9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9561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82AB8-055B-4B93-BB79-A82D42EC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C0035D5-B782-42B4-A5E3-F499161382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A2D76-284F-449B-B3C5-7F765A11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7543C-2472-48F5-9D4C-C75C5951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7729F4-C5AB-466B-9430-76977596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35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F96DAE-43DD-4C95-B542-2388142FE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60BD50-4A9B-4B3A-9447-1A041F8C3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69CC00-DEB9-4BE4-AD2C-EEABDDAB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CAC224-B720-4734-9F22-D572B2A9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0C4F87-CC9F-4FF4-B35B-B28D6CAA0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822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402168" y="1600200"/>
            <a:ext cx="5592233" cy="449897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1" y="1600200"/>
            <a:ext cx="5592233" cy="44989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55CCC096-91D3-4397-8743-1E41716C29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13082205-4A4B-4FEB-956F-F3801C06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9452F88D-7B73-47DC-943B-2FD4AE57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1B8B7C-A935-41F5-90DE-416AEB35FD35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99747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02168" y="1600200"/>
            <a:ext cx="5592233" cy="44989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197601" y="1600200"/>
            <a:ext cx="5592233" cy="449897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AEC34AED-7F11-46F3-B05D-50B11FDE5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6B3F2A09-64BA-4F0F-B840-07EF09F9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701E19EE-0A15-4486-9FF6-D3512288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A474-A6BE-4935-A89C-6F1233C6306F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5371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2168" y="1600200"/>
            <a:ext cx="5592233" cy="44989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1" y="1600200"/>
            <a:ext cx="5592233" cy="44989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>
            <a:extLst>
              <a:ext uri="{FF2B5EF4-FFF2-40B4-BE49-F238E27FC236}">
                <a16:creationId xmlns:a16="http://schemas.microsoft.com/office/drawing/2014/main" id="{AC1B5E39-DE0A-40F4-8564-833A4249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E7BB6E6D-CD3E-40A3-939D-B6BBD3DB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4936C132-B948-448C-B919-5F2B2F52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347690-ED2C-45FA-97B8-80382903F356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45606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ítulo y 2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02168" y="1600200"/>
            <a:ext cx="5592233" cy="2173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1" y="1600200"/>
            <a:ext cx="5592233" cy="21732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02167" y="3925889"/>
            <a:ext cx="11387667" cy="21732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fecha">
            <a:extLst>
              <a:ext uri="{FF2B5EF4-FFF2-40B4-BE49-F238E27FC236}">
                <a16:creationId xmlns:a16="http://schemas.microsoft.com/office/drawing/2014/main" id="{027B5A08-2FF9-4E94-9808-42ACED91C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pie de página">
            <a:extLst>
              <a:ext uri="{FF2B5EF4-FFF2-40B4-BE49-F238E27FC236}">
                <a16:creationId xmlns:a16="http://schemas.microsoft.com/office/drawing/2014/main" id="{E2310E36-6492-42DE-8A8B-784063F3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7 Marcador de número de diapositiva">
            <a:extLst>
              <a:ext uri="{FF2B5EF4-FFF2-40B4-BE49-F238E27FC236}">
                <a16:creationId xmlns:a16="http://schemas.microsoft.com/office/drawing/2014/main" id="{FA4E08DE-8ED7-4D82-B263-2EB46C94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99A04F-7960-4526-BF0F-865B10C657FE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57637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02167" y="228601"/>
            <a:ext cx="11387667" cy="58705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518E2CDA-643B-4EBD-BD88-10BE8BBB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id="{993103EC-C792-443D-AFEF-E2FB30A4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72953639-AC69-4DEA-96CC-A3FCF4BA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3B3F26-D9D2-46D4-B4BC-56234FCFE0C8}" type="slidenum">
              <a:rPr lang="es-ES_tradnl" altLang="es-ES"/>
              <a:pPr>
                <a:defRPr/>
              </a:pPr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5328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2612B-F7EB-45AF-A672-F8DC46A95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644C40-BC8D-45F6-8156-9BD962F7C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CEE750-EE9B-49AD-A185-7BD38C7D8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ACFB29-D7E8-4531-9D0E-684475376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2A5D64-F1EC-41EA-9BED-1EA497DA1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92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DEC1B8-6B68-4F01-8647-F609C5D4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0DA735-E4EF-4E87-BAF5-73561C1A7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41B5F-A72D-449B-92AA-19C4A496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AB9CA-BC4F-4477-9D9D-795626EC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C29F8A-1043-4EDA-8F6E-18A09B14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441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55BADB-C316-4CA4-B51A-0CF4F2587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345D52-910D-41C4-809D-5C5971BE9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E1D547-2225-4CE3-8A48-3B0A906E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2E3D09-0E1D-4F02-B408-0F24BA04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BF8CE8-2F02-43B3-8570-5BD3BF5A4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FE357C-DC3E-4568-9E67-3EA5EDC1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8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2B8A7-9AD5-4B0B-81B5-F7976A265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64CE51-F4C1-4F77-811C-5F7D7E05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0356B0-E22C-4E77-80DA-29BE4077F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53F31D-E21D-439E-8202-F3051977B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703570-6B64-41AA-B807-9FA46F1690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4702D0-13FB-441C-B2A8-5505F776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1ABBDC-167D-4835-8C1E-8D95C03D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06C948-857B-4C72-9243-4195FD85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38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A85371-EBA6-412C-8322-E5296189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9D259B-5F1A-4B62-8572-478FADCF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E8C75C-B37A-40BD-AE43-AA71D7E26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09EE3B-B191-41CE-8E0B-C57C96AB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95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224A53-7062-45BF-8BB6-76802D3C1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D8C507-5830-40A7-B3F6-D8063C686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75BDD5-802B-4348-9497-D0B7ECA10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94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32859-86CA-4E31-9552-31B469295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ADD9DD-6C6D-4AD5-B5D6-5DF641D3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2D5F414-77D0-4EFA-9BFD-6F484613F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9C08E7-8B62-4170-8261-5C700B093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35FEF5-5B22-48B8-A580-ACF95B988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155E2D-4D88-4580-861F-D3440630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97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AD623-8158-4743-9151-80B9202D0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7BAF4EE-2156-47D5-B34C-059E48A17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9F74C4-1007-44B4-868E-52EE3E352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25636F-693A-4716-ACE5-03E312CA8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047EB7-788D-46D1-8B0C-752DB7D8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B693A1-55EC-4CB4-AD0C-2CCB8B12D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00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49D3BC-0A07-41D1-A414-53C98FA7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904A25-F2B8-44E5-BFAD-760A22233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36A231-8FF2-4BA4-AD69-1C6C5E61B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E6A8C-71CD-4DE7-A1FC-F1A03FBB1027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132989-2455-4C0E-B49B-6EEE5CD68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C6A4E8-42DB-478E-A0B0-6ABD01420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09FEC-2CE3-43D8-A014-4C5C96C5D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06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averroes.juntadeandalucia.es/iesseneca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71DDC1D-10AA-4917-82BE-F3BA5B8F790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s-ES" altLang="es-ES" i="1" cap="none">
                <a:effectLst/>
              </a:rPr>
              <a:t>Ya se van al Instituto…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65A84CE-A5E4-4757-944B-65277D93B9C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143250" y="1700213"/>
            <a:ext cx="6781800" cy="309721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endParaRPr lang="es-ES" altLang="es-ES" sz="3600" b="1" u="sng">
              <a:latin typeface="Verdana" panose="020B0604030504040204" pitchFamily="34" charset="0"/>
            </a:endParaRPr>
          </a:p>
          <a:p>
            <a:pPr marL="0" indent="0" algn="ctr">
              <a:buNone/>
            </a:pPr>
            <a:endParaRPr lang="es-ES" altLang="es-ES" sz="3600" b="1" u="sng">
              <a:latin typeface="Verdana" panose="020B0604030504040204" pitchFamily="34" charset="0"/>
            </a:endParaRPr>
          </a:p>
          <a:p>
            <a:pPr marL="0" indent="0" algn="ctr">
              <a:buNone/>
            </a:pPr>
            <a:endParaRPr lang="es-ES" altLang="es-ES" sz="3600" b="1" u="sng">
              <a:latin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s-ES" altLang="es-ES" sz="3600" b="1" u="sng">
                <a:latin typeface="Verdana" panose="020B0604030504040204" pitchFamily="34" charset="0"/>
              </a:rPr>
              <a:t>ORIENTACIONES PARA UNA TRANSICIÓN A LA SECUNDARIA.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A95F9034-A46E-46DF-93CF-1D2BE5C50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64651" y="1773238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s-ES_tradnl" altLang="es-ES" sz="18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5365" name="Picture 7" descr="Escudo gr">
            <a:extLst>
              <a:ext uri="{FF2B5EF4-FFF2-40B4-BE49-F238E27FC236}">
                <a16:creationId xmlns:a16="http://schemas.microsoft.com/office/drawing/2014/main" id="{24198A5B-90E4-4C53-A40D-DC4A87DA7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3"/>
          <a:stretch>
            <a:fillRect/>
          </a:stretch>
        </p:blipFill>
        <p:spPr bwMode="auto">
          <a:xfrm>
            <a:off x="5303838" y="1773238"/>
            <a:ext cx="143986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Rectangle 8">
            <a:extLst>
              <a:ext uri="{FF2B5EF4-FFF2-40B4-BE49-F238E27FC236}">
                <a16:creationId xmlns:a16="http://schemas.microsoft.com/office/drawing/2014/main" id="{EC134CF7-2054-41D1-B49F-C460B7C95F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25625" y="457201"/>
            <a:ext cx="8686800" cy="84137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s-ES" b="1">
                <a:solidFill>
                  <a:srgbClr val="000000"/>
                </a:solidFill>
                <a:effectLst/>
              </a:rPr>
            </a:br>
            <a:r>
              <a:rPr lang="es-ES" sz="2800" b="1">
                <a:solidFill>
                  <a:srgbClr val="FFFFFF"/>
                </a:solidFill>
              </a:rPr>
              <a:t>La secundaria coincide con la adolescencia: Se hacen mayores, pero aún no son adultos</a:t>
            </a:r>
            <a:br>
              <a:rPr lang="es-ES" b="1">
                <a:solidFill>
                  <a:srgbClr val="FFFFFF"/>
                </a:solidFill>
                <a:effectLst/>
              </a:rPr>
            </a:br>
            <a:endParaRPr lang="es-ES" b="1">
              <a:solidFill>
                <a:srgbClr val="FFFFFF"/>
              </a:solidFill>
              <a:effectLst/>
            </a:endParaRPr>
          </a:p>
        </p:txBody>
      </p:sp>
      <p:pic>
        <p:nvPicPr>
          <p:cNvPr id="26627" name="Picture 4" descr="chicoportada">
            <a:extLst>
              <a:ext uri="{FF2B5EF4-FFF2-40B4-BE49-F238E27FC236}">
                <a16:creationId xmlns:a16="http://schemas.microsoft.com/office/drawing/2014/main" id="{595DF4E7-318F-4199-8210-15AC233074E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6739" y="1914526"/>
            <a:ext cx="1768475" cy="4005263"/>
          </a:xfrm>
        </p:spPr>
      </p:pic>
      <p:pic>
        <p:nvPicPr>
          <p:cNvPr id="26628" name="Picture 7" descr="chicaportada">
            <a:extLst>
              <a:ext uri="{FF2B5EF4-FFF2-40B4-BE49-F238E27FC236}">
                <a16:creationId xmlns:a16="http://schemas.microsoft.com/office/drawing/2014/main" id="{C1E91176-8EDF-474E-A14C-2830CEFE3ED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88388" y="1989139"/>
            <a:ext cx="1606550" cy="4103687"/>
          </a:xfrm>
        </p:spPr>
      </p:pic>
      <p:sp>
        <p:nvSpPr>
          <p:cNvPr id="26629" name="Rectangle 12">
            <a:extLst>
              <a:ext uri="{FF2B5EF4-FFF2-40B4-BE49-F238E27FC236}">
                <a16:creationId xmlns:a16="http://schemas.microsoft.com/office/drawing/2014/main" id="{EF1DD578-C80B-4DFB-B295-C99962892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1773238"/>
            <a:ext cx="4464050" cy="4464050"/>
          </a:xfrm>
          <a:prstGeom prst="rect">
            <a:avLst/>
          </a:prstGeom>
          <a:solidFill>
            <a:srgbClr val="CCFFCC"/>
          </a:solidFill>
          <a:ln w="28575">
            <a:solidFill>
              <a:srgbClr val="808080"/>
            </a:solidFill>
            <a:prstDash val="dash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0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s-ES" altLang="es-ES" sz="1800" b="1" u="sng">
                <a:solidFill>
                  <a:srgbClr val="FF0000"/>
                </a:solidFill>
                <a:latin typeface="Arial" panose="020B0604020202020204" pitchFamily="34" charset="0"/>
              </a:rPr>
              <a:t>Búsqueda de la identidad</a:t>
            </a: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, a veces a través de comportamientos extraños, modas y hasta del enfrentamiento y la oposición  con los adultos.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Exigencia de </a:t>
            </a:r>
            <a:r>
              <a:rPr lang="es-ES" altLang="es-ES" sz="1800" b="1" u="sng">
                <a:solidFill>
                  <a:srgbClr val="FF0000"/>
                </a:solidFill>
                <a:latin typeface="Arial" panose="020B0604020202020204" pitchFamily="34" charset="0"/>
              </a:rPr>
              <a:t>mayor libertad</a:t>
            </a: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: “ya no soy una niña o un niño pequeño”.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Gran </a:t>
            </a:r>
            <a:r>
              <a:rPr lang="es-ES" altLang="es-ES" sz="1800" b="1" u="sng">
                <a:solidFill>
                  <a:srgbClr val="FF0000"/>
                </a:solidFill>
                <a:latin typeface="Arial" panose="020B0604020202020204" pitchFamily="34" charset="0"/>
              </a:rPr>
              <a:t>influencia del grupo de iguales</a:t>
            </a: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 o de la pandilla frente a la de los padres.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4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es-ES" altLang="es-ES" sz="1800" b="1" u="sng">
                <a:solidFill>
                  <a:srgbClr val="FF0000"/>
                </a:solidFill>
                <a:latin typeface="Arial" panose="020B0604020202020204" pitchFamily="34" charset="0"/>
              </a:rPr>
              <a:t>Nuevos intereses</a:t>
            </a:r>
            <a:r>
              <a:rPr lang="es-ES" altLang="es-ES" sz="1800" b="1">
                <a:solidFill>
                  <a:srgbClr val="FF0000"/>
                </a:solidFill>
                <a:latin typeface="Arial" panose="020B0604020202020204" pitchFamily="34" charset="0"/>
              </a:rPr>
              <a:t>: la calle, los amigos, los enamoramientos... A veces les resulta difícil hacerlos compatibles con el estudio..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20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s-ES" sz="180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1B6D7CF-95EA-4201-8571-6CEFE2609B6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ES_tradnl" b="1"/>
              <a:t>La relación entre padres e hijos empieza a cambiar...</a:t>
            </a:r>
            <a:endParaRPr lang="es-ES" b="1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CE326A5A-5C47-4993-A2B3-16C73FF996B4}"/>
              </a:ext>
            </a:extLst>
          </p:cNvPr>
          <p:cNvSpPr>
            <a:spLocks noGrp="1" noRot="1"/>
          </p:cNvSpPr>
          <p:nvPr>
            <p:ph type="body" sz="half" idx="2"/>
          </p:nvPr>
        </p:nvSpPr>
        <p:spPr>
          <a:xfrm>
            <a:off x="5232400" y="1700214"/>
            <a:ext cx="4978400" cy="4852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"/>
              <a:t>Se vuelven </a:t>
            </a:r>
            <a:r>
              <a:rPr lang="es-ES_tradnl" altLang="es-ES" u="sng"/>
              <a:t>más ariscos y desobedientes</a:t>
            </a:r>
          </a:p>
          <a:p>
            <a:pPr>
              <a:lnSpc>
                <a:spcPct val="90000"/>
              </a:lnSpc>
            </a:pPr>
            <a:r>
              <a:rPr lang="es-ES_tradnl" altLang="es-ES"/>
              <a:t>Son </a:t>
            </a:r>
            <a:r>
              <a:rPr lang="es-ES_tradnl" altLang="es-ES" u="sng"/>
              <a:t>discutidores natos</a:t>
            </a:r>
            <a:r>
              <a:rPr lang="es-ES_tradnl" altLang="es-ES"/>
              <a:t>, expertos en llevar la contraria</a:t>
            </a:r>
          </a:p>
          <a:p>
            <a:pPr>
              <a:lnSpc>
                <a:spcPct val="90000"/>
              </a:lnSpc>
            </a:pPr>
            <a:r>
              <a:rPr lang="es-ES_tradnl" altLang="es-ES"/>
              <a:t>Tratan de </a:t>
            </a:r>
            <a:r>
              <a:rPr lang="es-ES_tradnl" altLang="es-ES" u="sng"/>
              <a:t>alejarse del control familiar</a:t>
            </a:r>
          </a:p>
          <a:p>
            <a:pPr>
              <a:lnSpc>
                <a:spcPct val="90000"/>
              </a:lnSpc>
            </a:pPr>
            <a:r>
              <a:rPr lang="es-ES_tradnl" altLang="es-ES" u="sng"/>
              <a:t>Nuevas influencias</a:t>
            </a:r>
            <a:r>
              <a:rPr lang="es-ES_tradnl" altLang="es-ES"/>
              <a:t>: el grupo de amigos</a:t>
            </a:r>
          </a:p>
          <a:p>
            <a:pPr>
              <a:lnSpc>
                <a:spcPct val="90000"/>
              </a:lnSpc>
            </a:pPr>
            <a:r>
              <a:rPr lang="es-ES_tradnl" altLang="es-ES"/>
              <a:t>Tienden a </a:t>
            </a:r>
            <a:r>
              <a:rPr lang="es-ES_tradnl" altLang="es-ES" u="sng"/>
              <a:t>evitar las responsabilidades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s-ES" altLang="es-ES"/>
          </a:p>
        </p:txBody>
      </p:sp>
      <p:pic>
        <p:nvPicPr>
          <p:cNvPr id="28676" name="Picture 9" descr="PERSONA0303">
            <a:extLst>
              <a:ext uri="{FF2B5EF4-FFF2-40B4-BE49-F238E27FC236}">
                <a16:creationId xmlns:a16="http://schemas.microsoft.com/office/drawing/2014/main" id="{8AB4D196-BCF4-4F7D-944F-575721AAE6C8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6739" y="1985963"/>
            <a:ext cx="3343275" cy="30718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>
            <a:extLst>
              <a:ext uri="{FF2B5EF4-FFF2-40B4-BE49-F238E27FC236}">
                <a16:creationId xmlns:a16="http://schemas.microsoft.com/office/drawing/2014/main" id="{C4F80787-A838-4B3A-8650-120CB7B9B3D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_tradnl" b="1"/>
              <a:t>Es fundamental que el padre y la madre…</a:t>
            </a:r>
            <a:endParaRPr lang="es-ES" b="1"/>
          </a:p>
        </p:txBody>
      </p:sp>
      <p:sp>
        <p:nvSpPr>
          <p:cNvPr id="34819" name="Rectangle 1027">
            <a:extLst>
              <a:ext uri="{FF2B5EF4-FFF2-40B4-BE49-F238E27FC236}">
                <a16:creationId xmlns:a16="http://schemas.microsoft.com/office/drawing/2014/main" id="{4FE2515A-31F7-4F17-BA18-8BA18DD325DA}"/>
              </a:ext>
            </a:extLst>
          </p:cNvPr>
          <p:cNvSpPr>
            <a:spLocks noGrp="1" noRot="1"/>
          </p:cNvSpPr>
          <p:nvPr>
            <p:ph type="body" sz="half" idx="1"/>
          </p:nvPr>
        </p:nvSpPr>
        <p:spPr>
          <a:xfrm>
            <a:off x="1992314" y="1946276"/>
            <a:ext cx="4511675" cy="450691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s-ES_tradnl" altLang="es-ES" sz="800">
              <a:latin typeface="Comic Sans MS" panose="030F0702030302020204" pitchFamily="66" charset="0"/>
            </a:endParaRPr>
          </a:p>
          <a:p>
            <a:r>
              <a:rPr lang="es-ES_tradnl" altLang="es-ES" u="sng"/>
              <a:t>Actúen unidos</a:t>
            </a:r>
          </a:p>
          <a:p>
            <a:pPr>
              <a:buFont typeface="Arial" panose="020B0604020202020204" pitchFamily="34" charset="0"/>
              <a:buNone/>
            </a:pPr>
            <a:endParaRPr lang="es-ES_tradnl" altLang="es-ES" sz="1200"/>
          </a:p>
          <a:p>
            <a:r>
              <a:rPr lang="es-ES_tradnl" altLang="es-ES"/>
              <a:t>Establezcan unos </a:t>
            </a:r>
            <a:r>
              <a:rPr lang="es-ES_tradnl" altLang="es-ES" u="sng"/>
              <a:t>límites claros en la conducta</a:t>
            </a:r>
            <a:r>
              <a:rPr lang="es-ES_tradnl" altLang="es-ES"/>
              <a:t> de sus hijos e hijas</a:t>
            </a:r>
          </a:p>
          <a:p>
            <a:pPr>
              <a:buFont typeface="Arial" panose="020B0604020202020204" pitchFamily="34" charset="0"/>
              <a:buNone/>
            </a:pPr>
            <a:endParaRPr lang="es-ES_tradnl" altLang="es-ES" sz="1200"/>
          </a:p>
          <a:p>
            <a:r>
              <a:rPr lang="es-ES_tradnl" altLang="es-ES"/>
              <a:t>Ayuden a sus hijos e hijas a </a:t>
            </a:r>
            <a:r>
              <a:rPr lang="es-ES_tradnl" altLang="es-ES" u="sng"/>
              <a:t>conocer las consecuencias de sus actos</a:t>
            </a:r>
          </a:p>
          <a:p>
            <a:pPr>
              <a:buFont typeface="Arial" panose="020B0604020202020204" pitchFamily="34" charset="0"/>
              <a:buNone/>
            </a:pPr>
            <a:endParaRPr lang="es-ES" altLang="es-ES" u="sng"/>
          </a:p>
        </p:txBody>
      </p:sp>
      <p:pic>
        <p:nvPicPr>
          <p:cNvPr id="34822" name="Picture 1030" descr="FAMILIA0207">
            <a:extLst>
              <a:ext uri="{FF2B5EF4-FFF2-40B4-BE49-F238E27FC236}">
                <a16:creationId xmlns:a16="http://schemas.microsoft.com/office/drawing/2014/main" id="{BE4AA279-4F32-4BB6-8BFB-93DF997BDE12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80139" y="2290763"/>
            <a:ext cx="4186237" cy="31178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772ECC8-69D3-4AD5-A35C-D7DC16C7EE0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" sz="3200" b="1"/>
              <a:t>¿Qué son los límites?</a:t>
            </a:r>
            <a:r>
              <a:rPr lang="es-ES" sz="4000"/>
              <a:t> </a:t>
            </a:r>
          </a:p>
        </p:txBody>
      </p:sp>
      <p:sp>
        <p:nvSpPr>
          <p:cNvPr id="32771" name="Rectangle 8">
            <a:extLst>
              <a:ext uri="{FF2B5EF4-FFF2-40B4-BE49-F238E27FC236}">
                <a16:creationId xmlns:a16="http://schemas.microsoft.com/office/drawing/2014/main" id="{E0574CED-E33A-44B0-B591-B9A2861DEB5D}"/>
              </a:ext>
            </a:extLst>
          </p:cNvPr>
          <p:cNvSpPr>
            <a:spLocks noGrp="1" noRot="1"/>
          </p:cNvSpPr>
          <p:nvPr>
            <p:ph type="body" sz="half" idx="2"/>
          </p:nvPr>
        </p:nvSpPr>
        <p:spPr>
          <a:xfrm>
            <a:off x="5232401" y="1600200"/>
            <a:ext cx="5184775" cy="4852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altLang="es-ES" sz="2000" b="1">
                <a:solidFill>
                  <a:srgbClr val="FF0000"/>
                </a:solidFill>
              </a:rPr>
              <a:t>Necesitan el </a:t>
            </a:r>
            <a:r>
              <a:rPr lang="es-ES" altLang="es-ES" sz="2000" b="1" u="sng">
                <a:solidFill>
                  <a:srgbClr val="FF0000"/>
                </a:solidFill>
              </a:rPr>
              <a:t>control y la supervisión</a:t>
            </a:r>
            <a:r>
              <a:rPr lang="es-ES" altLang="es-ES" sz="2000" b="1">
                <a:solidFill>
                  <a:srgbClr val="FF0000"/>
                </a:solidFill>
              </a:rPr>
              <a:t> de los padres:</a:t>
            </a:r>
            <a:endParaRPr lang="es-ES" altLang="es-ES" sz="200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s-ES" altLang="es-ES" sz="1800" b="1"/>
              <a:t>Horarios, estudio, amistades, salidas.</a:t>
            </a:r>
          </a:p>
          <a:p>
            <a:pPr lvl="1">
              <a:lnSpc>
                <a:spcPct val="90000"/>
              </a:lnSpc>
            </a:pPr>
            <a:r>
              <a:rPr lang="es-ES" altLang="es-ES" sz="1800" b="1"/>
              <a:t>Control del uso del móvil,  la tele, ordenador o play.</a:t>
            </a:r>
            <a:r>
              <a:rPr lang="es-ES" altLang="es-ES" sz="1800"/>
              <a:t> </a:t>
            </a:r>
          </a:p>
          <a:p>
            <a:pPr lvl="1">
              <a:lnSpc>
                <a:spcPct val="90000"/>
              </a:lnSpc>
            </a:pPr>
            <a:r>
              <a:rPr lang="es-ES" altLang="es-ES" sz="1800" b="1"/>
              <a:t>En la alimentación. </a:t>
            </a:r>
          </a:p>
          <a:p>
            <a:pPr lvl="1">
              <a:lnSpc>
                <a:spcPct val="90000"/>
              </a:lnSpc>
            </a:pPr>
            <a:r>
              <a:rPr lang="es-ES" altLang="es-ES" sz="1800" b="1"/>
              <a:t>En sus amistades.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" altLang="es-ES" sz="1800" b="1"/>
          </a:p>
          <a:p>
            <a:pPr>
              <a:lnSpc>
                <a:spcPct val="90000"/>
              </a:lnSpc>
            </a:pPr>
            <a:r>
              <a:rPr lang="es-ES" altLang="es-ES" sz="2000" b="1">
                <a:solidFill>
                  <a:srgbClr val="FF0000"/>
                </a:solidFill>
              </a:rPr>
              <a:t>Los padres y madres deben </a:t>
            </a:r>
            <a:r>
              <a:rPr lang="es-ES" altLang="es-ES" sz="2000" b="1" u="sng">
                <a:solidFill>
                  <a:srgbClr val="FF0000"/>
                </a:solidFill>
              </a:rPr>
              <a:t>dejar claro lo que está bien y lo que está mal:</a:t>
            </a:r>
          </a:p>
          <a:p>
            <a:pPr lvl="1">
              <a:lnSpc>
                <a:spcPct val="90000"/>
              </a:lnSpc>
            </a:pPr>
            <a:r>
              <a:rPr lang="es-ES" altLang="es-ES" sz="1800" b="1"/>
              <a:t>En su comportamiento: Que sean educados y respetuosos.</a:t>
            </a:r>
          </a:p>
          <a:p>
            <a:pPr lvl="1">
              <a:lnSpc>
                <a:spcPct val="90000"/>
              </a:lnSpc>
            </a:pPr>
            <a:r>
              <a:rPr lang="es-ES" altLang="es-ES" sz="1800" b="1"/>
              <a:t>En el estudio: Deben tener un horario de estudio fijo.</a:t>
            </a:r>
          </a:p>
        </p:txBody>
      </p:sp>
      <p:pic>
        <p:nvPicPr>
          <p:cNvPr id="32772" name="Picture 9" descr="FAMILIA0210">
            <a:extLst>
              <a:ext uri="{FF2B5EF4-FFF2-40B4-BE49-F238E27FC236}">
                <a16:creationId xmlns:a16="http://schemas.microsoft.com/office/drawing/2014/main" id="{C7AEB8DD-8D66-4A40-BCAF-4E47966568D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851" y="2060576"/>
            <a:ext cx="3198813" cy="37004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75A4453-54BC-4C68-9EE3-3E30FC4E2F1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s-ES_tradnl" sz="4000" b="1"/>
              <a:t>Aspectos básicos de la educación familiar</a:t>
            </a:r>
            <a:endParaRPr lang="es-ES" sz="4000" b="1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9C6BD383-0DB7-4DCE-B07B-9427CD45D201}"/>
              </a:ext>
            </a:extLst>
          </p:cNvPr>
          <p:cNvSpPr>
            <a:spLocks noGrp="1" noRot="1"/>
          </p:cNvSpPr>
          <p:nvPr>
            <p:ph type="body" sz="half" idx="2"/>
          </p:nvPr>
        </p:nvSpPr>
        <p:spPr>
          <a:xfrm>
            <a:off x="5519738" y="1628776"/>
            <a:ext cx="494665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" sz="2400" b="1"/>
              <a:t>Tener comunicación: ¡hay que hablar con ellos/ellas!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s-ES_tradnl" altLang="es-ES" sz="800" b="1"/>
          </a:p>
          <a:p>
            <a:pPr>
              <a:lnSpc>
                <a:spcPct val="90000"/>
              </a:lnSpc>
            </a:pPr>
            <a:r>
              <a:rPr lang="es-ES_tradnl" altLang="es-ES" sz="2400" b="1"/>
              <a:t>Los pilares de la buena educación son la exigencia y el afecto.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s-ES_tradnl" altLang="es-ES" sz="1000" b="1"/>
          </a:p>
          <a:p>
            <a:pPr>
              <a:lnSpc>
                <a:spcPct val="90000"/>
              </a:lnSpc>
            </a:pPr>
            <a:r>
              <a:rPr lang="es-ES_tradnl" altLang="es-ES" sz="2400" b="1"/>
              <a:t>Eviten el sentimiento de culpa y el mito del padre amigo.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s-ES_tradnl" altLang="es-ES" sz="1000" b="1"/>
          </a:p>
          <a:p>
            <a:pPr>
              <a:lnSpc>
                <a:spcPct val="90000"/>
              </a:lnSpc>
            </a:pPr>
            <a:r>
              <a:rPr lang="es-ES" altLang="es-ES" sz="2400" b="1"/>
              <a:t>Es imposible ejercer de padre o de madre sin…</a:t>
            </a:r>
          </a:p>
          <a:p>
            <a:pPr lvl="1">
              <a:lnSpc>
                <a:spcPct val="90000"/>
              </a:lnSpc>
            </a:pPr>
            <a:r>
              <a:rPr lang="es-ES" altLang="es-ES" sz="2000" b="1"/>
              <a:t>Ser pesado</a:t>
            </a:r>
          </a:p>
          <a:p>
            <a:pPr lvl="1">
              <a:lnSpc>
                <a:spcPct val="90000"/>
              </a:lnSpc>
            </a:pPr>
            <a:r>
              <a:rPr lang="es-ES" altLang="es-ES" sz="2000" b="1"/>
              <a:t>Decir que no</a:t>
            </a:r>
          </a:p>
          <a:p>
            <a:pPr>
              <a:lnSpc>
                <a:spcPct val="90000"/>
              </a:lnSpc>
            </a:pPr>
            <a:endParaRPr lang="es-ES_tradnl" altLang="es-ES" sz="2400" b="1"/>
          </a:p>
          <a:p>
            <a:pPr>
              <a:lnSpc>
                <a:spcPct val="90000"/>
              </a:lnSpc>
            </a:pPr>
            <a:endParaRPr lang="es-ES" altLang="es-ES" sz="2400" b="1"/>
          </a:p>
        </p:txBody>
      </p:sp>
      <p:pic>
        <p:nvPicPr>
          <p:cNvPr id="35846" name="Picture 6" descr="FAMILIA0506">
            <a:extLst>
              <a:ext uri="{FF2B5EF4-FFF2-40B4-BE49-F238E27FC236}">
                <a16:creationId xmlns:a16="http://schemas.microsoft.com/office/drawing/2014/main" id="{CC58C292-0319-4A21-B13A-0499C78AF583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5963" y="2414589"/>
            <a:ext cx="3511550" cy="27273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8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6975B93-66D3-4F6C-A64C-3F60DFD025A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ES_tradnl">
                <a:latin typeface="Comic Sans MS" pitchFamily="66" charset="0"/>
              </a:rPr>
              <a:t>Pedimos a los padres que ayuden a sus hijos a...</a:t>
            </a:r>
            <a:endParaRPr lang="es-ES">
              <a:latin typeface="Comic Sans MS" pitchFamily="66" charset="0"/>
            </a:endParaRP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94070B0-2D59-4DE2-ACD9-FD0DC7B5A40D}"/>
              </a:ext>
            </a:extLst>
          </p:cNvPr>
          <p:cNvSpPr>
            <a:spLocks noGrp="1" noRot="1"/>
          </p:cNvSpPr>
          <p:nvPr>
            <p:ph type="body" sz="half" idx="3"/>
          </p:nvPr>
        </p:nvSpPr>
        <p:spPr>
          <a:xfrm>
            <a:off x="1919288" y="4079876"/>
            <a:ext cx="8547100" cy="2397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altLang="es-ES">
                <a:latin typeface="Comic Sans MS" panose="030F0702030302020204" pitchFamily="66" charset="0"/>
              </a:rPr>
              <a:t>Tener unos </a:t>
            </a:r>
            <a:r>
              <a:rPr lang="es-ES_tradnl" altLang="es-ES" u="sng">
                <a:latin typeface="Comic Sans MS" panose="030F0702030302020204" pitchFamily="66" charset="0"/>
              </a:rPr>
              <a:t>hábitos de estudio</a:t>
            </a:r>
            <a:r>
              <a:rPr lang="es-ES_tradnl" altLang="es-ES">
                <a:latin typeface="Comic Sans MS" panose="030F0702030302020204" pitchFamily="66" charset="0"/>
              </a:rPr>
              <a:t> adecuados.</a:t>
            </a:r>
          </a:p>
          <a:p>
            <a:pPr>
              <a:lnSpc>
                <a:spcPct val="90000"/>
              </a:lnSpc>
            </a:pPr>
            <a:r>
              <a:rPr lang="es-ES_tradnl" altLang="es-ES">
                <a:latin typeface="Comic Sans MS" panose="030F0702030302020204" pitchFamily="66" charset="0"/>
              </a:rPr>
              <a:t>Mantener unos hábitos de vida necesarios para el aprendizaje.</a:t>
            </a:r>
          </a:p>
          <a:p>
            <a:pPr>
              <a:lnSpc>
                <a:spcPct val="90000"/>
              </a:lnSpc>
            </a:pPr>
            <a:r>
              <a:rPr lang="es-ES_tradnl" altLang="es-ES" u="sng">
                <a:latin typeface="Comic Sans MS" panose="030F0702030302020204" pitchFamily="66" charset="0"/>
              </a:rPr>
              <a:t>Ser educados y respetar a los demás</a:t>
            </a:r>
            <a:r>
              <a:rPr lang="es-ES_tradnl" altLang="es-ES">
                <a:latin typeface="Comic Sans MS" panose="030F0702030302020204" pitchFamily="66" charset="0"/>
              </a:rPr>
              <a:t>: importancia de la educación familiar.</a:t>
            </a:r>
            <a:endParaRPr lang="es-ES" altLang="es-ES">
              <a:latin typeface="Comic Sans MS" panose="030F0702030302020204" pitchFamily="66" charset="0"/>
            </a:endParaRPr>
          </a:p>
        </p:txBody>
      </p:sp>
      <p:pic>
        <p:nvPicPr>
          <p:cNvPr id="39943" name="Picture 7" descr="1schoolgirl15-thumb">
            <a:extLst>
              <a:ext uri="{FF2B5EF4-FFF2-40B4-BE49-F238E27FC236}">
                <a16:creationId xmlns:a16="http://schemas.microsoft.com/office/drawing/2014/main" id="{C4D95051-B348-4EF9-8693-61A7C1D4BA5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68563" y="1600200"/>
            <a:ext cx="2901950" cy="2165350"/>
          </a:xfrm>
        </p:spPr>
      </p:pic>
      <p:pic>
        <p:nvPicPr>
          <p:cNvPr id="39945" name="Picture 9" descr="EDUCA0003">
            <a:extLst>
              <a:ext uri="{FF2B5EF4-FFF2-40B4-BE49-F238E27FC236}">
                <a16:creationId xmlns:a16="http://schemas.microsoft.com/office/drawing/2014/main" id="{CD643B00-9842-4A8E-B898-924226D3572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6664" y="1600200"/>
            <a:ext cx="3686175" cy="21653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>
            <a:extLst>
              <a:ext uri="{FF2B5EF4-FFF2-40B4-BE49-F238E27FC236}">
                <a16:creationId xmlns:a16="http://schemas.microsoft.com/office/drawing/2014/main" id="{07FC1897-E1EA-4EED-B92D-C070E8664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5373688"/>
            <a:ext cx="4914900" cy="1257300"/>
          </a:xfrm>
          <a:prstGeom prst="rect">
            <a:avLst/>
          </a:prstGeom>
          <a:solidFill>
            <a:srgbClr val="99CCFF"/>
          </a:solidFill>
          <a:ln w="571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Rectangle 11">
            <a:extLst>
              <a:ext uri="{FF2B5EF4-FFF2-40B4-BE49-F238E27FC236}">
                <a16:creationId xmlns:a16="http://schemas.microsoft.com/office/drawing/2014/main" id="{C677F771-1EBB-4DD6-B3FB-5288DB32A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5" y="2565400"/>
            <a:ext cx="1511300" cy="2808288"/>
          </a:xfrm>
          <a:prstGeom prst="rect">
            <a:avLst/>
          </a:prstGeom>
          <a:solidFill>
            <a:srgbClr val="993300">
              <a:alpha val="59999"/>
            </a:srgbClr>
          </a:solidFill>
          <a:ln w="571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7">
            <a:extLst>
              <a:ext uri="{FF2B5EF4-FFF2-40B4-BE49-F238E27FC236}">
                <a16:creationId xmlns:a16="http://schemas.microsoft.com/office/drawing/2014/main" id="{6ECE3AEA-346F-4BF0-933C-8A111835D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2636838"/>
            <a:ext cx="1511300" cy="2736850"/>
          </a:xfrm>
          <a:prstGeom prst="rect">
            <a:avLst/>
          </a:prstGeom>
          <a:solidFill>
            <a:srgbClr val="FFCC99"/>
          </a:solidFill>
          <a:ln w="571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7" name="AutoShape 16">
            <a:extLst>
              <a:ext uri="{FF2B5EF4-FFF2-40B4-BE49-F238E27FC236}">
                <a16:creationId xmlns:a16="http://schemas.microsoft.com/office/drawing/2014/main" id="{9C8E1A2E-D7B2-4DCF-A07D-875D3BF5A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0"/>
            <a:ext cx="5600700" cy="2628900"/>
          </a:xfrm>
          <a:prstGeom prst="flowChartExtract">
            <a:avLst/>
          </a:prstGeom>
          <a:solidFill>
            <a:srgbClr val="FF9900"/>
          </a:solidFill>
          <a:ln w="571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8" name="WordArt 15">
            <a:extLst>
              <a:ext uri="{FF2B5EF4-FFF2-40B4-BE49-F238E27FC236}">
                <a16:creationId xmlns:a16="http://schemas.microsoft.com/office/drawing/2014/main" id="{A90D7AA0-7725-4133-95DC-EFE982F863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872038" y="908050"/>
            <a:ext cx="2514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Repasar</a:t>
            </a:r>
          </a:p>
          <a:p>
            <a:pPr algn="ctr"/>
            <a:r>
              <a:rPr lang="es-E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y hacer los deberes</a:t>
            </a:r>
          </a:p>
        </p:txBody>
      </p:sp>
      <p:sp>
        <p:nvSpPr>
          <p:cNvPr id="38919" name="WordArt 14">
            <a:extLst>
              <a:ext uri="{FF2B5EF4-FFF2-40B4-BE49-F238E27FC236}">
                <a16:creationId xmlns:a16="http://schemas.microsoft.com/office/drawing/2014/main" id="{2850DA50-7A99-458A-B0AC-F5FA55E5EBC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19661877">
            <a:off x="2803526" y="1055689"/>
            <a:ext cx="2233613" cy="8794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s-ES" sz="20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Poner Interés</a:t>
            </a:r>
          </a:p>
        </p:txBody>
      </p:sp>
      <p:sp>
        <p:nvSpPr>
          <p:cNvPr id="38920" name="WordArt 13">
            <a:extLst>
              <a:ext uri="{FF2B5EF4-FFF2-40B4-BE49-F238E27FC236}">
                <a16:creationId xmlns:a16="http://schemas.microsoft.com/office/drawing/2014/main" id="{757AA212-942D-470D-868D-48A5C0E952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3089613">
            <a:off x="6832601" y="1116013"/>
            <a:ext cx="2447925" cy="800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s-ES" sz="20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Narrow" panose="020B0606020202030204" pitchFamily="34" charset="0"/>
              </a:rPr>
              <a:t>Prestar Atención</a:t>
            </a:r>
          </a:p>
        </p:txBody>
      </p:sp>
      <p:sp>
        <p:nvSpPr>
          <p:cNvPr id="38921" name="WordArt 12">
            <a:extLst>
              <a:ext uri="{FF2B5EF4-FFF2-40B4-BE49-F238E27FC236}">
                <a16:creationId xmlns:a16="http://schemas.microsoft.com/office/drawing/2014/main" id="{BC872CCE-462F-451A-BDEE-DA962BBE6B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16275" y="0"/>
            <a:ext cx="6057900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0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 Narrow" panose="020B0606020202030204" pitchFamily="34" charset="0"/>
              </a:rPr>
              <a:t>¡CLAVES DEL ÉXITO ESCOLAR!</a:t>
            </a:r>
          </a:p>
        </p:txBody>
      </p:sp>
      <p:sp>
        <p:nvSpPr>
          <p:cNvPr id="38922" name="WordArt 4">
            <a:extLst>
              <a:ext uri="{FF2B5EF4-FFF2-40B4-BE49-F238E27FC236}">
                <a16:creationId xmlns:a16="http://schemas.microsoft.com/office/drawing/2014/main" id="{A5580EFA-94A8-4E86-9CBF-254799488A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71813" y="6515100"/>
            <a:ext cx="6172200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Buenos hábitos de alimentación y descanso</a:t>
            </a:r>
          </a:p>
        </p:txBody>
      </p:sp>
      <p:sp>
        <p:nvSpPr>
          <p:cNvPr id="38923" name="WordArt 10">
            <a:extLst>
              <a:ext uri="{FF2B5EF4-FFF2-40B4-BE49-F238E27FC236}">
                <a16:creationId xmlns:a16="http://schemas.microsoft.com/office/drawing/2014/main" id="{35DBDAA7-7DF2-4504-A773-D3F01AD179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08438" y="2708275"/>
            <a:ext cx="1223962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Narrow" panose="020B0606020202030204" pitchFamily="34" charset="0"/>
              </a:rPr>
              <a:t>Estudiar</a:t>
            </a:r>
          </a:p>
          <a:p>
            <a:pPr algn="ctr"/>
            <a:r>
              <a:rPr lang="es-ES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Narrow" panose="020B0606020202030204" pitchFamily="34" charset="0"/>
              </a:rPr>
              <a:t>todos</a:t>
            </a:r>
          </a:p>
          <a:p>
            <a:pPr algn="ctr"/>
            <a:r>
              <a:rPr lang="es-ES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Narrow" panose="020B0606020202030204" pitchFamily="34" charset="0"/>
              </a:rPr>
              <a:t>los días</a:t>
            </a:r>
          </a:p>
          <a:p>
            <a:pPr algn="ctr"/>
            <a:r>
              <a:rPr lang="es-ES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Narrow" panose="020B0606020202030204" pitchFamily="34" charset="0"/>
              </a:rPr>
              <a:t>a la misma</a:t>
            </a:r>
          </a:p>
          <a:p>
            <a:pPr algn="ctr"/>
            <a:r>
              <a:rPr lang="es-ES" kern="10">
                <a:ln w="952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Narrow" panose="020B0606020202030204" pitchFamily="34" charset="0"/>
              </a:rPr>
              <a:t>hora</a:t>
            </a:r>
          </a:p>
        </p:txBody>
      </p:sp>
      <p:sp>
        <p:nvSpPr>
          <p:cNvPr id="38924" name="WordArt 6">
            <a:extLst>
              <a:ext uri="{FF2B5EF4-FFF2-40B4-BE49-F238E27FC236}">
                <a16:creationId xmlns:a16="http://schemas.microsoft.com/office/drawing/2014/main" id="{A59E210C-A1D9-4408-94A2-3CCF3D91E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743701" y="2708275"/>
            <a:ext cx="1223963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Estudiar</a:t>
            </a:r>
          </a:p>
          <a:p>
            <a:pPr algn="ctr"/>
            <a:r>
              <a:rPr lang="es-E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entre </a:t>
            </a:r>
          </a:p>
          <a:p>
            <a:pPr algn="ctr"/>
            <a:r>
              <a:rPr lang="es-E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1 y 2</a:t>
            </a:r>
          </a:p>
          <a:p>
            <a:pPr algn="ctr"/>
            <a:r>
              <a:rPr lang="es-E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horas</a:t>
            </a:r>
          </a:p>
        </p:txBody>
      </p:sp>
      <p:sp>
        <p:nvSpPr>
          <p:cNvPr id="38925" name="WordArt 9">
            <a:extLst>
              <a:ext uri="{FF2B5EF4-FFF2-40B4-BE49-F238E27FC236}">
                <a16:creationId xmlns:a16="http://schemas.microsoft.com/office/drawing/2014/main" id="{DE3B62BD-91BD-4381-A1D6-C7AAC911C21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4907758" y="3680620"/>
            <a:ext cx="2376487" cy="7207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s-ES" sz="16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Narrow" panose="020B0606020202030204" pitchFamily="34" charset="0"/>
              </a:rPr>
              <a:t>Materiales</a:t>
            </a:r>
          </a:p>
        </p:txBody>
      </p:sp>
      <p:sp>
        <p:nvSpPr>
          <p:cNvPr id="38926" name="WordArt 8">
            <a:extLst>
              <a:ext uri="{FF2B5EF4-FFF2-40B4-BE49-F238E27FC236}">
                <a16:creationId xmlns:a16="http://schemas.microsoft.com/office/drawing/2014/main" id="{1FBE9E7B-7582-44DB-9102-6E9805FF94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63975" y="5661025"/>
            <a:ext cx="4343400" cy="793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 panose="020B0606020202030204" pitchFamily="34" charset="0"/>
              </a:rPr>
              <a:t>Hábitos de Estudio</a:t>
            </a:r>
          </a:p>
        </p:txBody>
      </p:sp>
      <p:sp>
        <p:nvSpPr>
          <p:cNvPr id="38927" name="Rectangle 17">
            <a:extLst>
              <a:ext uri="{FF2B5EF4-FFF2-40B4-BE49-F238E27FC236}">
                <a16:creationId xmlns:a16="http://schemas.microsoft.com/office/drawing/2014/main" id="{C57A1E9D-EFCB-4663-A681-0EC436A99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139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28" name="Rectangle 18">
            <a:extLst>
              <a:ext uri="{FF2B5EF4-FFF2-40B4-BE49-F238E27FC236}">
                <a16:creationId xmlns:a16="http://schemas.microsoft.com/office/drawing/2014/main" id="{C0D37708-2C02-48D5-A3A8-9A4764311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99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9" name="Rectangle 19">
            <a:extLst>
              <a:ext uri="{FF2B5EF4-FFF2-40B4-BE49-F238E27FC236}">
                <a16:creationId xmlns:a16="http://schemas.microsoft.com/office/drawing/2014/main" id="{95B0AABC-4293-428A-AE6D-119F27EBC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292137"/>
            <a:ext cx="1847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br>
              <a:rPr lang="en-US" altLang="es-ES" sz="2400">
                <a:solidFill>
                  <a:schemeClr val="tx1"/>
                </a:solidFill>
                <a:latin typeface="Times New Roman" panose="02020603050405020304" pitchFamily="18" charset="0"/>
              </a:rPr>
            </a:br>
            <a:endParaRPr lang="en-US" altLang="es-ES" sz="24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s-E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0" name="Rectangle 20">
            <a:extLst>
              <a:ext uri="{FF2B5EF4-FFF2-40B4-BE49-F238E27FC236}">
                <a16:creationId xmlns:a16="http://schemas.microsoft.com/office/drawing/2014/main" id="{D378815F-512A-45CF-837F-49C72CB1E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574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31" name="Rectangle 21">
            <a:extLst>
              <a:ext uri="{FF2B5EF4-FFF2-40B4-BE49-F238E27FC236}">
                <a16:creationId xmlns:a16="http://schemas.microsoft.com/office/drawing/2014/main" id="{F6356AEC-A07C-47F3-A141-9C0924316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2574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escuela_y_chicos">
            <a:extLst>
              <a:ext uri="{FF2B5EF4-FFF2-40B4-BE49-F238E27FC236}">
                <a16:creationId xmlns:a16="http://schemas.microsoft.com/office/drawing/2014/main" id="{4DF0343A-6985-4BBA-997E-E172AA9E0E1E}"/>
              </a:ext>
            </a:extLst>
          </p:cNvPr>
          <p:cNvPicPr>
            <a:picLocks noGrp="1" noChangeAspect="1" noChangeArrowheads="1" noCrop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FC4DC2CD-07A1-4DD3-961B-6DA37497F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536" y="228600"/>
            <a:ext cx="8458200" cy="132643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" sz="4400" dirty="0"/>
              <a:t>Diferencias más importantes entre las etapas de Primaria y Secundaria</a:t>
            </a:r>
          </a:p>
        </p:txBody>
      </p:sp>
      <p:graphicFrame>
        <p:nvGraphicFramePr>
          <p:cNvPr id="7" name="6 Tabla">
            <a:extLst>
              <a:ext uri="{FF2B5EF4-FFF2-40B4-BE49-F238E27FC236}">
                <a16:creationId xmlns:a16="http://schemas.microsoft.com/office/drawing/2014/main" id="{38D84E3E-413D-4903-BD44-B036AE6F2365}"/>
              </a:ext>
            </a:extLst>
          </p:cNvPr>
          <p:cNvGraphicFramePr>
            <a:graphicFrameLocks noGrp="1"/>
          </p:cNvGraphicFramePr>
          <p:nvPr/>
        </p:nvGraphicFramePr>
        <p:xfrm>
          <a:off x="3000375" y="2060576"/>
          <a:ext cx="6096000" cy="396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bg1"/>
                          </a:solidFill>
                        </a:rPr>
                        <a:t>PRIMARIA</a:t>
                      </a:r>
                    </a:p>
                  </a:txBody>
                  <a:tcPr marT="45793" marB="457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solidFill>
                            <a:schemeClr val="bg1"/>
                          </a:solidFill>
                        </a:rPr>
                        <a:t>SECUNDARIA</a:t>
                      </a:r>
                    </a:p>
                  </a:txBody>
                  <a:tcPr marT="45793" marB="457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7 Tabla">
            <a:extLst>
              <a:ext uri="{FF2B5EF4-FFF2-40B4-BE49-F238E27FC236}">
                <a16:creationId xmlns:a16="http://schemas.microsoft.com/office/drawing/2014/main" id="{3555B282-154C-4378-A292-06FAE838AD0F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2565401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-Centro más pequeño y conocido</a:t>
                      </a:r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8 Tabla">
            <a:extLst>
              <a:ext uri="{FF2B5EF4-FFF2-40B4-BE49-F238E27FC236}">
                <a16:creationId xmlns:a16="http://schemas.microsoft.com/office/drawing/2014/main" id="{6CBF040D-0541-41AE-B4FB-2049AF52449E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2565401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-Centro más grande y desconocido</a:t>
                      </a:r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9 Tabla">
            <a:extLst>
              <a:ext uri="{FF2B5EF4-FFF2-40B4-BE49-F238E27FC236}">
                <a16:creationId xmlns:a16="http://schemas.microsoft.com/office/drawing/2014/main" id="{38408918-F616-46B1-937E-26DC41EA77D9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3068639"/>
          <a:ext cx="3240087" cy="371475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-Aula única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10 Tabla">
            <a:extLst>
              <a:ext uri="{FF2B5EF4-FFF2-40B4-BE49-F238E27FC236}">
                <a16:creationId xmlns:a16="http://schemas.microsoft.com/office/drawing/2014/main" id="{88F99C2A-C88B-4CDD-8C91-01B44A2A4ED8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3573464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-Mayor horario</a:t>
                      </a:r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11 Tabla">
            <a:extLst>
              <a:ext uri="{FF2B5EF4-FFF2-40B4-BE49-F238E27FC236}">
                <a16:creationId xmlns:a16="http://schemas.microsoft.com/office/drawing/2014/main" id="{E463E871-BD2C-4A26-A37D-BC2CFD02A460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3573464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-Menor horario</a:t>
                      </a:r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12 Tabla">
            <a:extLst>
              <a:ext uri="{FF2B5EF4-FFF2-40B4-BE49-F238E27FC236}">
                <a16:creationId xmlns:a16="http://schemas.microsoft.com/office/drawing/2014/main" id="{8D0ADCB8-D410-420D-A1E9-0421B896CB69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3068639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-Aumenta número</a:t>
                      </a:r>
                      <a:r>
                        <a:rPr lang="es-ES" sz="1600" b="0" baseline="0" dirty="0"/>
                        <a:t> de aulas</a:t>
                      </a:r>
                      <a:endParaRPr lang="es-ES" sz="1600" b="0" dirty="0"/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13 Tabla">
            <a:extLst>
              <a:ext uri="{FF2B5EF4-FFF2-40B4-BE49-F238E27FC236}">
                <a16:creationId xmlns:a16="http://schemas.microsoft.com/office/drawing/2014/main" id="{26D843CF-A8DB-481E-BB06-5036FBF2041B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4076700"/>
          <a:ext cx="3240087" cy="863600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-1 tutor y muchos profesores/as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-Profesores especialistas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14 Tabla">
            <a:extLst>
              <a:ext uri="{FF2B5EF4-FFF2-40B4-BE49-F238E27FC236}">
                <a16:creationId xmlns:a16="http://schemas.microsoft.com/office/drawing/2014/main" id="{A04C60FF-CE47-4C5B-ACB5-0372DA06B72F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4076700"/>
          <a:ext cx="3240087" cy="863600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-1 tutor y pocos maestros/as en un mismo grupo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15 Tabla">
            <a:extLst>
              <a:ext uri="{FF2B5EF4-FFF2-40B4-BE49-F238E27FC236}">
                <a16:creationId xmlns:a16="http://schemas.microsoft.com/office/drawing/2014/main" id="{70B5C3D7-0A58-4393-B517-255C90F43E8F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5084764"/>
          <a:ext cx="3240087" cy="371475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-Pocas materias y más integradas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540" name="Group 84">
            <a:extLst>
              <a:ext uri="{FF2B5EF4-FFF2-40B4-BE49-F238E27FC236}">
                <a16:creationId xmlns:a16="http://schemas.microsoft.com/office/drawing/2014/main" id="{886F0C3D-4CF8-48FB-8E58-2669A1002993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5084764"/>
          <a:ext cx="3240087" cy="371475"/>
        </p:xfrm>
        <a:graphic>
          <a:graphicData uri="http://schemas.openxmlformats.org/drawingml/2006/table">
            <a:tbl>
              <a:tblPr/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</a:t>
                      </a:r>
                      <a:r>
                        <a:rPr kumimoji="0" lang="es-E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Más materias  y más especializadas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17 Tabla">
            <a:extLst>
              <a:ext uri="{FF2B5EF4-FFF2-40B4-BE49-F238E27FC236}">
                <a16:creationId xmlns:a16="http://schemas.microsoft.com/office/drawing/2014/main" id="{A7D2D47A-C693-4873-8252-E25F9C111DD4}"/>
              </a:ext>
            </a:extLst>
          </p:cNvPr>
          <p:cNvGraphicFramePr>
            <a:graphicFrameLocks noGrp="1"/>
          </p:cNvGraphicFramePr>
          <p:nvPr/>
        </p:nvGraphicFramePr>
        <p:xfrm>
          <a:off x="6024564" y="5589589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-Mayor peso de</a:t>
                      </a:r>
                      <a:r>
                        <a:rPr lang="es-ES" sz="1600" b="0" baseline="0" dirty="0"/>
                        <a:t> los conceptos</a:t>
                      </a:r>
                      <a:endParaRPr lang="es-ES" sz="1600" b="0" dirty="0"/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20 Tabla">
            <a:extLst>
              <a:ext uri="{FF2B5EF4-FFF2-40B4-BE49-F238E27FC236}">
                <a16:creationId xmlns:a16="http://schemas.microsoft.com/office/drawing/2014/main" id="{0EB8E89E-73AF-44B8-B13F-F280DA5C7A4B}"/>
              </a:ext>
            </a:extLst>
          </p:cNvPr>
          <p:cNvGraphicFramePr>
            <a:graphicFrameLocks noGrp="1"/>
          </p:cNvGraphicFramePr>
          <p:nvPr/>
        </p:nvGraphicFramePr>
        <p:xfrm>
          <a:off x="2782889" y="5589589"/>
          <a:ext cx="3240087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-Menor peso de los conceptos</a:t>
                      </a:r>
                    </a:p>
                  </a:txBody>
                  <a:tcPr marL="91432" marR="91432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>
            <a:extLst>
              <a:ext uri="{FF2B5EF4-FFF2-40B4-BE49-F238E27FC236}">
                <a16:creationId xmlns:a16="http://schemas.microsoft.com/office/drawing/2014/main" id="{88FEAD28-46C5-4662-90AE-7B4055BA9F47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5445126"/>
          <a:ext cx="3168650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800" dirty="0"/>
                        <a:t>-</a:t>
                      </a:r>
                      <a:r>
                        <a:rPr lang="es-ES" sz="1600" b="0" dirty="0"/>
                        <a:t>No todos acaban la secundaria</a:t>
                      </a:r>
                      <a:endParaRPr lang="es-ES" sz="1800" dirty="0"/>
                    </a:p>
                  </a:txBody>
                  <a:tcPr marL="91449" marR="91449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2 Tabla">
            <a:extLst>
              <a:ext uri="{FF2B5EF4-FFF2-40B4-BE49-F238E27FC236}">
                <a16:creationId xmlns:a16="http://schemas.microsoft.com/office/drawing/2014/main" id="{CB0718E2-6A38-4299-BEC5-FDCC353493DA}"/>
              </a:ext>
            </a:extLst>
          </p:cNvPr>
          <p:cNvGraphicFramePr>
            <a:graphicFrameLocks noGrp="1"/>
          </p:cNvGraphicFramePr>
          <p:nvPr/>
        </p:nvGraphicFramePr>
        <p:xfrm>
          <a:off x="3000376" y="5445126"/>
          <a:ext cx="3095625" cy="3714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r>
                        <a:rPr lang="es-ES" sz="1600" b="0" dirty="0"/>
                        <a:t>-Todos pasan a secundaria</a:t>
                      </a:r>
                    </a:p>
                  </a:txBody>
                  <a:tcPr marL="91419" marR="91419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EFA75E10-C408-48EB-9E22-4FDBAD8C3722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3933826"/>
          <a:ext cx="3143250" cy="13684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8425"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/>
                        <a:t>-Más peso del trabajo personal en casa, importancia de la agenda y de las técnicas de estudio, exigencias de mayor responsabilidad</a:t>
                      </a:r>
                    </a:p>
                  </a:txBody>
                  <a:tcPr marL="91428" marR="91428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4 Tabla">
            <a:extLst>
              <a:ext uri="{FF2B5EF4-FFF2-40B4-BE49-F238E27FC236}">
                <a16:creationId xmlns:a16="http://schemas.microsoft.com/office/drawing/2014/main" id="{7262D66F-35ED-48E2-85CF-F1C78983CD30}"/>
              </a:ext>
            </a:extLst>
          </p:cNvPr>
          <p:cNvGraphicFramePr>
            <a:graphicFrameLocks noGrp="1"/>
          </p:cNvGraphicFramePr>
          <p:nvPr/>
        </p:nvGraphicFramePr>
        <p:xfrm>
          <a:off x="3000376" y="3933826"/>
          <a:ext cx="3095625" cy="13684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8425">
                <a:tc>
                  <a:txBody>
                    <a:bodyPr/>
                    <a:lstStyle/>
                    <a:p>
                      <a:r>
                        <a:rPr lang="es-ES" sz="1600" b="0" dirty="0"/>
                        <a:t>-Importancia del</a:t>
                      </a:r>
                      <a:r>
                        <a:rPr lang="es-ES" sz="1600" b="0" baseline="0" dirty="0"/>
                        <a:t> trabajo en el aula</a:t>
                      </a:r>
                      <a:endParaRPr lang="es-ES" sz="1600" b="0" dirty="0"/>
                    </a:p>
                  </a:txBody>
                  <a:tcPr marL="91419" marR="91419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26" name="Group 46">
            <a:extLst>
              <a:ext uri="{FF2B5EF4-FFF2-40B4-BE49-F238E27FC236}">
                <a16:creationId xmlns:a16="http://schemas.microsoft.com/office/drawing/2014/main" id="{95D316CF-148A-4B12-858A-7DBD7C359AD6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1989139"/>
          <a:ext cx="3119438" cy="1800225"/>
        </p:xfrm>
        <a:graphic>
          <a:graphicData uri="http://schemas.openxmlformats.org/drawingml/2006/table">
            <a:tbl>
              <a:tblPr/>
              <a:tblGrid>
                <a:gridCol w="3119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-Cambios metodológicos, mayor peso de la explicación del profesorado,  mayores exigencias de autocontrol dentro del aula (escuchar, no hablar…). Autonomía del aprendizaje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6 Tabla">
            <a:extLst>
              <a:ext uri="{FF2B5EF4-FFF2-40B4-BE49-F238E27FC236}">
                <a16:creationId xmlns:a16="http://schemas.microsoft.com/office/drawing/2014/main" id="{CCD8DF54-7627-45A9-A82D-D76ACC13F0A6}"/>
              </a:ext>
            </a:extLst>
          </p:cNvPr>
          <p:cNvGraphicFramePr>
            <a:graphicFrameLocks noGrp="1"/>
          </p:cNvGraphicFramePr>
          <p:nvPr/>
        </p:nvGraphicFramePr>
        <p:xfrm>
          <a:off x="3000376" y="1989139"/>
          <a:ext cx="3095625" cy="1800225"/>
        </p:xfrm>
        <a:graphic>
          <a:graphicData uri="http://schemas.openxmlformats.org/drawingml/2006/table">
            <a:tbl>
              <a:tblPr/>
              <a:tblGrid>
                <a:gridCol w="309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-Metodologías  participativas, trabajo en grupos, más movilidad dentro del aula, más trabajo dentro de clase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7 Tabla">
            <a:extLst>
              <a:ext uri="{FF2B5EF4-FFF2-40B4-BE49-F238E27FC236}">
                <a16:creationId xmlns:a16="http://schemas.microsoft.com/office/drawing/2014/main" id="{40F0412E-4D60-458C-B635-289D93D99D87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397001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chemeClr val="bg1"/>
                          </a:solidFill>
                        </a:rPr>
                        <a:t>PRIM ARIA</a:t>
                      </a: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SECUNDARIA</a:t>
                      </a:r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>
            <a:extLst>
              <a:ext uri="{FF2B5EF4-FFF2-40B4-BE49-F238E27FC236}">
                <a16:creationId xmlns:a16="http://schemas.microsoft.com/office/drawing/2014/main" id="{BB047358-3905-4388-BC04-0B7B7F7C63D3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397001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PRIMARIA</a:t>
                      </a: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/>
                        <a:t>SECUNDARIA</a:t>
                      </a:r>
                    </a:p>
                  </a:txBody>
                  <a:tcPr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2 Tabla">
            <a:extLst>
              <a:ext uri="{FF2B5EF4-FFF2-40B4-BE49-F238E27FC236}">
                <a16:creationId xmlns:a16="http://schemas.microsoft.com/office/drawing/2014/main" id="{2427CC70-8673-43BF-A4F6-EE90CC2B92E2}"/>
              </a:ext>
            </a:extLst>
          </p:cNvPr>
          <p:cNvGraphicFramePr>
            <a:graphicFrameLocks noGrp="1"/>
          </p:cNvGraphicFramePr>
          <p:nvPr/>
        </p:nvGraphicFramePr>
        <p:xfrm>
          <a:off x="2927350" y="1989139"/>
          <a:ext cx="3168650" cy="1368425"/>
        </p:xfrm>
        <a:graphic>
          <a:graphicData uri="http://schemas.openxmlformats.org/drawingml/2006/table">
            <a:tbl>
              <a:tblPr/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-Menor peso de los exámenes en la evaluación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3 Tabla">
            <a:extLst>
              <a:ext uri="{FF2B5EF4-FFF2-40B4-BE49-F238E27FC236}">
                <a16:creationId xmlns:a16="http://schemas.microsoft.com/office/drawing/2014/main" id="{76956EE8-B422-4882-A98C-05CFAB92FDD1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1989139"/>
          <a:ext cx="3168650" cy="1368425"/>
        </p:xfrm>
        <a:graphic>
          <a:graphicData uri="http://schemas.openxmlformats.org/drawingml/2006/table">
            <a:tbl>
              <a:tblPr/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8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-La evaluación está más centrada en los exámenes, las calificaciones permiten decidir la promoción y la titulación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4 Tabla">
            <a:extLst>
              <a:ext uri="{FF2B5EF4-FFF2-40B4-BE49-F238E27FC236}">
                <a16:creationId xmlns:a16="http://schemas.microsoft.com/office/drawing/2014/main" id="{980346D0-2741-4B21-A38F-052E0C21AFD1}"/>
              </a:ext>
            </a:extLst>
          </p:cNvPr>
          <p:cNvGraphicFramePr>
            <a:graphicFrameLocks noGrp="1"/>
          </p:cNvGraphicFramePr>
          <p:nvPr/>
        </p:nvGraphicFramePr>
        <p:xfrm>
          <a:off x="2927350" y="3500439"/>
          <a:ext cx="3168650" cy="1152525"/>
        </p:xfrm>
        <a:graphic>
          <a:graphicData uri="http://schemas.openxmlformats.org/drawingml/2006/table">
            <a:tbl>
              <a:tblPr/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-Clima de centro: conocido, el mismo  grupo- clase desde Educación  Infantil de tres años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a">
            <a:extLst>
              <a:ext uri="{FF2B5EF4-FFF2-40B4-BE49-F238E27FC236}">
                <a16:creationId xmlns:a16="http://schemas.microsoft.com/office/drawing/2014/main" id="{AE9B655F-B810-4B83-BE67-49E6363C5409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3500439"/>
          <a:ext cx="3168650" cy="1152525"/>
        </p:xfrm>
        <a:graphic>
          <a:graphicData uri="http://schemas.openxmlformats.org/drawingml/2006/table">
            <a:tbl>
              <a:tblPr/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-Clima centro: en un principio  desconocido. Nuevos compañeros/as en el grupo clase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6 Tabla">
            <a:extLst>
              <a:ext uri="{FF2B5EF4-FFF2-40B4-BE49-F238E27FC236}">
                <a16:creationId xmlns:a16="http://schemas.microsoft.com/office/drawing/2014/main" id="{628DA504-FC43-45D4-8615-24C6CFFABFF4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4797425"/>
          <a:ext cx="3168650" cy="6477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es-ES" sz="1600" b="0" dirty="0"/>
                        <a:t>-Mayor presión académica. Fundamental la organización</a:t>
                      </a:r>
                    </a:p>
                  </a:txBody>
                  <a:tcPr marL="91449" marR="91449" marT="45694" marB="4569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7 Tabla">
            <a:extLst>
              <a:ext uri="{FF2B5EF4-FFF2-40B4-BE49-F238E27FC236}">
                <a16:creationId xmlns:a16="http://schemas.microsoft.com/office/drawing/2014/main" id="{91B63EA7-C454-48F9-BBA9-AD554F165643}"/>
              </a:ext>
            </a:extLst>
          </p:cNvPr>
          <p:cNvGraphicFramePr>
            <a:graphicFrameLocks noGrp="1"/>
          </p:cNvGraphicFramePr>
          <p:nvPr/>
        </p:nvGraphicFramePr>
        <p:xfrm>
          <a:off x="2927350" y="4797425"/>
          <a:ext cx="3168650" cy="6477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endParaRPr lang="es-ES" sz="1600" b="0" dirty="0"/>
                    </a:p>
                  </a:txBody>
                  <a:tcPr marL="91449" marR="91449" marT="45694" marB="4569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CAA8EAD-4FC1-4942-B388-5EE8B2059D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s-ES" altLang="es-ES" i="1" cap="none">
                <a:effectLst/>
              </a:rPr>
              <a:t>Pero, ¿Qué es eso de la ESO?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4A95E8B-BED4-4163-84F7-142541FCAF0D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 vert="horz" lIns="92075" tIns="46038" rIns="92075" bIns="46038" rtlCol="0">
            <a:normAutofit/>
          </a:bodyPr>
          <a:lstStyle/>
          <a:p>
            <a:pPr algn="just" eaLnBrk="1" hangingPunct="1"/>
            <a:r>
              <a:rPr lang="es-ES" altLang="es-ES">
                <a:latin typeface="Arial" panose="020B0604020202020204" pitchFamily="34" charset="0"/>
              </a:rPr>
              <a:t>La Educación Secundaria es una etapa que comprende 4 cursos en dos ciclos: el primero de 3 cursos escolares y el segundo de 1 curso con carácter propedéutico</a:t>
            </a:r>
          </a:p>
          <a:p>
            <a:pPr algn="just" eaLnBrk="1" hangingPunct="1"/>
            <a:r>
              <a:rPr lang="es-ES" altLang="es-ES">
                <a:latin typeface="Arial" panose="020B0604020202020204" pitchFamily="34" charset="0"/>
              </a:rPr>
              <a:t>Se trata de un periodo de formación obligatoria (hasta los 16 años).</a:t>
            </a:r>
          </a:p>
          <a:p>
            <a:pPr algn="just" eaLnBrk="1" hangingPunct="1"/>
            <a:r>
              <a:rPr lang="es-ES" altLang="es-ES">
                <a:latin typeface="Arial" panose="020B0604020202020204" pitchFamily="34" charset="0"/>
              </a:rPr>
              <a:t>Su finalidad es dotar al alumnado de una formación básica, hábitos de estudio y trabajo preparando al alumno/a para estudios posteriores o el acceso al mundo laboral.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75B9CDB-B4A9-44D8-AAB4-045F1703C9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s-ES" altLang="es-ES" sz="3200" i="1"/>
              <a:t>¿Qué nos vamos a encontrar en el Instituto?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CB97099-F80E-4ED7-BA17-CA177B5ACAA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782888" y="1268414"/>
            <a:ext cx="7726362" cy="5113337"/>
          </a:xfrm>
        </p:spPr>
        <p:txBody>
          <a:bodyPr vert="horz" lIns="92075" tIns="46038" rIns="92075" bIns="46038" rtlCol="0">
            <a:normAutofit/>
          </a:bodyPr>
          <a:lstStyle/>
          <a:p>
            <a:pPr eaLnBrk="1" hangingPunct="1"/>
            <a:endParaRPr lang="es-ES" altLang="es-ES"/>
          </a:p>
          <a:p>
            <a:pPr algn="just" eaLnBrk="1" hangingPunct="1"/>
            <a:r>
              <a:rPr lang="es-ES" altLang="es-ES" sz="2400"/>
              <a:t>Más materias (11)</a:t>
            </a:r>
          </a:p>
          <a:p>
            <a:pPr algn="just" eaLnBrk="1" hangingPunct="1"/>
            <a:r>
              <a:rPr lang="es-ES" altLang="es-ES" sz="2400"/>
              <a:t>Más profesores/as, generalmente uno por materia</a:t>
            </a:r>
          </a:p>
          <a:p>
            <a:pPr algn="just" eaLnBrk="1" hangingPunct="1"/>
            <a:r>
              <a:rPr lang="es-ES" altLang="es-ES" sz="2400"/>
              <a:t>Calificaciones: insuficiente (0, 1, 2, 3, 4), suficiente (5), bien (6), notable (7, 8), sobresaliente (9, 10).</a:t>
            </a:r>
          </a:p>
          <a:p>
            <a:pPr algn="just" eaLnBrk="1" hangingPunct="1"/>
            <a:r>
              <a:rPr lang="es-ES" altLang="es-ES" sz="2400"/>
              <a:t>Cada curso sólo puede repetirse una vez y se puede repetir un máximo de dos veces a lo largo de la etapa</a:t>
            </a:r>
          </a:p>
          <a:p>
            <a:pPr algn="just" eaLnBrk="1" hangingPunct="1"/>
            <a:r>
              <a:rPr lang="es-ES" altLang="es-ES" sz="2400"/>
              <a:t>Cada grupo dispone de un tutor/a.</a:t>
            </a:r>
          </a:p>
          <a:p>
            <a:pPr algn="just" eaLnBrk="1" hangingPunct="1"/>
            <a:r>
              <a:rPr lang="es-ES" altLang="es-ES" sz="2400"/>
              <a:t>Todas las semanas existe una hora de tutoría lectiva dedicada a desarrollar temas: elección del delegado, normas de convivencia, técnicas de estudio, resolución de conflictos, habilidades sociales, ciberbullyng, …</a:t>
            </a:r>
          </a:p>
          <a:p>
            <a:pPr algn="just" eaLnBrk="1" hangingPunct="1"/>
            <a:endParaRPr lang="es-ES" altLang="es-E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0CB1CBDA-F469-41AB-9781-6CA0118BDB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/>
        <p:txBody>
          <a:bodyPr vert="horz" wrap="square" lIns="92075" tIns="46038" rIns="92075" bIns="46038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es-ES" sz="3200" b="1" dirty="0"/>
              <a:t>PARA TENER ÉXITO EN LA ESO.</a:t>
            </a:r>
            <a:br>
              <a:rPr lang="es-ES" sz="3200" b="1" dirty="0"/>
            </a:br>
            <a:r>
              <a:rPr lang="es-ES" sz="3200" b="1" dirty="0"/>
              <a:t>Consejos prácticos.</a:t>
            </a:r>
            <a:endParaRPr lang="es-ES" sz="3200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92E798E-1BE5-477F-9B48-648393C70B1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782889" y="1557338"/>
            <a:ext cx="7653337" cy="4957762"/>
          </a:xfrm>
        </p:spPr>
        <p:txBody>
          <a:bodyPr vert="horz" lIns="92075" tIns="46038" rIns="92075" bIns="46038" rtlCol="0"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S" sz="2400" dirty="0"/>
              <a:t>Cambia tu mentalidad, ya no estás en Primaria, cuanto antes lo aceptes mejor.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S" sz="2400" dirty="0"/>
              <a:t>El profesorado te va a exigir trabajo diario (trabajos, cuaderno de ejercicios, exámenes frecuentes), por ello es necesario que estudies y trabajes </a:t>
            </a:r>
            <a:r>
              <a:rPr lang="es-ES" altLang="es-ES" sz="2400" u="sng" dirty="0"/>
              <a:t>a diario (de 2 a 3 horas) </a:t>
            </a:r>
            <a:endParaRPr lang="es-ES" altLang="es-ES" sz="2400" dirty="0"/>
          </a:p>
          <a:p>
            <a:pPr algn="just" eaLnBrk="1" hangingPunct="1">
              <a:lnSpc>
                <a:spcPct val="90000"/>
              </a:lnSpc>
            </a:pPr>
            <a:r>
              <a:rPr lang="es-ES" altLang="es-ES" sz="2400" dirty="0"/>
              <a:t>Para aprobar las asignaturas deberás estudiar (las materias son más complicadas). Estudia utilizando las técnicas de estudio: comprendiendo los contenidos, empleando resúmenes o esquemas..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S" sz="2400" dirty="0"/>
              <a:t>Si tienes dudas o te cuesta seguir el ritmo de las clases pregunta al profesor/a y pide ayuda al tutor/a cuando lo necesites.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S" sz="2400" u="sng" dirty="0"/>
              <a:t>Respeta las normas de convivencia del Centro.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81A46EDA-02C0-4CE1-9059-B04FA839C41C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s-ES" altLang="es-ES" sz="4000" dirty="0"/>
              <a:t>Organización de los primeros días en el IES</a:t>
            </a:r>
          </a:p>
        </p:txBody>
      </p:sp>
      <p:sp>
        <p:nvSpPr>
          <p:cNvPr id="23555" name="2 Marcador de contenido">
            <a:extLst>
              <a:ext uri="{FF2B5EF4-FFF2-40B4-BE49-F238E27FC236}">
                <a16:creationId xmlns:a16="http://schemas.microsoft.com/office/drawing/2014/main" id="{2C9C6959-8C7F-4221-8F4E-F504412905D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83080" y="1569720"/>
            <a:ext cx="8726170" cy="4508818"/>
          </a:xfrm>
        </p:spPr>
        <p:txBody>
          <a:bodyPr vert="horz" lIns="92075" tIns="46038" rIns="92075" bIns="46038" rtlCol="0">
            <a:normAutofit/>
          </a:bodyPr>
          <a:lstStyle/>
          <a:p>
            <a:pPr marL="0" indent="0" algn="just" eaLnBrk="1" hangingPunct="1">
              <a:buNone/>
            </a:pPr>
            <a:endParaRPr lang="es-ES" altLang="es-ES" dirty="0"/>
          </a:p>
          <a:p>
            <a:pPr algn="just" eaLnBrk="1" hangingPunct="1"/>
            <a:r>
              <a:rPr lang="es-ES" altLang="es-ES" sz="2000" dirty="0"/>
              <a:t>El primer día a la hora indicada, se recibe a todo el alumnado de 1º de ESO en el Salón de Actos y se les dará la Bienvenida. El alumnado de 3º de ESO va directamente al grupo que se le ha asignado.</a:t>
            </a:r>
          </a:p>
          <a:p>
            <a:pPr algn="just" eaLnBrk="1" hangingPunct="1"/>
            <a:r>
              <a:rPr lang="es-ES" altLang="es-ES" sz="2000" dirty="0"/>
              <a:t>En el Salón de Actos cada tutor/a nombrará al alumnado de su grupo y se irá con ellos a su aula (1º </a:t>
            </a:r>
            <a:r>
              <a:rPr lang="es-ES" altLang="es-ES" sz="2000" dirty="0" err="1"/>
              <a:t>deESO</a:t>
            </a:r>
            <a:r>
              <a:rPr lang="es-ES" altLang="es-ES" sz="2000" dirty="0"/>
              <a:t>)</a:t>
            </a:r>
          </a:p>
          <a:p>
            <a:pPr algn="just" eaLnBrk="1" hangingPunct="1"/>
            <a:r>
              <a:rPr lang="es-ES" altLang="es-ES" sz="2000" dirty="0"/>
              <a:t>Cada tutor/a les dará el horario con todas las materias  de  1º ESO y de 3º de ESO.  Hay que traer material (bolígrafo, cuaderno..)</a:t>
            </a:r>
          </a:p>
          <a:p>
            <a:pPr algn="just" eaLnBrk="1" hangingPunct="1"/>
            <a:r>
              <a:rPr lang="es-ES" altLang="es-ES" sz="2000" dirty="0"/>
              <a:t>El día siguiente al de  recepción el horario será el habitual</a:t>
            </a:r>
          </a:p>
          <a:p>
            <a:pPr algn="l"/>
            <a:r>
              <a:rPr lang="es-ES" altLang="es-ES" sz="2000" dirty="0"/>
              <a:t>Durante la primera semana de septiembre hay que estar pendientes de cuándo se darán los libros de texto. Para ello consultar la página web </a:t>
            </a:r>
            <a:r>
              <a:rPr lang="pt-BR" sz="1400" b="0" i="0" u="sng" dirty="0">
                <a:solidFill>
                  <a:srgbClr val="1A0DAB"/>
                </a:solidFill>
                <a:effectLst/>
                <a:latin typeface="arial" panose="020B0604020202020204" pitchFamily="34" charset="0"/>
                <a:hlinkClick r:id="rId2"/>
              </a:rPr>
              <a:t>IES Séneca – </a:t>
            </a:r>
            <a:r>
              <a:rPr lang="pt-BR" sz="1400" b="0" i="0" u="sng" dirty="0">
                <a:solidFill>
                  <a:srgbClr val="202124"/>
                </a:solidFill>
                <a:effectLst/>
                <a:latin typeface="arial" panose="020B0604020202020204" pitchFamily="34" charset="0"/>
                <a:hlinkClick r:id="rId2"/>
              </a:rPr>
              <a:t>https://blogsaverroes.juntadeandalucia.es</a:t>
            </a:r>
            <a:r>
              <a:rPr lang="pt-BR" sz="1400" b="0" i="0" u="sng" dirty="0">
                <a:solidFill>
                  <a:srgbClr val="5F6368"/>
                </a:solidFill>
                <a:effectLst/>
                <a:latin typeface="arial" panose="020B0604020202020204" pitchFamily="34" charset="0"/>
                <a:hlinkClick r:id="rId2"/>
              </a:rPr>
              <a:t> </a:t>
            </a:r>
            <a:endParaRPr lang="pt-BR" sz="1400" b="0" i="0" u="sng" dirty="0">
              <a:solidFill>
                <a:srgbClr val="1A0DAB"/>
              </a:solidFill>
              <a:effectLst/>
              <a:latin typeface="arial" panose="020B0604020202020204" pitchFamily="34" charset="0"/>
              <a:hlinkClick r:id="rId2"/>
            </a:endParaRPr>
          </a:p>
          <a:p>
            <a:pPr algn="just" eaLnBrk="1" hangingPunct="1"/>
            <a:endParaRPr lang="es-ES" altLang="es-ES" sz="2000" dirty="0"/>
          </a:p>
          <a:p>
            <a:pPr eaLnBrk="1" hangingPunct="1">
              <a:buFont typeface="Wingdings 2" panose="05020102010507070707" pitchFamily="18" charset="2"/>
              <a:buNone/>
            </a:pPr>
            <a:endParaRPr lang="es-ES" altLang="es-ES" sz="2000" dirty="0"/>
          </a:p>
          <a:p>
            <a:pPr eaLnBrk="1" hangingPunct="1"/>
            <a:endParaRPr lang="es-ES" altLang="es-E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6869B54-9B46-4078-B3B0-02674ED364F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ES_tradnl" sz="4000" b="1">
                <a:latin typeface="Comic Sans MS" pitchFamily="66" charset="0"/>
              </a:rPr>
              <a:t>Algunos estudiantes empiezan a tener problemas con los estudios</a:t>
            </a:r>
            <a:endParaRPr lang="es-ES" sz="4000" b="1">
              <a:latin typeface="Comic Sans MS" pitchFamily="66" charset="0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D8CEBE6-D53D-4A0D-ACD3-AB3C9412CD4A}"/>
              </a:ext>
            </a:extLst>
          </p:cNvPr>
          <p:cNvSpPr>
            <a:spLocks noGrp="1" noRot="1"/>
          </p:cNvSpPr>
          <p:nvPr>
            <p:ph type="body" sz="half" idx="2"/>
          </p:nvPr>
        </p:nvSpPr>
        <p:spPr>
          <a:xfrm>
            <a:off x="6180139" y="1600201"/>
            <a:ext cx="4186237" cy="449897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s-ES_tradnl" altLang="es-ES">
              <a:latin typeface="Comic Sans MS" panose="030F0702030302020204" pitchFamily="66" charset="0"/>
            </a:endParaRPr>
          </a:p>
          <a:p>
            <a:pPr>
              <a:buFont typeface="Arial" panose="020B0604020202020204" pitchFamily="34" charset="0"/>
              <a:buNone/>
            </a:pPr>
            <a:endParaRPr lang="es-ES_tradnl" altLang="es-ES" sz="900">
              <a:latin typeface="Comic Sans MS" panose="030F0702030302020204" pitchFamily="66" charset="0"/>
            </a:endParaRPr>
          </a:p>
          <a:p>
            <a:r>
              <a:rPr lang="es-ES_tradnl" altLang="es-ES">
                <a:latin typeface="Comic Sans MS" panose="030F0702030302020204" pitchFamily="66" charset="0"/>
              </a:rPr>
              <a:t>Entre el 25 y el 30% de los niños y niñas que van bien en la escuela Primaria suspenden asignaturas al pasar al instituto</a:t>
            </a:r>
            <a:endParaRPr lang="es-ES" altLang="es-ES">
              <a:latin typeface="Comic Sans MS" panose="030F0702030302020204" pitchFamily="66" charset="0"/>
            </a:endParaRPr>
          </a:p>
        </p:txBody>
      </p:sp>
      <p:pic>
        <p:nvPicPr>
          <p:cNvPr id="30726" name="Picture 6" descr="1student72-thumb">
            <a:extLst>
              <a:ext uri="{FF2B5EF4-FFF2-40B4-BE49-F238E27FC236}">
                <a16:creationId xmlns:a16="http://schemas.microsoft.com/office/drawing/2014/main" id="{92740C0A-E5BF-4BDD-A7B9-2154DFA3B0ED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0" y="2565401"/>
            <a:ext cx="3587750" cy="26781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1202</Words>
  <Application>Microsoft Office PowerPoint</Application>
  <PresentationFormat>Panorámica</PresentationFormat>
  <Paragraphs>140</Paragraphs>
  <Slides>17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9" baseType="lpstr">
      <vt:lpstr>Arial</vt:lpstr>
      <vt:lpstr>Arial</vt:lpstr>
      <vt:lpstr>Arial Narrow</vt:lpstr>
      <vt:lpstr>Calibri</vt:lpstr>
      <vt:lpstr>Calibri Light</vt:lpstr>
      <vt:lpstr>Comic Sans MS</vt:lpstr>
      <vt:lpstr>Franklin Gothic Book</vt:lpstr>
      <vt:lpstr>Times New Roman</vt:lpstr>
      <vt:lpstr>Verdana</vt:lpstr>
      <vt:lpstr>Wingdings</vt:lpstr>
      <vt:lpstr>Wingdings 2</vt:lpstr>
      <vt:lpstr>Tema de Office</vt:lpstr>
      <vt:lpstr>Ya se van al Instituto…</vt:lpstr>
      <vt:lpstr>Diferencias más importantes entre las etapas de Primaria y Secundaria</vt:lpstr>
      <vt:lpstr>Presentación de PowerPoint</vt:lpstr>
      <vt:lpstr>Presentación de PowerPoint</vt:lpstr>
      <vt:lpstr>Pero, ¿Qué es eso de la ESO?</vt:lpstr>
      <vt:lpstr>¿Qué nos vamos a encontrar en el Instituto?</vt:lpstr>
      <vt:lpstr>PARA TENER ÉXITO EN LA ESO. Consejos prácticos.</vt:lpstr>
      <vt:lpstr>Organización de los primeros días en el IES</vt:lpstr>
      <vt:lpstr>Algunos estudiantes empiezan a tener problemas con los estudios</vt:lpstr>
      <vt:lpstr> La secundaria coincide con la adolescencia: Se hacen mayores, pero aún no son adultos </vt:lpstr>
      <vt:lpstr>La relación entre padres e hijos empieza a cambiar...</vt:lpstr>
      <vt:lpstr>Es fundamental que el padre y la madre…</vt:lpstr>
      <vt:lpstr>¿Qué son los límites? </vt:lpstr>
      <vt:lpstr>Aspectos básicos de la educación familiar</vt:lpstr>
      <vt:lpstr>Pedimos a los padres que ayuden a sus hijos a...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 se van al Instituto…</dc:title>
  <dc:creator>Usuario</dc:creator>
  <cp:lastModifiedBy>Usuario</cp:lastModifiedBy>
  <cp:revision>5</cp:revision>
  <dcterms:created xsi:type="dcterms:W3CDTF">2022-03-07T09:57:56Z</dcterms:created>
  <dcterms:modified xsi:type="dcterms:W3CDTF">2022-03-07T10:11:24Z</dcterms:modified>
</cp:coreProperties>
</file>