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64" r:id="rId3"/>
    <p:sldId id="257" r:id="rId4"/>
    <p:sldId id="265" r:id="rId5"/>
    <p:sldId id="258" r:id="rId6"/>
    <p:sldId id="259" r:id="rId7"/>
    <p:sldId id="266" r:id="rId8"/>
    <p:sldId id="260" r:id="rId9"/>
    <p:sldId id="267" r:id="rId10"/>
    <p:sldId id="261" r:id="rId11"/>
    <p:sldId id="262" r:id="rId12"/>
    <p:sldId id="263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591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9110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618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6596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031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036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2909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655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102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2246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1832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4047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539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065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5763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527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0083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59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s.ced.juntaandalucia.es/educacion/portals/web/formacion-profesional-andaluza/quiero-formarme/ensenanzas/fp-basi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665956" y="1412776"/>
            <a:ext cx="7794476" cy="422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Font typeface="Arial"/>
              <a:buNone/>
            </a:pPr>
            <a:r>
              <a:rPr lang="es-ES" sz="6000" b="0" i="0" u="none" strike="noStrike" cap="none">
                <a:solidFill>
                  <a:srgbClr val="76923C"/>
                </a:solidFill>
                <a:latin typeface="Tahoma"/>
                <a:ea typeface="Tahoma"/>
                <a:cs typeface="Tahoma"/>
                <a:sym typeface="Tahoma"/>
              </a:rPr>
              <a:t>¿Qué hacer al acabar 3º ESO?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76923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</a:pPr>
            <a:r>
              <a:rPr lang="es-ES" sz="3200" b="1" i="0" u="none" strike="noStrike" cap="none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Departamento de Orientación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Font typeface="Tahoma"/>
              <a:buNone/>
            </a:pPr>
            <a:r>
              <a:rPr lang="es-ES" sz="4400" b="0" i="0" u="none" strike="noStrike" cap="none">
                <a:solidFill>
                  <a:srgbClr val="366092"/>
                </a:solidFill>
                <a:latin typeface="Tahoma"/>
                <a:ea typeface="Tahoma"/>
                <a:cs typeface="Tahoma"/>
                <a:sym typeface="Tahoma"/>
              </a:rPr>
              <a:t>CONSEJO ORIENTADOR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 realizará al final de  curso, lo elaborará el equipo docente, se entregará a los padres/madres, se archivará en el expediente del alumno, incluye: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- Informe motivado sobre el grado de logro de los objetivos.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- Informe motivado sobre el grado de adquisición de las competencias.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- Propuesta del itinerario más adecuado a seguir: Programa de Mejora del Aprendizaje y el    Rendimiento, Formación Profesional Básica, etc.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Importante: El alumnado propuesto para Formación Profesional Básica (F.P.B.), deberá acudir al centro donde entregará la solicitud de matrícula con el consejo orientador emitido por su equipo docente.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E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Plazos: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1379563" y="1424000"/>
            <a:ext cx="6624954" cy="4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Matriculación </a:t>
            </a:r>
            <a:r>
              <a:rPr lang="es-E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 ESO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JULIO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lang="es-E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Solicitud </a:t>
            </a:r>
            <a:r>
              <a:rPr lang="es-E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F.P.B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JULIO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br>
              <a:rPr lang="es-ES" sz="395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s-ES" sz="395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s-ES" sz="395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s-ES" sz="395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s-ES" sz="395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s-ES" sz="395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s-ES" sz="395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s-ES" sz="395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s-ES" sz="3959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Gracias por vuestra colaboración.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3DC7-80F8-4F48-AA1A-F8FF308C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0" cap="all" dirty="0">
                <a:solidFill>
                  <a:srgbClr val="355266"/>
                </a:solidFill>
                <a:effectLst/>
                <a:latin typeface="Knewave"/>
              </a:rPr>
              <a:t>¿QUÉ HACER TRAS 3º ESO?</a:t>
            </a:r>
            <a:endParaRPr lang="es-E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8F35-E23D-4AB3-8D97-BEB85F23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OPCIONES SI APRUEBO 3º ESO:</a:t>
            </a:r>
            <a:endParaRPr lang="es-ES" b="0" i="0" dirty="0">
              <a:solidFill>
                <a:srgbClr val="355266"/>
              </a:solidFill>
              <a:effectLst/>
              <a:latin typeface="Open Sans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Pasaré 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a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4º ESO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, y podré elegir entre los siguientes itinerarios y asignaturas: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Puedo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repetir 3º ESO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ordinario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Puedo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repetir 3º ESO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 a través de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PMAR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, si el equipo educativo cree que voy a  aprovechar la oportunidad, y me da un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consejo orientador,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 con el que el alumno y sus padres han de estar de acuerdo y comprometerse.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Puedo ir a FPB, si me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comportamiento 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es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bueno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,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no 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tengo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absentismo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, y el equipo educativo me da un </a:t>
            </a:r>
            <a:r>
              <a:rPr lang="es-ES" b="1" i="0" dirty="0">
                <a:solidFill>
                  <a:srgbClr val="355266"/>
                </a:solidFill>
                <a:effectLst/>
                <a:latin typeface="Open Sans"/>
              </a:rPr>
              <a:t>consejo orientador</a:t>
            </a:r>
            <a:r>
              <a:rPr lang="es-ES" b="0" i="0" dirty="0">
                <a:solidFill>
                  <a:srgbClr val="355266"/>
                </a:solidFill>
                <a:effectLst/>
                <a:latin typeface="Open Sans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556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S" sz="4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ANEXO MATRÍCULA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1057-5EEF-4FAC-9EF2-062C406E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885328"/>
          </a:xfrm>
        </p:spPr>
        <p:txBody>
          <a:bodyPr/>
          <a:lstStyle/>
          <a:p>
            <a:r>
              <a:rPr lang="es-ES" b="1" dirty="0"/>
              <a:t>4º ESO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81D50E-3201-490E-984C-30E1AD86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66" y="1800666"/>
            <a:ext cx="6790268" cy="4134997"/>
          </a:xfrm>
        </p:spPr>
      </p:pic>
    </p:spTree>
    <p:extLst>
      <p:ext uri="{BB962C8B-B14F-4D97-AF65-F5344CB8AC3E}">
        <p14:creationId xmlns:p14="http://schemas.microsoft.com/office/powerpoint/2010/main" val="283936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Font typeface="Tahoma"/>
              <a:buNone/>
            </a:pPr>
            <a:r>
              <a:rPr lang="es-ES" sz="3959" b="0" i="0" u="none" strike="noStrike" cap="none">
                <a:solidFill>
                  <a:srgbClr val="953734"/>
                </a:solidFill>
                <a:latin typeface="Tahoma"/>
                <a:ea typeface="Tahoma"/>
                <a:cs typeface="Tahoma"/>
                <a:sym typeface="Tahoma"/>
              </a:rPr>
              <a:t>¿Matemáticas aplicadas o Matemáticas académicas?</a:t>
            </a:r>
            <a:endParaRPr sz="3959" b="0" i="0" u="none" strike="noStrike" cap="none">
              <a:solidFill>
                <a:srgbClr val="95373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 4º de ESO se puede escoger :</a:t>
            </a:r>
            <a:endParaRPr b="1"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- </a:t>
            </a:r>
            <a:r>
              <a:rPr lang="es-ES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Matemáticas </a:t>
            </a:r>
            <a:r>
              <a:rPr lang="es-ES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orientadas a las Enseñanzas </a:t>
            </a:r>
            <a:r>
              <a:rPr lang="es-ES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Académicas</a:t>
            </a:r>
            <a:r>
              <a:rPr lang="es-ES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(Bachillerato).</a:t>
            </a:r>
            <a:endParaRPr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- </a:t>
            </a:r>
            <a:r>
              <a:rPr lang="es-ES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Matemáticas</a:t>
            </a:r>
            <a:r>
              <a:rPr lang="es-ES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orientadas a las Enseñanzas </a:t>
            </a:r>
            <a:r>
              <a:rPr lang="es-ES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Aplicadas</a:t>
            </a:r>
            <a:r>
              <a:rPr lang="es-ES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(Formación Profesional).</a:t>
            </a:r>
            <a:endParaRPr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</a:t>
            </a: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Font typeface="Tahoma"/>
              <a:buNone/>
            </a:pPr>
            <a:br>
              <a:rPr lang="es-ES" sz="3959" b="0" i="0" u="none" strike="noStrike" cap="none" dirty="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s-ES" sz="3959" b="0" i="0" u="none" strike="noStrike" cap="none" dirty="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Programa de Mejora del Aprendizaje y Rendimiento (PMAR).</a:t>
            </a:r>
            <a:br>
              <a:rPr lang="es-ES" sz="3959" b="1" i="0" u="none" strike="noStrike" cap="none" dirty="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idx="1"/>
          </p:nvPr>
        </p:nvSpPr>
        <p:spPr>
          <a:xfrm>
            <a:off x="1176865" y="2011681"/>
            <a:ext cx="6798736" cy="39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Podrán acceder al </a:t>
            </a:r>
            <a:r>
              <a:rPr lang="es-ES" sz="1800" b="1" i="0" u="sng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2º curso de PMAR 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(3º ESO)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aquellos alumnos/as que cumplan los dos requisitos siguientes:</a:t>
            </a:r>
            <a:endParaRPr sz="1800"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-Tener 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dificultades de aprendizaje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no imputables a falta de trabajo y con posibilidades de obtener el Título de ESO.</a:t>
            </a:r>
            <a:endParaRPr sz="1800"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-Estar en uno de estos dos casos:</a:t>
            </a:r>
            <a:endParaRPr sz="1800" dirty="0"/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-Estar en 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2º ESO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no estar en condiciones de promocionar y haber repetido al menos una vez en cualquier etapa.</a:t>
            </a:r>
            <a:endParaRPr sz="1800" dirty="0"/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-Excepcionalmente, estar en 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3º ESO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y no estar en condiciones de promocionar.</a:t>
            </a:r>
            <a:endParaRPr sz="1800"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s-ES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E8F6-3F59-47F9-B156-D0E424F5E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 procedimiento para acceder se inicia con la propuesta desde el centro: Propuesta del 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equipo docente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Oído el 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alumno/a y sus padres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o tutores legales. Informe favorable de la 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Orientadora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y autorización del 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Director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dirty="0"/>
          </a:p>
          <a:p>
            <a:endParaRPr lang="es-ES" dirty="0"/>
          </a:p>
        </p:txBody>
      </p:sp>
      <p:sp>
        <p:nvSpPr>
          <p:cNvPr id="4" name="Google Shape;100;p16">
            <a:extLst>
              <a:ext uri="{FF2B5EF4-FFF2-40B4-BE49-F238E27FC236}">
                <a16:creationId xmlns:a16="http://schemas.microsoft.com/office/drawing/2014/main" id="{9E16E3F8-803D-4A52-8D46-8ADF94F080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Font typeface="Tahoma"/>
              <a:buNone/>
            </a:pPr>
            <a:br>
              <a:rPr lang="es-ES" sz="3959" b="0" i="0" u="none" strike="noStrike" cap="none" dirty="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s-ES" sz="3959" b="0" i="0" u="none" strike="noStrike" cap="none" dirty="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Programa de Mejora del Aprendizaje y Rendimiento (PMAR)</a:t>
            </a:r>
            <a:br>
              <a:rPr lang="es-ES" sz="3959" b="0" i="0" u="none" strike="noStrike" cap="none" dirty="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83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Font typeface="Tahoma"/>
              <a:buNone/>
            </a:pPr>
            <a:br>
              <a:rPr lang="es-ES" sz="3959" b="0" i="0" u="none" strike="noStrike" cap="none" dirty="0">
                <a:solidFill>
                  <a:srgbClr val="5F497A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s-ES" sz="3959" b="0" i="0" u="none" strike="noStrike" cap="none" dirty="0">
                <a:solidFill>
                  <a:srgbClr val="5F497A"/>
                </a:solidFill>
                <a:latin typeface="Tahoma"/>
                <a:ea typeface="Tahoma"/>
                <a:cs typeface="Tahoma"/>
                <a:sym typeface="Tahoma"/>
              </a:rPr>
              <a:t>Formación Profesional Básica (F.P.B.).</a:t>
            </a:r>
            <a:br>
              <a:rPr lang="es-ES" sz="3959" b="0" i="0" u="none" strike="noStrike" cap="none" dirty="0">
                <a:solidFill>
                  <a:srgbClr val="5F497A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Los </a:t>
            </a:r>
            <a:r>
              <a:rPr lang="es-ES" sz="1800" b="1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requisitos de acceso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a la Formación Profesional Básica  son: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           -Tener 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15 años cumplidos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, o cumplirlos durante el año natural en curso, y no superar los 17 años de edad en el momento del acceso o durante el año natural en curso.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           - Haber 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cursado el primer ciclo de la ESO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 o, excepcionalmente, haber cursado el segundo curso de la ESO.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            - El 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equipo docente deberá haber propuesto al alumnado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 ante  padres o tutores legales, para la incorporación a un ciclo de Formación Profesional Básica.</a:t>
            </a:r>
            <a:endParaRPr sz="1800" b="0" i="0" u="none" strike="noStrike" cap="none" dirty="0">
              <a:solidFill>
                <a:srgbClr val="5F497A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Con 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F.P.B.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 el alumnado obtendrá una formación que 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le preparará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 para iniciarse en el aprendizaje de un oficio y realizar actividades profesionales (según el ciclo formativo que curse). Conseguirá las competencias profesionales correspondientes a una 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cualificación de nivel uno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 del Catálogo Nacional de Cualificaciones Profesionales.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6E53E-4ADA-4C29-B1EB-F60F50AB5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85582"/>
          </a:xfrm>
        </p:spPr>
        <p:txBody>
          <a:bodyPr>
            <a:normAutofit fontScale="62500" lnSpcReduction="20000"/>
          </a:bodyPr>
          <a:lstStyle/>
          <a:p>
            <a:r>
              <a:rPr lang="es-ES" sz="2900" dirty="0"/>
              <a:t>Obtendrá un Título Profesional Básico, que le permitirá el acceso a ciclos de grado medio y/o lograr el título de Graduado en Educación Secundaria Obligatoria, presentándose a las pruebas de evaluación final de la ESO.</a:t>
            </a:r>
          </a:p>
          <a:p>
            <a:r>
              <a:rPr lang="es-ES" sz="2900" dirty="0"/>
              <a:t>Al finalizar los estudios obtendrá el título Profesional Básico el cual le  permitirá el acceso a Ciclos Formativos de Grado Medio. </a:t>
            </a:r>
          </a:p>
          <a:p>
            <a:r>
              <a:rPr lang="es-ES" sz="2900" dirty="0"/>
              <a:t>En el ámbito laboral tendrá los mismos efectos que el título de Educación Secundaria Obligatoria para el acceso a empleos públicos y privados.</a:t>
            </a:r>
          </a:p>
          <a:p>
            <a:r>
              <a:rPr lang="es-ES" sz="2900" dirty="0"/>
              <a:t>Para conocer más información sobre F.P.B.: </a:t>
            </a:r>
            <a:r>
              <a:rPr lang="es-ES" sz="2900" dirty="0">
                <a:hlinkClick r:id="rId2"/>
              </a:rPr>
              <a:t>http://portals.ced.juntaandalucia.es/educacion/portals/web/formacion-profesional-andaluza/quiero-formarme/ensenanzas/fp-basica</a:t>
            </a:r>
            <a:endParaRPr lang="es-ES" sz="2900" dirty="0"/>
          </a:p>
          <a:p>
            <a:endParaRPr lang="es-ES" sz="2900" dirty="0"/>
          </a:p>
          <a:p>
            <a:endParaRPr lang="es-ES" dirty="0"/>
          </a:p>
        </p:txBody>
      </p:sp>
      <p:sp>
        <p:nvSpPr>
          <p:cNvPr id="4" name="Google Shape;106;p17">
            <a:extLst>
              <a:ext uri="{FF2B5EF4-FFF2-40B4-BE49-F238E27FC236}">
                <a16:creationId xmlns:a16="http://schemas.microsoft.com/office/drawing/2014/main" id="{443520F5-D061-4A15-93F6-E8A61E856D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Font typeface="Tahoma"/>
              <a:buNone/>
            </a:pPr>
            <a:br>
              <a:rPr lang="es-ES" sz="3959" b="0" i="0" u="none" strike="noStrike" cap="none" dirty="0">
                <a:solidFill>
                  <a:srgbClr val="5F497A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s-ES" sz="3959" b="0" i="0" u="none" strike="noStrike" cap="none" dirty="0">
                <a:solidFill>
                  <a:srgbClr val="5F497A"/>
                </a:solidFill>
                <a:latin typeface="Tahoma"/>
                <a:ea typeface="Tahoma"/>
                <a:cs typeface="Tahoma"/>
                <a:sym typeface="Tahoma"/>
              </a:rPr>
              <a:t>Formación Profesional Básica (F.P.B.).</a:t>
            </a:r>
            <a:br>
              <a:rPr lang="es-ES" sz="3959" b="0" i="0" u="none" strike="noStrike" cap="none" dirty="0">
                <a:solidFill>
                  <a:srgbClr val="5F497A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602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759</Words>
  <Application>Microsoft Office PowerPoint</Application>
  <PresentationFormat>On-screen Show (4:3)</PresentationFormat>
  <Paragraphs>57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Tahoma</vt:lpstr>
      <vt:lpstr>Open Sans</vt:lpstr>
      <vt:lpstr>Knewave</vt:lpstr>
      <vt:lpstr>Garamond</vt:lpstr>
      <vt:lpstr>Arial</vt:lpstr>
      <vt:lpstr>Calibri</vt:lpstr>
      <vt:lpstr>Organic</vt:lpstr>
      <vt:lpstr>PowerPoint Presentation</vt:lpstr>
      <vt:lpstr>¿QUÉ HACER TRAS 3º ESO?</vt:lpstr>
      <vt:lpstr>PowerPoint Presentation</vt:lpstr>
      <vt:lpstr>4º ESO</vt:lpstr>
      <vt:lpstr>¿Matemáticas aplicadas o Matemáticas académicas?</vt:lpstr>
      <vt:lpstr> Programa de Mejora del Aprendizaje y Rendimiento (PMAR). </vt:lpstr>
      <vt:lpstr> Programa de Mejora del Aprendizaje y Rendimiento (PMAR) </vt:lpstr>
      <vt:lpstr> Formación Profesional Básica (F.P.B.). </vt:lpstr>
      <vt:lpstr> Formación Profesional Básica (F.P.B.). </vt:lpstr>
      <vt:lpstr>CONSEJO ORIENTADOR</vt:lpstr>
      <vt:lpstr>Plazos:</vt:lpstr>
      <vt:lpstr>        Gracias por vuestra colaboración.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Mérida Ramirez</dc:creator>
  <cp:lastModifiedBy>Miriam Mérida Ramirez</cp:lastModifiedBy>
  <cp:revision>9</cp:revision>
  <dcterms:modified xsi:type="dcterms:W3CDTF">2021-03-14T15:46:40Z</dcterms:modified>
</cp:coreProperties>
</file>