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6" r:id="rId4"/>
    <p:sldId id="265" r:id="rId5"/>
    <p:sldId id="264" r:id="rId6"/>
    <p:sldId id="263" r:id="rId7"/>
    <p:sldId id="266" r:id="rId8"/>
    <p:sldId id="268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FAC0C-B459-3C45-81A3-D05DAC6E9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C37247-8628-D842-B947-6C9CEE858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B43C12-E45C-254E-A36F-086D292F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8EBABD-E3CA-CD4E-AD9D-2BEE37FE2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BEEF10-95BA-F94E-BABC-9F3F43DC8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5614504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F37E3-3361-6541-9701-52B84A56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08162E-8835-E047-A37D-3F62473F8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D6E629-A542-7248-9D67-C9061440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4A4EC9-AA67-B542-9B1F-FC115FFAB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C181C4-76A0-2B44-B42F-A59736C62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179936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E06AEF9-F9C1-3844-8364-07393D9B79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A07E03-E3DB-8D44-A466-E1B6BBCCF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388ADA-DD66-7B45-9F7F-934FA728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849B65-B81D-D040-970A-C4D0008A1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6794A5-7C0A-EB4F-8508-E3DF524A2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268353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3F7BF-974D-BC43-8362-59C275D4B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411A3B-2A5A-6C4E-A530-D5D356B46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735EAC-8111-A247-A734-C6A6F6FE6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0BDF9-776A-C24B-A9A2-74948A172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B98405-D25B-4E4A-A347-9C2D6AC7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309827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3139B-923E-9B48-9288-69F0A444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00535A-FA25-D945-AF26-6A6C3BC67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8E546B-25CB-244C-BA45-D97A7A880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431AEE-7593-BF4B-86F7-0640F70CB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2426F8-1403-554E-B149-69C12531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594059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C1BDA-F220-5640-8F0F-40AD902B9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66753F-7002-DA43-A5C4-6B1744368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ED4411-11B4-9740-AE54-165B633E6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98D9A7-591C-E14F-B1DB-3FEDAA7DC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54DE80-F15D-4846-84E4-475854D52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CF9C46-1263-1D4E-A693-99F28946F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572486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9C2E71-C560-834C-9B08-43D232358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A48AC4-2CB3-9A44-AA87-BF6B28000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4A446B-6FC8-C34D-830D-87516603C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0771E17-1D8D-3445-8E27-E0E342B817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635974-6274-E648-A731-3216DF99A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88BC493-2B8E-DF49-B7B2-5544AA10F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5D5C5D-1CEB-7947-B477-6897BE5D1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816B324-4144-FE44-8274-F0EFBEAD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633303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10B0B4-032F-D349-994E-66D1AB707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95315A-869C-8643-9455-A708575A4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B8F1CC-17AE-484F-9AE5-70E3A993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86A646-0AC5-A649-B235-1B3DBF36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209324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8E8AFAF-242A-1847-9C59-DF95D108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F2B5CA3-8AEE-D54F-A188-98D996561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E71F043-57E0-AC4B-9FE6-CE88EBE2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945454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F93F8-86C8-D943-92CC-A9047540A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823442-B7F4-B544-ABD3-4A17E6123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03AAB7-B438-A640-816A-F31D5077F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33B249-79DD-EA43-A571-46AC371F5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1734F0-2BA7-B949-B4F9-14002990D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976A6D-07F1-6A49-8F0F-36CB6DE9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7102917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4E1A3-5268-114F-89F6-7CD234645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D8B72AD-2B57-5B40-8907-BFE85BBC33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ABDB0F-C86D-D347-802F-2489C59AD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C74B5F-C1DE-9643-B36C-D7DFB95ED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5ED51-574E-0E46-90C9-FCB9D600D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40F77C-FBA8-8C4F-8743-DEEC3E7B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825442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0C0A60E-194B-624A-84E7-70FEC8626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CAD001-2CD8-2A41-8047-8B5F1378B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8C02F3-900D-5C4A-B0F5-25BD712F97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23169-DC6A-8A43-B5F0-DEE6B455FC2F}" type="datetimeFigureOut">
              <a:rPr lang="es-ES" smtClean="0"/>
              <a:t>10/04/2020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AA8519-D3F8-FA4C-A77B-6E8B93145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31D144-0B93-A047-B3B8-5EAD15965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0E9FD-A74E-734E-906C-3A5918119A0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73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75A32-93B4-B541-9113-60850DC5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PERSONALES</a:t>
            </a:r>
            <a:r>
              <a:rPr lang="es-ES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90CBC7-42DE-2747-BC1F-B0AA9AE98D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Complemento Directo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BFCD83-5FDE-7B41-A7F2-537E23675E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/>
              <a:t>me </a:t>
            </a:r>
          </a:p>
          <a:p>
            <a:r>
              <a:rPr lang="es-ES"/>
              <a:t>te</a:t>
            </a:r>
          </a:p>
          <a:p>
            <a:r>
              <a:rPr lang="es-ES"/>
              <a:t>lo / la</a:t>
            </a:r>
          </a:p>
          <a:p>
            <a:r>
              <a:rPr lang="es-ES"/>
              <a:t>nos</a:t>
            </a:r>
          </a:p>
          <a:p>
            <a:r>
              <a:rPr lang="es-ES"/>
              <a:t>os</a:t>
            </a:r>
          </a:p>
          <a:p>
            <a:r>
              <a:rPr lang="es-ES"/>
              <a:t>los / las</a:t>
            </a:r>
          </a:p>
          <a:p>
            <a:endParaRPr lang="es-ES"/>
          </a:p>
          <a:p>
            <a:endParaRPr lang="es-ES"/>
          </a:p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65F75D-A580-9345-A87A-F7BA1AED1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Complemento Indirecto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827719A-A843-C947-A248-75C61336DF9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/>
              <a:t>me</a:t>
            </a:r>
          </a:p>
          <a:p>
            <a:r>
              <a:rPr lang="es-ES"/>
              <a:t>te</a:t>
            </a:r>
          </a:p>
          <a:p>
            <a:r>
              <a:rPr lang="es-ES"/>
              <a:t>le</a:t>
            </a:r>
          </a:p>
          <a:p>
            <a:r>
              <a:rPr lang="es-ES"/>
              <a:t>nos </a:t>
            </a:r>
          </a:p>
          <a:p>
            <a:r>
              <a:rPr lang="es-ES"/>
              <a:t>os</a:t>
            </a:r>
          </a:p>
          <a:p>
            <a:r>
              <a:rPr lang="es-ES"/>
              <a:t>les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263949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75A32-93B4-B541-9113-60850DC5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PERSONALES</a:t>
            </a:r>
            <a:r>
              <a:rPr lang="es-ES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90CBC7-42DE-2747-BC1F-B0AA9AE98D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COMPLÉMENT DIRECT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BFCD83-5FDE-7B41-A7F2-537E23675E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/>
              <a:t>me </a:t>
            </a:r>
          </a:p>
          <a:p>
            <a:r>
              <a:rPr lang="es-ES"/>
              <a:t>te </a:t>
            </a:r>
          </a:p>
          <a:p>
            <a:r>
              <a:rPr lang="es-ES"/>
              <a:t>le / la</a:t>
            </a:r>
          </a:p>
          <a:p>
            <a:r>
              <a:rPr lang="es-ES"/>
              <a:t>nous </a:t>
            </a:r>
          </a:p>
          <a:p>
            <a:r>
              <a:rPr lang="es-ES"/>
              <a:t>vous</a:t>
            </a:r>
          </a:p>
          <a:p>
            <a:r>
              <a:rPr lang="es-ES"/>
              <a:t>les</a:t>
            </a:r>
          </a:p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165F75D-A580-9345-A87A-F7BA1AED1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COMPLÉMENT INDIRECT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827719A-A843-C947-A248-75C61336DF9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/>
              <a:t>me </a:t>
            </a:r>
          </a:p>
          <a:p>
            <a:r>
              <a:rPr lang="es-ES"/>
              <a:t>te </a:t>
            </a:r>
          </a:p>
          <a:p>
            <a:r>
              <a:rPr lang="es-ES"/>
              <a:t>lui</a:t>
            </a:r>
          </a:p>
          <a:p>
            <a:r>
              <a:rPr lang="es-ES"/>
              <a:t>nous</a:t>
            </a:r>
          </a:p>
          <a:p>
            <a:r>
              <a:rPr lang="es-ES"/>
              <a:t>vous</a:t>
            </a:r>
          </a:p>
          <a:p>
            <a:r>
              <a:rPr lang="es-ES"/>
              <a:t>leur</a:t>
            </a:r>
          </a:p>
          <a:p>
            <a:endParaRPr lang="es-ES"/>
          </a:p>
          <a:p>
            <a:endParaRPr lang="es-ES"/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562650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75A32-93B4-B541-9113-60850DC5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PERSONALES</a:t>
            </a:r>
            <a:r>
              <a:rPr lang="es-ES"/>
              <a:t>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BFCD83-5FDE-7B41-A7F2-537E23675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Como el título indica, los pronombres personales son palabras que sustituyen a personas o a palabras referidas a personas; pero también a cosas,  objetos, animales, ideas,…y otros .</a:t>
            </a:r>
          </a:p>
          <a:p>
            <a:r>
              <a:rPr lang="es-ES"/>
              <a:t>Por ejemplo: cuando, en español, nos piden que sustituyamos un sintagma nominal,  utilizamos el pronombre personal.</a:t>
            </a:r>
          </a:p>
          <a:p>
            <a:endParaRPr lang="es-ES"/>
          </a:p>
          <a:p>
            <a:r>
              <a:rPr lang="es-ES"/>
              <a:t>Mi hermana conduce </a:t>
            </a:r>
            <a:r>
              <a:rPr lang="es-ES" u="sng"/>
              <a:t>el coche blanco de mis padres</a:t>
            </a:r>
          </a:p>
          <a:p>
            <a:pPr marL="0" indent="0">
              <a:buNone/>
            </a:pPr>
            <a:r>
              <a:rPr lang="es-ES"/>
              <a:t>=》Mi hermana lo conduce</a:t>
            </a:r>
          </a:p>
        </p:txBody>
      </p:sp>
    </p:spTree>
    <p:extLst>
      <p:ext uri="{BB962C8B-B14F-4D97-AF65-F5344CB8AC3E}">
        <p14:creationId xmlns:p14="http://schemas.microsoft.com/office/powerpoint/2010/main" val="341215572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75A32-93B4-B541-9113-60850DC5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PERSONALES</a:t>
            </a:r>
            <a:r>
              <a:rPr lang="es-ES"/>
              <a:t>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BFCD83-5FDE-7B41-A7F2-537E23675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795" y="1851836"/>
            <a:ext cx="10515600" cy="4315047"/>
          </a:xfrm>
        </p:spPr>
        <p:txBody>
          <a:bodyPr/>
          <a:lstStyle/>
          <a:p>
            <a:r>
              <a:rPr lang="es-ES"/>
              <a:t>Mi hermano toca la guitarra </a:t>
            </a:r>
            <a:r>
              <a:rPr lang="es-ES" u="sng"/>
              <a:t>a mis sobrinos</a:t>
            </a:r>
          </a:p>
          <a:p>
            <a:pPr marL="0" indent="0">
              <a:buNone/>
            </a:pPr>
            <a:r>
              <a:rPr lang="es-ES"/>
              <a:t>=》Mi hermano les toca la guitarra</a:t>
            </a:r>
          </a:p>
          <a:p>
            <a:pPr marL="0" indent="0">
              <a:buNone/>
            </a:pPr>
            <a:endParaRPr lang="es-ES"/>
          </a:p>
          <a:p>
            <a:r>
              <a:rPr lang="es-ES"/>
              <a:t>Volvamos al primer ejemplo:</a:t>
            </a:r>
          </a:p>
          <a:p>
            <a:pPr marL="0" indent="0">
              <a:buNone/>
            </a:pPr>
            <a:r>
              <a:rPr lang="es-ES"/>
              <a:t>=》Mi hermana conduce </a:t>
            </a:r>
            <a:r>
              <a:rPr lang="es-ES" u="sng"/>
              <a:t>el coche blanco de mis padres</a:t>
            </a:r>
          </a:p>
          <a:p>
            <a:r>
              <a:rPr lang="es-ES"/>
              <a:t>Si analizamos “el coche blanco de mis padres llegamos a la conclusión que es Complemento Directo; por eso, sustituimos por el pronombre personal Complemento Directo </a:t>
            </a:r>
          </a:p>
        </p:txBody>
      </p:sp>
    </p:spTree>
    <p:extLst>
      <p:ext uri="{BB962C8B-B14F-4D97-AF65-F5344CB8AC3E}">
        <p14:creationId xmlns:p14="http://schemas.microsoft.com/office/powerpoint/2010/main" val="337799225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75A32-93B4-B541-9113-60850DC5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PERSONALES</a:t>
            </a:r>
            <a:r>
              <a:rPr lang="es-ES"/>
              <a:t>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BFCD83-5FDE-7B41-A7F2-537E23675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Si retomamos el segundo ejemplo:</a:t>
            </a:r>
          </a:p>
          <a:p>
            <a:pPr marL="0" indent="0">
              <a:buNone/>
            </a:pPr>
            <a:r>
              <a:rPr lang="es-ES"/>
              <a:t>=》Mi hermano toca la guitarra </a:t>
            </a:r>
            <a:r>
              <a:rPr lang="es-ES" u="sng"/>
              <a:t>a mis sobrinos</a:t>
            </a:r>
          </a:p>
          <a:p>
            <a:pPr marL="0" indent="0">
              <a:buNone/>
            </a:pPr>
            <a:endParaRPr lang="es-ES"/>
          </a:p>
          <a:p>
            <a:r>
              <a:rPr lang="es-ES"/>
              <a:t>Después de analizar ” </a:t>
            </a:r>
            <a:r>
              <a:rPr lang="es-ES" u="sng"/>
              <a:t>a mis sobrinos </a:t>
            </a:r>
            <a:r>
              <a:rPr lang="es-ES"/>
              <a:t>“, llegamos a conclusión que es Complemento Indirecto; por lo tanto, utilizaremos el pronombre personal Complemento Indirecto que corresponda </a:t>
            </a:r>
          </a:p>
        </p:txBody>
      </p:sp>
    </p:spTree>
    <p:extLst>
      <p:ext uri="{BB962C8B-B14F-4D97-AF65-F5344CB8AC3E}">
        <p14:creationId xmlns:p14="http://schemas.microsoft.com/office/powerpoint/2010/main" val="2546814192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75A32-93B4-B541-9113-60850DC5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PERSONALES</a:t>
            </a:r>
            <a:r>
              <a:rPr lang="es-ES"/>
              <a:t>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BFCD83-5FDE-7B41-A7F2-537E23675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Por último, es necesario hacer esta observación para no confundirnos a la hora de traducir.</a:t>
            </a:r>
          </a:p>
          <a:p>
            <a:r>
              <a:rPr lang="es-ES"/>
              <a:t>En español, el Complemento Directo de persona lleva “a”, mientras no la llevan los Complementos Directos que no sean de personas.</a:t>
            </a:r>
          </a:p>
          <a:p>
            <a:r>
              <a:rPr lang="es-ES"/>
              <a:t>Por ejemplo: </a:t>
            </a:r>
          </a:p>
          <a:p>
            <a:pPr marL="0" indent="0">
              <a:buNone/>
            </a:pPr>
            <a:r>
              <a:rPr lang="es-ES"/>
              <a:t>=》yo sigo la carretera  = yo la sigo</a:t>
            </a:r>
          </a:p>
          <a:p>
            <a:pPr marL="0" indent="0">
              <a:buNone/>
            </a:pPr>
            <a:r>
              <a:rPr lang="es-ES"/>
              <a:t>=》yo sigo a mi madre = yo la sigo</a:t>
            </a:r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314407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53E03-F352-6D46-9E61-C44BDA57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PERSONALES</a:t>
            </a:r>
            <a:r>
              <a:rPr lang="es-ES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E40B07-0364-F643-A1FC-54526BF70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Sin embargo,  en francés,  cuando el complemento lleve “à”, o es Complemento Indirecto o es Complemento Circunstancial de Lugar o…, pero NUNCA Complemento Directo.</a:t>
            </a:r>
          </a:p>
          <a:p>
            <a:endParaRPr lang="es-ES"/>
          </a:p>
          <a:p>
            <a:r>
              <a:rPr lang="es-ES"/>
              <a:t>Llamo por teléfono a mis compañeros </a:t>
            </a:r>
          </a:p>
          <a:p>
            <a:r>
              <a:rPr lang="es-ES"/>
              <a:t>“a mis compañeros” es un Complemento Directo y se sustituye por “los“</a:t>
            </a:r>
          </a:p>
          <a:p>
            <a:pPr marL="0" indent="0">
              <a:buNone/>
            </a:pPr>
            <a:r>
              <a:rPr lang="es-ES"/>
              <a:t>=》Los llamo por teléfono </a:t>
            </a:r>
          </a:p>
        </p:txBody>
      </p:sp>
    </p:spTree>
    <p:extLst>
      <p:ext uri="{BB962C8B-B14F-4D97-AF65-F5344CB8AC3E}">
        <p14:creationId xmlns:p14="http://schemas.microsoft.com/office/powerpoint/2010/main" val="403360866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53E03-F352-6D46-9E61-C44BDA57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LOS PRONOMBRES PERSONALES</a:t>
            </a:r>
            <a:r>
              <a:rPr lang="es-ES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E40B07-0364-F643-A1FC-54526BF70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En francés:</a:t>
            </a:r>
          </a:p>
          <a:p>
            <a:pPr marL="0" indent="0">
              <a:buNone/>
            </a:pPr>
            <a:r>
              <a:rPr lang="es-ES"/>
              <a:t>=》Je téléphone à mes collègues </a:t>
            </a:r>
          </a:p>
          <a:p>
            <a:r>
              <a:rPr lang="es-ES"/>
              <a:t>“à mes collègues” lleva la preposición “à” y se refiere a personas; por lo tanto, para los alumnos franceses sería Complemento Indirecto y se sustituiría por el pronombre personal de Complemento Indirecto que corresponda.</a:t>
            </a:r>
          </a:p>
          <a:p>
            <a:pPr marL="0" indent="0">
              <a:buNone/>
            </a:pPr>
            <a:r>
              <a:rPr lang="es-ES"/>
              <a:t>=》Je leur téléphone </a:t>
            </a:r>
          </a:p>
        </p:txBody>
      </p:sp>
    </p:spTree>
    <p:extLst>
      <p:ext uri="{BB962C8B-B14F-4D97-AF65-F5344CB8AC3E}">
        <p14:creationId xmlns:p14="http://schemas.microsoft.com/office/powerpoint/2010/main" val="421975942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8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LOS PRONOMBRES PERSONALES </vt:lpstr>
      <vt:lpstr>LOS PRONOMBRES PERSONALES </vt:lpstr>
      <vt:lpstr>LOS PRONOMBRES PERSONALES </vt:lpstr>
      <vt:lpstr>LOS PRONOMBRES PERSONALES </vt:lpstr>
      <vt:lpstr>LOS PRONOMBRES PERSONALES </vt:lpstr>
      <vt:lpstr>LOS PRONOMBRES PERSONALES </vt:lpstr>
      <vt:lpstr>LOS PRONOMBRES PERSONALES </vt:lpstr>
      <vt:lpstr>LOS PRONOMBRES PERSONALES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PRONOMBRES PERSONALES </dc:title>
  <dc:creator>Francisco lopez Roelas</dc:creator>
  <cp:lastModifiedBy>Francisco lopez Roelas</cp:lastModifiedBy>
  <cp:revision>1</cp:revision>
  <dcterms:created xsi:type="dcterms:W3CDTF">2020-04-10T06:39:07Z</dcterms:created>
  <dcterms:modified xsi:type="dcterms:W3CDTF">2020-04-10T07:45:39Z</dcterms:modified>
</cp:coreProperties>
</file>