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7559675"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c4dc49bc4_0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c4dc49bc4_0_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 type="subTitle"/>
          </p:nvPr>
        </p:nvSpPr>
        <p:spPr>
          <a:xfrm>
            <a:off x="504000" y="1769040"/>
            <a:ext cx="9071640" cy="438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41" name="Shape 41"/>
        <p:cNvGrpSpPr/>
        <p:nvPr/>
      </p:nvGrpSpPr>
      <p:grpSpPr>
        <a:xfrm>
          <a:off x="0" y="0"/>
          <a:ext cx="0" cy="0"/>
          <a:chOff x="0" y="0"/>
          <a:chExt cx="0" cy="0"/>
        </a:xfrm>
      </p:grpSpPr>
      <p:sp>
        <p:nvSpPr>
          <p:cNvPr id="42" name="Google Shape;42;p11"/>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 type="body"/>
          </p:nvPr>
        </p:nvSpPr>
        <p:spPr>
          <a:xfrm>
            <a:off x="504000" y="1769040"/>
            <a:ext cx="907164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1"/>
          <p:cNvSpPr txBox="1"/>
          <p:nvPr>
            <p:ph idx="2" type="body"/>
          </p:nvPr>
        </p:nvSpPr>
        <p:spPr>
          <a:xfrm>
            <a:off x="504000" y="4059360"/>
            <a:ext cx="907164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45" name="Shape 45"/>
        <p:cNvGrpSpPr/>
        <p:nvPr/>
      </p:nvGrpSpPr>
      <p:grpSpPr>
        <a:xfrm>
          <a:off x="0" y="0"/>
          <a:ext cx="0" cy="0"/>
          <a:chOff x="0" y="0"/>
          <a:chExt cx="0" cy="0"/>
        </a:xfrm>
      </p:grpSpPr>
      <p:sp>
        <p:nvSpPr>
          <p:cNvPr id="46" name="Google Shape;46;p12"/>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2"/>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2"/>
          <p:cNvSpPr txBox="1"/>
          <p:nvPr>
            <p:ph idx="3" type="body"/>
          </p:nvPr>
        </p:nvSpPr>
        <p:spPr>
          <a:xfrm>
            <a:off x="504000" y="405936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2"/>
          <p:cNvSpPr txBox="1"/>
          <p:nvPr>
            <p:ph idx="4" type="body"/>
          </p:nvPr>
        </p:nvSpPr>
        <p:spPr>
          <a:xfrm>
            <a:off x="5152680" y="405936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51" name="Shape 51"/>
        <p:cNvGrpSpPr/>
        <p:nvPr/>
      </p:nvGrpSpPr>
      <p:grpSpPr>
        <a:xfrm>
          <a:off x="0" y="0"/>
          <a:ext cx="0" cy="0"/>
          <a:chOff x="0" y="0"/>
          <a:chExt cx="0" cy="0"/>
        </a:xfrm>
      </p:grpSpPr>
      <p:sp>
        <p:nvSpPr>
          <p:cNvPr id="52" name="Google Shape;52;p13"/>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 type="body"/>
          </p:nvPr>
        </p:nvSpPr>
        <p:spPr>
          <a:xfrm>
            <a:off x="504000" y="176904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3"/>
          <p:cNvSpPr txBox="1"/>
          <p:nvPr>
            <p:ph idx="2" type="body"/>
          </p:nvPr>
        </p:nvSpPr>
        <p:spPr>
          <a:xfrm>
            <a:off x="3571200" y="176904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3" type="body"/>
          </p:nvPr>
        </p:nvSpPr>
        <p:spPr>
          <a:xfrm>
            <a:off x="6638040" y="176904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4" type="body"/>
          </p:nvPr>
        </p:nvSpPr>
        <p:spPr>
          <a:xfrm>
            <a:off x="504000" y="405936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5" type="body"/>
          </p:nvPr>
        </p:nvSpPr>
        <p:spPr>
          <a:xfrm>
            <a:off x="3571200" y="405936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6" type="body"/>
          </p:nvPr>
        </p:nvSpPr>
        <p:spPr>
          <a:xfrm>
            <a:off x="6638040" y="405936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 type="body"/>
          </p:nvPr>
        </p:nvSpPr>
        <p:spPr>
          <a:xfrm>
            <a:off x="504000" y="1769040"/>
            <a:ext cx="9071640" cy="43848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8" name="Shape 18"/>
        <p:cNvGrpSpPr/>
        <p:nvPr/>
      </p:nvGrpSpPr>
      <p:grpSpPr>
        <a:xfrm>
          <a:off x="0" y="0"/>
          <a:ext cx="0" cy="0"/>
          <a:chOff x="0" y="0"/>
          <a:chExt cx="0" cy="0"/>
        </a:xfrm>
      </p:grpSpPr>
      <p:sp>
        <p:nvSpPr>
          <p:cNvPr id="19" name="Google Shape;19;p5"/>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 type="body"/>
          </p:nvPr>
        </p:nvSpPr>
        <p:spPr>
          <a:xfrm>
            <a:off x="504000" y="1769040"/>
            <a:ext cx="4426920" cy="43848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5"/>
          <p:cNvSpPr txBox="1"/>
          <p:nvPr>
            <p:ph idx="2" type="body"/>
          </p:nvPr>
        </p:nvSpPr>
        <p:spPr>
          <a:xfrm>
            <a:off x="5152680" y="1769040"/>
            <a:ext cx="4426920" cy="43848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sp>
        <p:nvSpPr>
          <p:cNvPr id="23" name="Google Shape;23;p6"/>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4" name="Shape 24"/>
        <p:cNvGrpSpPr/>
        <p:nvPr/>
      </p:nvGrpSpPr>
      <p:grpSpPr>
        <a:xfrm>
          <a:off x="0" y="0"/>
          <a:ext cx="0" cy="0"/>
          <a:chOff x="0" y="0"/>
          <a:chExt cx="0" cy="0"/>
        </a:xfrm>
      </p:grpSpPr>
      <p:sp>
        <p:nvSpPr>
          <p:cNvPr id="25" name="Google Shape;25;p7"/>
          <p:cNvSpPr txBox="1"/>
          <p:nvPr>
            <p:ph idx="1" type="subTitle"/>
          </p:nvPr>
        </p:nvSpPr>
        <p:spPr>
          <a:xfrm>
            <a:off x="504000" y="301320"/>
            <a:ext cx="9071640" cy="585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8"/>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8"/>
          <p:cNvSpPr txBox="1"/>
          <p:nvPr>
            <p:ph idx="2" type="body"/>
          </p:nvPr>
        </p:nvSpPr>
        <p:spPr>
          <a:xfrm>
            <a:off x="5152680" y="1769040"/>
            <a:ext cx="4426920" cy="43848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8"/>
          <p:cNvSpPr txBox="1"/>
          <p:nvPr>
            <p:ph idx="3" type="body"/>
          </p:nvPr>
        </p:nvSpPr>
        <p:spPr>
          <a:xfrm>
            <a:off x="504000" y="405936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9"/>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
          <p:cNvSpPr txBox="1"/>
          <p:nvPr>
            <p:ph idx="1" type="body"/>
          </p:nvPr>
        </p:nvSpPr>
        <p:spPr>
          <a:xfrm>
            <a:off x="504000" y="1769040"/>
            <a:ext cx="4426920" cy="43848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9"/>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9"/>
          <p:cNvSpPr txBox="1"/>
          <p:nvPr>
            <p:ph idx="3" type="body"/>
          </p:nvPr>
        </p:nvSpPr>
        <p:spPr>
          <a:xfrm>
            <a:off x="5152680" y="405936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10"/>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10"/>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0"/>
          <p:cNvSpPr txBox="1"/>
          <p:nvPr>
            <p:ph idx="3" type="body"/>
          </p:nvPr>
        </p:nvSpPr>
        <p:spPr>
          <a:xfrm>
            <a:off x="504000" y="4059360"/>
            <a:ext cx="907164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 name="Shape 5"/>
        <p:cNvGrpSpPr/>
        <p:nvPr/>
      </p:nvGrpSpPr>
      <p:grpSpPr>
        <a:xfrm>
          <a:off x="0" y="0"/>
          <a:ext cx="0" cy="0"/>
          <a:chOff x="0" y="0"/>
          <a:chExt cx="0" cy="0"/>
        </a:xfrm>
      </p:grpSpPr>
      <p:sp>
        <p:nvSpPr>
          <p:cNvPr id="6" name="Google Shape;6;p1"/>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
          <p:cNvSpPr txBox="1"/>
          <p:nvPr>
            <p:ph idx="1" type="body"/>
          </p:nvPr>
        </p:nvSpPr>
        <p:spPr>
          <a:xfrm>
            <a:off x="504000" y="1769040"/>
            <a:ext cx="9071640" cy="43848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p1"/>
          <p:cNvSpPr txBox="1"/>
          <p:nvPr>
            <p:ph idx="10" type="dt"/>
          </p:nvPr>
        </p:nvSpPr>
        <p:spPr>
          <a:xfrm>
            <a:off x="504000" y="6887160"/>
            <a:ext cx="2348280" cy="5212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1" type="ftr"/>
          </p:nvPr>
        </p:nvSpPr>
        <p:spPr>
          <a:xfrm>
            <a:off x="3447360" y="6887160"/>
            <a:ext cx="3195000" cy="5212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7227360" y="6887160"/>
            <a:ext cx="2348280" cy="52128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400" u="none" cap="none" strike="noStrike">
                <a:latin typeface="Times New Roman"/>
                <a:ea typeface="Times New Roman"/>
                <a:cs typeface="Times New Roman"/>
                <a:sym typeface="Times New Roman"/>
              </a:defRPr>
            </a:lvl1pPr>
            <a:lvl2pPr indent="0" lvl="1" marL="0" marR="0" rtl="0" algn="r">
              <a:spcBef>
                <a:spcPts val="0"/>
              </a:spcBef>
              <a:buNone/>
              <a:defRPr b="0" i="0" sz="1400" u="none" cap="none" strike="noStrike">
                <a:latin typeface="Times New Roman"/>
                <a:ea typeface="Times New Roman"/>
                <a:cs typeface="Times New Roman"/>
                <a:sym typeface="Times New Roman"/>
              </a:defRPr>
            </a:lvl2pPr>
            <a:lvl3pPr indent="0" lvl="2" marL="0" marR="0" rtl="0" algn="r">
              <a:spcBef>
                <a:spcPts val="0"/>
              </a:spcBef>
              <a:buNone/>
              <a:defRPr b="0" i="0" sz="1400" u="none" cap="none" strike="noStrike">
                <a:latin typeface="Times New Roman"/>
                <a:ea typeface="Times New Roman"/>
                <a:cs typeface="Times New Roman"/>
                <a:sym typeface="Times New Roman"/>
              </a:defRPr>
            </a:lvl3pPr>
            <a:lvl4pPr indent="0" lvl="3" marL="0" marR="0" rtl="0" algn="r">
              <a:spcBef>
                <a:spcPts val="0"/>
              </a:spcBef>
              <a:buNone/>
              <a:defRPr b="0" i="0" sz="1400" u="none" cap="none" strike="noStrike">
                <a:latin typeface="Times New Roman"/>
                <a:ea typeface="Times New Roman"/>
                <a:cs typeface="Times New Roman"/>
                <a:sym typeface="Times New Roman"/>
              </a:defRPr>
            </a:lvl4pPr>
            <a:lvl5pPr indent="0" lvl="4" marL="0" marR="0" rtl="0" algn="r">
              <a:spcBef>
                <a:spcPts val="0"/>
              </a:spcBef>
              <a:buNone/>
              <a:defRPr b="0" i="0" sz="1400" u="none" cap="none" strike="noStrike">
                <a:latin typeface="Times New Roman"/>
                <a:ea typeface="Times New Roman"/>
                <a:cs typeface="Times New Roman"/>
                <a:sym typeface="Times New Roman"/>
              </a:defRPr>
            </a:lvl5pPr>
            <a:lvl6pPr indent="0" lvl="5" marL="0" marR="0" rtl="0" algn="r">
              <a:spcBef>
                <a:spcPts val="0"/>
              </a:spcBef>
              <a:buNone/>
              <a:defRPr b="0" i="0" sz="1400" u="none" cap="none" strike="noStrike">
                <a:latin typeface="Times New Roman"/>
                <a:ea typeface="Times New Roman"/>
                <a:cs typeface="Times New Roman"/>
                <a:sym typeface="Times New Roman"/>
              </a:defRPr>
            </a:lvl6pPr>
            <a:lvl7pPr indent="0" lvl="6" marL="0" marR="0" rtl="0" algn="r">
              <a:spcBef>
                <a:spcPts val="0"/>
              </a:spcBef>
              <a:buNone/>
              <a:defRPr b="0" i="0" sz="1400" u="none" cap="none" strike="noStrike">
                <a:latin typeface="Times New Roman"/>
                <a:ea typeface="Times New Roman"/>
                <a:cs typeface="Times New Roman"/>
                <a:sym typeface="Times New Roman"/>
              </a:defRPr>
            </a:lvl7pPr>
            <a:lvl8pPr indent="0" lvl="7" marL="0" marR="0" rtl="0" algn="r">
              <a:spcBef>
                <a:spcPts val="0"/>
              </a:spcBef>
              <a:buNone/>
              <a:defRPr b="0" i="0" sz="1400" u="none" cap="none" strike="noStrike">
                <a:latin typeface="Times New Roman"/>
                <a:ea typeface="Times New Roman"/>
                <a:cs typeface="Times New Roman"/>
                <a:sym typeface="Times New Roman"/>
              </a:defRPr>
            </a:lvl8pPr>
            <a:lvl9pPr indent="0" lvl="8" marL="0" marR="0" rtl="0" algn="r">
              <a:spcBef>
                <a:spcPts val="0"/>
              </a:spcBef>
              <a:buNone/>
              <a:defRPr b="0" i="0" sz="1400" u="none" cap="none"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just">
              <a:spcBef>
                <a:spcPts val="0"/>
              </a:spcBef>
              <a:spcAft>
                <a:spcPts val="0"/>
              </a:spcAft>
              <a:buNone/>
            </a:pPr>
            <a:r>
              <a:rPr b="1" i="0" lang="es-ES" sz="4400" u="none" cap="none" strike="noStrike">
                <a:latin typeface="Arial"/>
                <a:ea typeface="Arial"/>
                <a:cs typeface="Arial"/>
                <a:sym typeface="Arial"/>
              </a:rPr>
              <a:t>ESTUDIO DE GUANTES PRO</a:t>
            </a:r>
            <a:endParaRPr b="1" i="0" sz="4400" u="none" cap="none" strike="noStrike">
              <a:latin typeface="Arial"/>
              <a:ea typeface="Arial"/>
              <a:cs typeface="Arial"/>
              <a:sym typeface="Arial"/>
            </a:endParaRPr>
          </a:p>
          <a:p>
            <a:pPr indent="0" lvl="0" marL="0" marR="0" rtl="0" algn="ctr">
              <a:spcBef>
                <a:spcPts val="0"/>
              </a:spcBef>
              <a:spcAft>
                <a:spcPts val="0"/>
              </a:spcAft>
              <a:buNone/>
            </a:pPr>
            <a:r>
              <a:rPr b="1" lang="es-ES" sz="4400"/>
              <a:t>(SOLOPORTEROS)</a:t>
            </a:r>
            <a:endParaRPr b="1" sz="4400"/>
          </a:p>
        </p:txBody>
      </p:sp>
      <p:sp>
        <p:nvSpPr>
          <p:cNvPr id="64" name="Google Shape;64;p14"/>
          <p:cNvSpPr txBox="1"/>
          <p:nvPr/>
        </p:nvSpPr>
        <p:spPr>
          <a:xfrm>
            <a:off x="7920000" y="3888000"/>
            <a:ext cx="2015640" cy="8852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s-ES" sz="1600" u="none" cap="none" strike="noStrike">
                <a:latin typeface="Arial"/>
                <a:ea typeface="Arial"/>
                <a:cs typeface="Arial"/>
                <a:sym typeface="Arial"/>
              </a:rPr>
              <a:t>Fran Alarcó</a:t>
            </a:r>
            <a:r>
              <a:rPr lang="es-ES" sz="1600"/>
              <a:t>n </a:t>
            </a:r>
            <a:endParaRPr sz="1600"/>
          </a:p>
          <a:p>
            <a:pPr indent="0" lvl="0" marL="0" marR="0" rtl="0" algn="ctr">
              <a:spcBef>
                <a:spcPts val="0"/>
              </a:spcBef>
              <a:spcAft>
                <a:spcPts val="0"/>
              </a:spcAft>
              <a:buNone/>
            </a:pPr>
            <a:r>
              <a:rPr lang="es-ES" sz="1600"/>
              <a:t>Mylena Dosa</a:t>
            </a:r>
            <a:endParaRPr sz="1600"/>
          </a:p>
          <a:p>
            <a:pPr indent="0" lvl="0" marL="0" marR="0" rtl="0" algn="ctr">
              <a:spcBef>
                <a:spcPts val="0"/>
              </a:spcBef>
              <a:spcAft>
                <a:spcPts val="0"/>
              </a:spcAft>
              <a:buNone/>
            </a:pPr>
            <a:r>
              <a:rPr lang="es-ES" sz="1600"/>
              <a:t>Manuel Rueda</a:t>
            </a:r>
            <a:endParaRPr sz="1600"/>
          </a:p>
          <a:p>
            <a:pPr indent="0" lvl="0" marL="0" marR="0" rtl="0" algn="ctr">
              <a:spcBef>
                <a:spcPts val="0"/>
              </a:spcBef>
              <a:spcAft>
                <a:spcPts val="0"/>
              </a:spcAft>
              <a:buNone/>
            </a:pPr>
            <a:r>
              <a:rPr lang="es-ES" sz="1600"/>
              <a:t>Jordy Juamán</a:t>
            </a:r>
            <a:endParaRPr sz="1600"/>
          </a:p>
          <a:p>
            <a:pPr indent="0" lvl="0" marL="0" rtl="0" algn="ctr">
              <a:spcBef>
                <a:spcPts val="0"/>
              </a:spcBef>
              <a:spcAft>
                <a:spcPts val="0"/>
              </a:spcAft>
              <a:buNone/>
            </a:pPr>
            <a:r>
              <a:t/>
            </a:r>
            <a:endParaRPr sz="1600"/>
          </a:p>
          <a:p>
            <a:pPr indent="0" lvl="0" marL="0" marR="0" rtl="0" algn="ctr">
              <a:spcBef>
                <a:spcPts val="0"/>
              </a:spcBef>
              <a:spcAft>
                <a:spcPts val="0"/>
              </a:spcAft>
              <a:buNone/>
            </a:pPr>
            <a:r>
              <a:t/>
            </a:r>
            <a:endParaRPr sz="1600"/>
          </a:p>
        </p:txBody>
      </p:sp>
      <p:pic>
        <p:nvPicPr>
          <p:cNvPr id="65" name="Google Shape;65;p14"/>
          <p:cNvPicPr preferRelativeResize="0"/>
          <p:nvPr/>
        </p:nvPicPr>
        <p:blipFill rotWithShape="1">
          <a:blip r:embed="rId3">
            <a:alphaModFix/>
          </a:blip>
          <a:srcRect b="0" l="0" r="0" t="0"/>
          <a:stretch/>
        </p:blipFill>
        <p:spPr>
          <a:xfrm>
            <a:off x="360000" y="1512000"/>
            <a:ext cx="7560000" cy="554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just">
              <a:spcBef>
                <a:spcPts val="0"/>
              </a:spcBef>
              <a:spcAft>
                <a:spcPts val="0"/>
              </a:spcAft>
              <a:buNone/>
            </a:pPr>
            <a:r>
              <a:rPr b="1" i="0" lang="es-ES" sz="4400" u="none" cap="none" strike="noStrike">
                <a:latin typeface="Arial"/>
                <a:ea typeface="Arial"/>
                <a:cs typeface="Arial"/>
                <a:sym typeface="Arial"/>
              </a:rPr>
              <a:t>¿En qué consiste la empresa?</a:t>
            </a:r>
            <a:endParaRPr b="0" i="0" sz="4400" u="none" cap="none" strike="noStrike">
              <a:latin typeface="Arial"/>
              <a:ea typeface="Arial"/>
              <a:cs typeface="Arial"/>
              <a:sym typeface="Arial"/>
            </a:endParaRPr>
          </a:p>
        </p:txBody>
      </p:sp>
      <p:sp>
        <p:nvSpPr>
          <p:cNvPr id="71" name="Google Shape;71;p15"/>
          <p:cNvSpPr txBox="1"/>
          <p:nvPr/>
        </p:nvSpPr>
        <p:spPr>
          <a:xfrm>
            <a:off x="504000" y="1769040"/>
            <a:ext cx="9071640" cy="1711080"/>
          </a:xfrm>
          <a:prstGeom prst="rect">
            <a:avLst/>
          </a:prstGeom>
          <a:noFill/>
          <a:ln>
            <a:noFill/>
          </a:ln>
        </p:spPr>
        <p:txBody>
          <a:bodyPr anchorCtr="0" anchor="t" bIns="0" lIns="0" spcFirstLastPara="1" rIns="0" wrap="square" tIns="0">
            <a:noAutofit/>
          </a:bodyPr>
          <a:lstStyle/>
          <a:p>
            <a:pPr indent="-324000" lvl="0" marL="432000" marR="0" rtl="0" algn="l">
              <a:spcBef>
                <a:spcPts val="0"/>
              </a:spcBef>
              <a:spcAft>
                <a:spcPts val="0"/>
              </a:spcAft>
              <a:buClr>
                <a:srgbClr val="000000"/>
              </a:buClr>
              <a:buSzPts val="900"/>
              <a:buFont typeface="Noto Sans Symbols"/>
              <a:buChar char="●"/>
            </a:pPr>
            <a:r>
              <a:rPr b="0" i="0" lang="es-ES" sz="2000" u="none" cap="none" strike="noStrike">
                <a:latin typeface="Arial"/>
                <a:ea typeface="Arial"/>
                <a:cs typeface="Arial"/>
                <a:sym typeface="Arial"/>
              </a:rPr>
              <a:t>Se trata de una empresa de guantes dónde nos dedicamos a estudiar los diferentes tipos(rollfinger, flash, negativa,agarre máximo,gama alta/media/baja...) y marcas(nike, puma, ulhsport, adidas, glove, mac,rinat...). Después de ser estudiados y comprados en sitios oficiales, los ponemos a la venta, siempre con un precio adecuado según la época y marca del guante.</a:t>
            </a:r>
            <a:endParaRPr b="0" i="0" sz="2000" u="none" cap="none" strike="noStrike">
              <a:latin typeface="Arial"/>
              <a:ea typeface="Arial"/>
              <a:cs typeface="Arial"/>
              <a:sym typeface="Arial"/>
            </a:endParaRPr>
          </a:p>
        </p:txBody>
      </p:sp>
      <p:pic>
        <p:nvPicPr>
          <p:cNvPr id="72" name="Google Shape;72;p15"/>
          <p:cNvPicPr preferRelativeResize="0"/>
          <p:nvPr/>
        </p:nvPicPr>
        <p:blipFill rotWithShape="1">
          <a:blip r:embed="rId3">
            <a:alphaModFix/>
          </a:blip>
          <a:srcRect b="0" l="0" r="0" t="0"/>
          <a:stretch/>
        </p:blipFill>
        <p:spPr>
          <a:xfrm>
            <a:off x="629640" y="3944880"/>
            <a:ext cx="2034360" cy="1095120"/>
          </a:xfrm>
          <a:prstGeom prst="rect">
            <a:avLst/>
          </a:prstGeom>
          <a:noFill/>
          <a:ln>
            <a:noFill/>
          </a:ln>
        </p:spPr>
      </p:pic>
      <p:pic>
        <p:nvPicPr>
          <p:cNvPr id="73" name="Google Shape;73;p15"/>
          <p:cNvPicPr preferRelativeResize="0"/>
          <p:nvPr/>
        </p:nvPicPr>
        <p:blipFill rotWithShape="1">
          <a:blip r:embed="rId4">
            <a:alphaModFix/>
          </a:blip>
          <a:srcRect b="0" l="0" r="0" t="0"/>
          <a:stretch/>
        </p:blipFill>
        <p:spPr>
          <a:xfrm>
            <a:off x="3079440" y="4026600"/>
            <a:ext cx="1744560" cy="1013400"/>
          </a:xfrm>
          <a:prstGeom prst="rect">
            <a:avLst/>
          </a:prstGeom>
          <a:noFill/>
          <a:ln>
            <a:noFill/>
          </a:ln>
        </p:spPr>
      </p:pic>
      <p:pic>
        <p:nvPicPr>
          <p:cNvPr id="74" name="Google Shape;74;p15"/>
          <p:cNvPicPr preferRelativeResize="0"/>
          <p:nvPr/>
        </p:nvPicPr>
        <p:blipFill rotWithShape="1">
          <a:blip r:embed="rId5">
            <a:alphaModFix/>
          </a:blip>
          <a:srcRect b="0" l="0" r="0" t="0"/>
          <a:stretch/>
        </p:blipFill>
        <p:spPr>
          <a:xfrm>
            <a:off x="5616000" y="4392000"/>
            <a:ext cx="1711080" cy="380160"/>
          </a:xfrm>
          <a:prstGeom prst="rect">
            <a:avLst/>
          </a:prstGeom>
          <a:noFill/>
          <a:ln>
            <a:noFill/>
          </a:ln>
        </p:spPr>
      </p:pic>
      <p:pic>
        <p:nvPicPr>
          <p:cNvPr id="75" name="Google Shape;75;p15"/>
          <p:cNvPicPr preferRelativeResize="0"/>
          <p:nvPr/>
        </p:nvPicPr>
        <p:blipFill rotWithShape="1">
          <a:blip r:embed="rId6">
            <a:alphaModFix/>
          </a:blip>
          <a:srcRect b="0" l="0" r="0" t="0"/>
          <a:stretch/>
        </p:blipFill>
        <p:spPr>
          <a:xfrm>
            <a:off x="847440" y="5616000"/>
            <a:ext cx="1600560" cy="864000"/>
          </a:xfrm>
          <a:prstGeom prst="rect">
            <a:avLst/>
          </a:prstGeom>
          <a:noFill/>
          <a:ln>
            <a:noFill/>
          </a:ln>
        </p:spPr>
      </p:pic>
      <p:pic>
        <p:nvPicPr>
          <p:cNvPr id="76" name="Google Shape;76;p15"/>
          <p:cNvPicPr preferRelativeResize="0"/>
          <p:nvPr/>
        </p:nvPicPr>
        <p:blipFill rotWithShape="1">
          <a:blip r:embed="rId7">
            <a:alphaModFix/>
          </a:blip>
          <a:srcRect b="0" l="0" r="0" t="0"/>
          <a:stretch/>
        </p:blipFill>
        <p:spPr>
          <a:xfrm>
            <a:off x="2812680" y="5328000"/>
            <a:ext cx="2155320" cy="1005480"/>
          </a:xfrm>
          <a:prstGeom prst="rect">
            <a:avLst/>
          </a:prstGeom>
          <a:noFill/>
          <a:ln>
            <a:noFill/>
          </a:ln>
        </p:spPr>
      </p:pic>
      <p:pic>
        <p:nvPicPr>
          <p:cNvPr id="77" name="Google Shape;77;p15"/>
          <p:cNvPicPr preferRelativeResize="0"/>
          <p:nvPr/>
        </p:nvPicPr>
        <p:blipFill rotWithShape="1">
          <a:blip r:embed="rId8">
            <a:alphaModFix/>
          </a:blip>
          <a:srcRect b="0" l="0" r="0" t="0"/>
          <a:stretch/>
        </p:blipFill>
        <p:spPr>
          <a:xfrm>
            <a:off x="4966560" y="4953240"/>
            <a:ext cx="3885840" cy="15235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just">
              <a:spcBef>
                <a:spcPts val="0"/>
              </a:spcBef>
              <a:spcAft>
                <a:spcPts val="0"/>
              </a:spcAft>
              <a:buNone/>
            </a:pPr>
            <a:r>
              <a:rPr b="1" i="0" lang="es-ES" sz="4400" u="none" cap="none" strike="noStrike">
                <a:latin typeface="Arial"/>
                <a:ea typeface="Arial"/>
                <a:cs typeface="Arial"/>
                <a:sym typeface="Arial"/>
              </a:rPr>
              <a:t>CLASIFICACIÓN</a:t>
            </a:r>
            <a:endParaRPr b="0" i="0" sz="4400" u="none" cap="none" strike="noStrike">
              <a:latin typeface="Arial"/>
              <a:ea typeface="Arial"/>
              <a:cs typeface="Arial"/>
              <a:sym typeface="Arial"/>
            </a:endParaRPr>
          </a:p>
        </p:txBody>
      </p:sp>
      <p:sp>
        <p:nvSpPr>
          <p:cNvPr id="83" name="Google Shape;83;p16"/>
          <p:cNvSpPr txBox="1"/>
          <p:nvPr/>
        </p:nvSpPr>
        <p:spPr>
          <a:xfrm>
            <a:off x="504000" y="1769040"/>
            <a:ext cx="9071640" cy="4989240"/>
          </a:xfrm>
          <a:prstGeom prst="rect">
            <a:avLst/>
          </a:prstGeom>
          <a:noFill/>
          <a:ln>
            <a:noFill/>
          </a:ln>
        </p:spPr>
        <p:txBody>
          <a:bodyPr anchorCtr="0" anchor="t" bIns="0" lIns="0" spcFirstLastPara="1" rIns="0" wrap="square" tIns="0">
            <a:noAutofit/>
          </a:bodyPr>
          <a:lstStyle/>
          <a:p>
            <a:pPr indent="-324000" lvl="0" marL="432000" marR="0" rtl="0" algn="l">
              <a:spcBef>
                <a:spcPts val="0"/>
              </a:spcBef>
              <a:spcAft>
                <a:spcPts val="0"/>
              </a:spcAft>
              <a:buClr>
                <a:srgbClr val="000000"/>
              </a:buClr>
              <a:buSzPts val="1440"/>
              <a:buFont typeface="Noto Sans Symbols"/>
              <a:buChar char="●"/>
            </a:pPr>
            <a:r>
              <a:rPr b="0" i="0" lang="es-ES" sz="3200" u="none" cap="none" strike="noStrike">
                <a:latin typeface="Arial"/>
                <a:ea typeface="Arial"/>
                <a:cs typeface="Arial"/>
                <a:sym typeface="Arial"/>
              </a:rPr>
              <a:t>Empresa pequeña.</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0" lang="es-ES" sz="3200" u="none" cap="none" strike="noStrike">
                <a:latin typeface="Arial"/>
                <a:ea typeface="Arial"/>
                <a:cs typeface="Arial"/>
                <a:sym typeface="Arial"/>
              </a:rPr>
              <a:t>Privada ya que está en nuestras manos y el Estado no ha aportado nada.</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1440"/>
              <a:buFont typeface="Noto Sans Symbols"/>
              <a:buChar char="●"/>
            </a:pPr>
            <a:r>
              <a:rPr b="0" i="0" lang="es-ES" sz="3200" u="none" cap="none" strike="noStrike">
                <a:latin typeface="Arial"/>
                <a:ea typeface="Arial"/>
                <a:cs typeface="Arial"/>
                <a:sym typeface="Arial"/>
              </a:rPr>
              <a:t>Es una sociedad limitada ya que los jefes somos </a:t>
            </a:r>
            <a:r>
              <a:rPr lang="es-ES" sz="3200"/>
              <a:t>Fran y Jordy</a:t>
            </a:r>
            <a:r>
              <a:rPr b="0" i="0" lang="es-ES" sz="3200" u="none" cap="none" strike="noStrike">
                <a:latin typeface="Arial"/>
                <a:ea typeface="Arial"/>
                <a:cs typeface="Arial"/>
                <a:sym typeface="Arial"/>
              </a:rPr>
              <a:t> y tenemos un números de socios(20).</a:t>
            </a:r>
            <a:endParaRPr b="0" i="0" sz="32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s-ES" sz="4400" u="none" cap="none" strike="noStrike">
                <a:latin typeface="Arial"/>
                <a:ea typeface="Arial"/>
                <a:cs typeface="Arial"/>
                <a:sym typeface="Arial"/>
              </a:rPr>
              <a:t>UBICACIÓN GEOGRÁFICA (II), PLANO DE LA ZONA</a:t>
            </a:r>
            <a:endParaRPr b="0" i="0" sz="4400" u="none" cap="none" strike="noStrike">
              <a:latin typeface="Arial"/>
              <a:ea typeface="Arial"/>
              <a:cs typeface="Arial"/>
              <a:sym typeface="Arial"/>
            </a:endParaRPr>
          </a:p>
        </p:txBody>
      </p:sp>
      <p:pic>
        <p:nvPicPr>
          <p:cNvPr id="89" name="Google Shape;89;p17"/>
          <p:cNvPicPr preferRelativeResize="0"/>
          <p:nvPr/>
        </p:nvPicPr>
        <p:blipFill rotWithShape="1">
          <a:blip r:embed="rId3">
            <a:alphaModFix/>
          </a:blip>
          <a:srcRect b="0" l="0" r="0" t="0"/>
          <a:stretch/>
        </p:blipFill>
        <p:spPr>
          <a:xfrm>
            <a:off x="5832000" y="1512360"/>
            <a:ext cx="3171960" cy="5903640"/>
          </a:xfrm>
          <a:prstGeom prst="rect">
            <a:avLst/>
          </a:prstGeom>
          <a:noFill/>
          <a:ln>
            <a:noFill/>
          </a:ln>
        </p:spPr>
      </p:pic>
      <p:sp>
        <p:nvSpPr>
          <p:cNvPr id="90" name="Google Shape;90;p17"/>
          <p:cNvSpPr txBox="1"/>
          <p:nvPr/>
        </p:nvSpPr>
        <p:spPr>
          <a:xfrm>
            <a:off x="288000" y="2160000"/>
            <a:ext cx="5184000" cy="3166200"/>
          </a:xfrm>
          <a:prstGeom prst="rect">
            <a:avLst/>
          </a:prstGeom>
          <a:noFill/>
          <a:ln>
            <a:noFill/>
          </a:ln>
        </p:spPr>
        <p:txBody>
          <a:bodyPr anchorCtr="0" anchor="t" bIns="45000" lIns="90000" spcFirstLastPara="1" rIns="90000" wrap="square" tIns="45000">
            <a:noAutofit/>
          </a:bodyPr>
          <a:lstStyle/>
          <a:p>
            <a:pPr indent="0" lvl="0" marL="0" marR="0" rtl="0" algn="just">
              <a:spcBef>
                <a:spcPts val="0"/>
              </a:spcBef>
              <a:spcAft>
                <a:spcPts val="0"/>
              </a:spcAft>
              <a:buNone/>
            </a:pPr>
            <a:r>
              <a:rPr b="0" i="0" lang="es-ES" sz="1800" u="none" cap="none" strike="noStrike">
                <a:latin typeface="Arial"/>
                <a:ea typeface="Arial"/>
                <a:cs typeface="Arial"/>
                <a:sym typeface="Arial"/>
              </a:rPr>
              <a:t>Como hemos dicho antes la tienda está  2 avenidas por debajo de Mestalla lo que favorece la cercana afición por el fútbol, también está en la misma calle que el banco Bankinter, lo que es bueno para el dinero de la empresa y además tenemos a una manzana una universidad, por lo que por alli se mueve gente jóven que podría estar interesada o bien por trabajar o bien por comprar el producto.</a:t>
            </a:r>
            <a:endParaRPr b="0" i="0" sz="1800" u="none" cap="none" strike="noStrike">
              <a:latin typeface="Arial"/>
              <a:ea typeface="Arial"/>
              <a:cs typeface="Arial"/>
              <a:sym typeface="Arial"/>
            </a:endParaRPr>
          </a:p>
          <a:p>
            <a:pPr indent="0" lvl="0" marL="0" marR="0" rtl="0" algn="l">
              <a:spcBef>
                <a:spcPts val="0"/>
              </a:spcBef>
              <a:spcAft>
                <a:spcPts val="0"/>
              </a:spcAft>
              <a:buNone/>
            </a:pPr>
            <a:r>
              <a:t/>
            </a:r>
            <a:endParaRPr b="0" sz="1800"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nvSpPr>
        <p:spPr>
          <a:xfrm>
            <a:off x="720000" y="-110160"/>
            <a:ext cx="8928000" cy="974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4400" strike="noStrike">
                <a:latin typeface="Arial"/>
                <a:ea typeface="Arial"/>
                <a:cs typeface="Arial"/>
                <a:sym typeface="Arial"/>
              </a:rPr>
              <a:t>UBICACIÓN GEOGRÁFICA ( I )</a:t>
            </a:r>
            <a:endParaRPr b="0" sz="4400" strike="noStrike">
              <a:latin typeface="Arial"/>
              <a:ea typeface="Arial"/>
              <a:cs typeface="Arial"/>
              <a:sym typeface="Arial"/>
            </a:endParaRPr>
          </a:p>
        </p:txBody>
      </p:sp>
      <p:sp>
        <p:nvSpPr>
          <p:cNvPr id="96" name="Google Shape;96;p18"/>
          <p:cNvSpPr txBox="1"/>
          <p:nvPr/>
        </p:nvSpPr>
        <p:spPr>
          <a:xfrm>
            <a:off x="72000" y="1368000"/>
            <a:ext cx="6120000" cy="6379920"/>
          </a:xfrm>
          <a:prstGeom prst="rect">
            <a:avLst/>
          </a:prstGeom>
          <a:noFill/>
          <a:ln>
            <a:noFill/>
          </a:ln>
        </p:spPr>
        <p:txBody>
          <a:bodyPr anchorCtr="0" anchor="t" bIns="0" lIns="0" spcFirstLastPara="1" rIns="0" wrap="square" tIns="0">
            <a:noAutofit/>
          </a:bodyPr>
          <a:lstStyle/>
          <a:p>
            <a:pPr indent="-324000" lvl="0" marL="432000" marR="0" rtl="0" algn="l">
              <a:spcBef>
                <a:spcPts val="0"/>
              </a:spcBef>
              <a:spcAft>
                <a:spcPts val="0"/>
              </a:spcAft>
              <a:buClr>
                <a:srgbClr val="000000"/>
              </a:buClr>
              <a:buSzPts val="720"/>
              <a:buFont typeface="Noto Sans Symbols"/>
              <a:buChar char="●"/>
            </a:pPr>
            <a:r>
              <a:rPr b="0" lang="es-ES" sz="1600" strike="noStrike">
                <a:latin typeface="Arial"/>
                <a:ea typeface="Arial"/>
                <a:cs typeface="Arial"/>
                <a:sym typeface="Arial"/>
              </a:rPr>
              <a:t>La empresa está situada en Valencia.</a:t>
            </a:r>
            <a:endParaRPr b="0" sz="1600" strike="noStrike">
              <a:latin typeface="Arial"/>
              <a:ea typeface="Arial"/>
              <a:cs typeface="Arial"/>
              <a:sym typeface="Arial"/>
            </a:endParaRPr>
          </a:p>
          <a:p>
            <a:pPr indent="-324000" lvl="0" marL="432000" marR="0" rtl="0" algn="l">
              <a:spcBef>
                <a:spcPts val="1414"/>
              </a:spcBef>
              <a:spcAft>
                <a:spcPts val="0"/>
              </a:spcAft>
              <a:buClr>
                <a:srgbClr val="000000"/>
              </a:buClr>
              <a:buSzPts val="720"/>
              <a:buFont typeface="Noto Sans Symbols"/>
              <a:buChar char="●"/>
            </a:pPr>
            <a:r>
              <a:rPr b="0" lang="es-ES" sz="1600" strike="noStrike">
                <a:latin typeface="Arial"/>
                <a:ea typeface="Arial"/>
                <a:cs typeface="Arial"/>
                <a:sym typeface="Arial"/>
              </a:rPr>
              <a:t>- Proximidad a los clientes: Se encuentra dos avenidas por encima del estadio del Valecia CF( Metalla). Aparte de eso Valencia es una gran ciudad, y además de ser turística, podemos comercializar con distintos países a través del Mediterráneo. En concreto tenemos un contrato con una tienda que vende accesorios de portero en París (Francia).</a:t>
            </a:r>
            <a:endParaRPr b="0" sz="1600" strike="noStrike">
              <a:latin typeface="Arial"/>
              <a:ea typeface="Arial"/>
              <a:cs typeface="Arial"/>
              <a:sym typeface="Arial"/>
            </a:endParaRPr>
          </a:p>
          <a:p>
            <a:pPr indent="-324000" lvl="0" marL="432000" marR="0" rtl="0" algn="l">
              <a:spcBef>
                <a:spcPts val="1414"/>
              </a:spcBef>
              <a:spcAft>
                <a:spcPts val="0"/>
              </a:spcAft>
              <a:buClr>
                <a:srgbClr val="000000"/>
              </a:buClr>
              <a:buSzPts val="720"/>
              <a:buFont typeface="Noto Sans Symbols"/>
              <a:buChar char="●"/>
            </a:pPr>
            <a:r>
              <a:rPr b="0" lang="es-ES" sz="1600" strike="noStrike">
                <a:latin typeface="Arial"/>
                <a:ea typeface="Arial"/>
                <a:cs typeface="Arial"/>
                <a:sym typeface="Arial"/>
              </a:rPr>
              <a:t>- Gracias a estar cerca de Mestalla. La mano de obra para trabajar en algo relacionado con fútbol es fácil de encontrar. Nuestra materia prima son los guantes que compramos, y los solemos comprar en las Factorias de Nike, Adidas, Puma... en los centros comerciales de el centro de Valencia, y a veces por páginas de Internet españolas.</a:t>
            </a:r>
            <a:endParaRPr b="0" sz="1600" strike="noStrike">
              <a:latin typeface="Arial"/>
              <a:ea typeface="Arial"/>
              <a:cs typeface="Arial"/>
              <a:sym typeface="Arial"/>
            </a:endParaRPr>
          </a:p>
          <a:p>
            <a:pPr indent="-324000" lvl="0" marL="432000" marR="0" rtl="0" algn="l">
              <a:spcBef>
                <a:spcPts val="1414"/>
              </a:spcBef>
              <a:spcAft>
                <a:spcPts val="0"/>
              </a:spcAft>
              <a:buClr>
                <a:srgbClr val="000000"/>
              </a:buClr>
              <a:buSzPts val="720"/>
              <a:buFont typeface="Noto Sans Symbols"/>
              <a:buChar char="●"/>
            </a:pPr>
            <a:r>
              <a:rPr b="0" lang="es-ES" sz="1600" strike="noStrike">
                <a:latin typeface="Arial"/>
                <a:ea typeface="Arial"/>
                <a:cs typeface="Arial"/>
                <a:sym typeface="Arial"/>
              </a:rPr>
              <a:t>-Vías de comunicación: En la foto diferenciamos muchas autovías para repartir nuestros encargos, y el mar mediterráneo para comercializar con Francia a través de barcos.-Duración encargos:</a:t>
            </a:r>
            <a:endParaRPr b="0" sz="1600" strike="noStrike">
              <a:latin typeface="Arial"/>
              <a:ea typeface="Arial"/>
              <a:cs typeface="Arial"/>
              <a:sym typeface="Arial"/>
            </a:endParaRPr>
          </a:p>
          <a:p>
            <a:pPr indent="-324000" lvl="0" marL="432000" marR="0" rtl="0" algn="l">
              <a:spcBef>
                <a:spcPts val="1414"/>
              </a:spcBef>
              <a:spcAft>
                <a:spcPts val="0"/>
              </a:spcAft>
              <a:buClr>
                <a:srgbClr val="000000"/>
              </a:buClr>
              <a:buSzPts val="720"/>
              <a:buFont typeface="Noto Sans Symbols"/>
              <a:buChar char="●"/>
            </a:pPr>
            <a:r>
              <a:rPr b="0" lang="es-ES" sz="1600" strike="noStrike">
                <a:latin typeface="Arial"/>
                <a:ea typeface="Arial"/>
                <a:cs typeface="Arial"/>
                <a:sym typeface="Arial"/>
              </a:rPr>
              <a:t>*Comunidad Valenciana: 48h. *Francia por el mediterráneo: 1 semana</a:t>
            </a:r>
            <a:endParaRPr b="0" sz="1600" strike="noStrike">
              <a:latin typeface="Arial"/>
              <a:ea typeface="Arial"/>
              <a:cs typeface="Arial"/>
              <a:sym typeface="Arial"/>
            </a:endParaRPr>
          </a:p>
          <a:p>
            <a:pPr indent="-324000" lvl="0" marL="432000" marR="0" rtl="0" algn="l">
              <a:spcBef>
                <a:spcPts val="1414"/>
              </a:spcBef>
              <a:spcAft>
                <a:spcPts val="0"/>
              </a:spcAft>
              <a:buClr>
                <a:srgbClr val="000000"/>
              </a:buClr>
              <a:buSzPts val="720"/>
              <a:buFont typeface="Noto Sans Symbols"/>
              <a:buChar char="●"/>
            </a:pPr>
            <a:r>
              <a:rPr b="0" lang="es-ES" sz="1600" strike="noStrike">
                <a:latin typeface="Arial"/>
                <a:ea typeface="Arial"/>
                <a:cs typeface="Arial"/>
                <a:sym typeface="Arial"/>
              </a:rPr>
              <a:t>*Cualquier zona de España que no sea Valencia: 3 días</a:t>
            </a:r>
            <a:endParaRPr b="0" sz="1600" strike="noStrike">
              <a:latin typeface="Arial"/>
              <a:ea typeface="Arial"/>
              <a:cs typeface="Arial"/>
              <a:sym typeface="Arial"/>
            </a:endParaRPr>
          </a:p>
          <a:p>
            <a:pPr indent="-278280" lvl="0" marL="432000" marR="0" rtl="0" algn="l">
              <a:spcBef>
                <a:spcPts val="1414"/>
              </a:spcBef>
              <a:spcAft>
                <a:spcPts val="0"/>
              </a:spcAft>
              <a:buClr>
                <a:srgbClr val="000000"/>
              </a:buClr>
              <a:buSzPts val="720"/>
              <a:buFont typeface="Noto Sans Symbols"/>
              <a:buNone/>
            </a:pPr>
            <a:r>
              <a:t/>
            </a:r>
            <a:endParaRPr b="0" sz="1600" strike="noStrike">
              <a:latin typeface="Arial"/>
              <a:ea typeface="Arial"/>
              <a:cs typeface="Arial"/>
              <a:sym typeface="Arial"/>
            </a:endParaRPr>
          </a:p>
          <a:p>
            <a:pPr indent="-278280" lvl="0" marL="432000" marR="0" rtl="0" algn="l">
              <a:spcBef>
                <a:spcPts val="1414"/>
              </a:spcBef>
              <a:spcAft>
                <a:spcPts val="0"/>
              </a:spcAft>
              <a:buClr>
                <a:srgbClr val="000000"/>
              </a:buClr>
              <a:buSzPts val="720"/>
              <a:buFont typeface="Noto Sans Symbols"/>
              <a:buNone/>
            </a:pPr>
            <a:r>
              <a:t/>
            </a:r>
            <a:endParaRPr b="0" sz="1600" strike="noStrike">
              <a:latin typeface="Arial"/>
              <a:ea typeface="Arial"/>
              <a:cs typeface="Arial"/>
              <a:sym typeface="Arial"/>
            </a:endParaRPr>
          </a:p>
        </p:txBody>
      </p:sp>
      <p:pic>
        <p:nvPicPr>
          <p:cNvPr id="97" name="Google Shape;97;p18"/>
          <p:cNvPicPr preferRelativeResize="0"/>
          <p:nvPr/>
        </p:nvPicPr>
        <p:blipFill rotWithShape="1">
          <a:blip r:embed="rId3">
            <a:alphaModFix/>
          </a:blip>
          <a:srcRect b="0" l="0" r="0" t="0"/>
          <a:stretch/>
        </p:blipFill>
        <p:spPr>
          <a:xfrm>
            <a:off x="6408000" y="936000"/>
            <a:ext cx="3456000" cy="626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4400" strike="noStrike">
                <a:latin typeface="Arial"/>
                <a:ea typeface="Arial"/>
                <a:cs typeface="Arial"/>
                <a:sym typeface="Arial"/>
              </a:rPr>
              <a:t>FASE DE LA ACTIVIDAD ECONÓMICA</a:t>
            </a:r>
            <a:endParaRPr b="0" sz="4400" strike="noStrike">
              <a:latin typeface="Arial"/>
              <a:ea typeface="Arial"/>
              <a:cs typeface="Arial"/>
              <a:sym typeface="Arial"/>
            </a:endParaRPr>
          </a:p>
        </p:txBody>
      </p:sp>
      <p:sp>
        <p:nvSpPr>
          <p:cNvPr id="103" name="Google Shape;103;p19"/>
          <p:cNvSpPr txBox="1"/>
          <p:nvPr/>
        </p:nvSpPr>
        <p:spPr>
          <a:xfrm>
            <a:off x="504000" y="1769040"/>
            <a:ext cx="9071640" cy="4989240"/>
          </a:xfrm>
          <a:prstGeom prst="rect">
            <a:avLst/>
          </a:prstGeom>
          <a:noFill/>
          <a:ln>
            <a:noFill/>
          </a:ln>
        </p:spPr>
        <p:txBody>
          <a:bodyPr anchorCtr="0" anchor="t" bIns="0" lIns="0" spcFirstLastPara="1" rIns="0" wrap="square" tIns="0">
            <a:noAutofit/>
          </a:bodyPr>
          <a:lstStyle/>
          <a:p>
            <a:pPr indent="-324000" lvl="0" marL="432000" marR="0" rtl="0" algn="l">
              <a:spcBef>
                <a:spcPts val="0"/>
              </a:spcBef>
              <a:spcAft>
                <a:spcPts val="0"/>
              </a:spcAft>
              <a:buClr>
                <a:srgbClr val="000000"/>
              </a:buClr>
              <a:buSzPts val="1440"/>
              <a:buFont typeface="Noto Sans Symbols"/>
              <a:buChar char="●"/>
            </a:pPr>
            <a:r>
              <a:rPr b="0" lang="es-ES" sz="3200" strike="noStrike">
                <a:latin typeface="Arial"/>
                <a:ea typeface="Arial"/>
                <a:cs typeface="Arial"/>
                <a:sym typeface="Arial"/>
              </a:rPr>
              <a:t>Distribución: consiste en el translado de la producción hasta el consumidor y su venta al mercado o lugar de encuentro.</a:t>
            </a:r>
            <a:endParaRPr b="0" sz="3200" strike="noStrike">
              <a:latin typeface="Arial"/>
              <a:ea typeface="Arial"/>
              <a:cs typeface="Arial"/>
              <a:sym typeface="Arial"/>
            </a:endParaRPr>
          </a:p>
          <a:p>
            <a:pPr indent="-232559" lvl="0" marL="432000" marR="0" rtl="0" algn="l">
              <a:spcBef>
                <a:spcPts val="1414"/>
              </a:spcBef>
              <a:spcAft>
                <a:spcPts val="0"/>
              </a:spcAft>
              <a:buClr>
                <a:srgbClr val="000000"/>
              </a:buClr>
              <a:buSzPts val="1440"/>
              <a:buFont typeface="Noto Sans Symbols"/>
              <a:buNone/>
            </a:pPr>
            <a:r>
              <a:t/>
            </a:r>
            <a:endParaRPr b="0" sz="3200" strike="noStrike">
              <a:latin typeface="Arial"/>
              <a:ea typeface="Arial"/>
              <a:cs typeface="Arial"/>
              <a:sym typeface="Arial"/>
            </a:endParaRPr>
          </a:p>
        </p:txBody>
      </p:sp>
      <p:pic>
        <p:nvPicPr>
          <p:cNvPr id="104" name="Google Shape;104;p19"/>
          <p:cNvPicPr preferRelativeResize="0"/>
          <p:nvPr/>
        </p:nvPicPr>
        <p:blipFill rotWithShape="1">
          <a:blip r:embed="rId3">
            <a:alphaModFix/>
          </a:blip>
          <a:srcRect b="0" l="0" r="0" t="0"/>
          <a:stretch/>
        </p:blipFill>
        <p:spPr>
          <a:xfrm>
            <a:off x="1773360" y="3567600"/>
            <a:ext cx="5714640" cy="31906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4400" strike="noStrike">
                <a:latin typeface="Arial"/>
                <a:ea typeface="Arial"/>
                <a:cs typeface="Arial"/>
                <a:sym typeface="Arial"/>
              </a:rPr>
              <a:t>SECTOR ECONÓMICO</a:t>
            </a:r>
            <a:endParaRPr b="0" sz="4400" strike="noStrike">
              <a:latin typeface="Arial"/>
              <a:ea typeface="Arial"/>
              <a:cs typeface="Arial"/>
              <a:sym typeface="Arial"/>
            </a:endParaRPr>
          </a:p>
        </p:txBody>
      </p:sp>
      <p:sp>
        <p:nvSpPr>
          <p:cNvPr id="110" name="Google Shape;110;p20"/>
          <p:cNvSpPr txBox="1"/>
          <p:nvPr/>
        </p:nvSpPr>
        <p:spPr>
          <a:xfrm>
            <a:off x="504000" y="1769040"/>
            <a:ext cx="9071640" cy="911880"/>
          </a:xfrm>
          <a:prstGeom prst="rect">
            <a:avLst/>
          </a:prstGeom>
          <a:noFill/>
          <a:ln>
            <a:noFill/>
          </a:ln>
        </p:spPr>
        <p:txBody>
          <a:bodyPr anchorCtr="0" anchor="t" bIns="0" lIns="0" spcFirstLastPara="1" rIns="0" wrap="square" tIns="0">
            <a:noAutofit/>
          </a:bodyPr>
          <a:lstStyle/>
          <a:p>
            <a:pPr indent="-324000" lvl="0" marL="432000" marR="0" rtl="0" algn="l">
              <a:spcBef>
                <a:spcPts val="0"/>
              </a:spcBef>
              <a:spcAft>
                <a:spcPts val="0"/>
              </a:spcAft>
              <a:buClr>
                <a:srgbClr val="000000"/>
              </a:buClr>
              <a:buSzPts val="1440"/>
              <a:buFont typeface="Noto Sans Symbols"/>
              <a:buChar char="●"/>
            </a:pPr>
            <a:r>
              <a:rPr b="0" lang="es-ES" sz="3200" strike="noStrike">
                <a:latin typeface="Arial"/>
                <a:ea typeface="Arial"/>
                <a:cs typeface="Arial"/>
                <a:sym typeface="Arial"/>
              </a:rPr>
              <a:t>- Pertenece al sector terciario ya que proporcionamos servicios ( comercio ).</a:t>
            </a:r>
            <a:endParaRPr b="0" sz="3200" strike="noStrike">
              <a:latin typeface="Arial"/>
              <a:ea typeface="Arial"/>
              <a:cs typeface="Arial"/>
              <a:sym typeface="Arial"/>
            </a:endParaRPr>
          </a:p>
        </p:txBody>
      </p:sp>
      <p:pic>
        <p:nvPicPr>
          <p:cNvPr id="111" name="Google Shape;111;p20"/>
          <p:cNvPicPr preferRelativeResize="0"/>
          <p:nvPr/>
        </p:nvPicPr>
        <p:blipFill rotWithShape="1">
          <a:blip r:embed="rId3">
            <a:alphaModFix/>
          </a:blip>
          <a:srcRect b="0" l="0" r="0" t="0"/>
          <a:stretch/>
        </p:blipFill>
        <p:spPr>
          <a:xfrm>
            <a:off x="437760" y="2808000"/>
            <a:ext cx="4962240" cy="4440240"/>
          </a:xfrm>
          <a:prstGeom prst="rect">
            <a:avLst/>
          </a:prstGeom>
          <a:noFill/>
          <a:ln>
            <a:noFill/>
          </a:ln>
        </p:spPr>
      </p:pic>
      <p:pic>
        <p:nvPicPr>
          <p:cNvPr id="112" name="Google Shape;112;p20"/>
          <p:cNvPicPr preferRelativeResize="0"/>
          <p:nvPr/>
        </p:nvPicPr>
        <p:blipFill rotWithShape="1">
          <a:blip r:embed="rId4">
            <a:alphaModFix/>
          </a:blip>
          <a:srcRect b="0" l="0" r="0" t="0"/>
          <a:stretch/>
        </p:blipFill>
        <p:spPr>
          <a:xfrm>
            <a:off x="5040000" y="3096000"/>
            <a:ext cx="4392000" cy="41522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4400" strike="noStrike">
                <a:latin typeface="Arial"/>
                <a:ea typeface="Arial"/>
                <a:cs typeface="Arial"/>
                <a:sym typeface="Arial"/>
              </a:rPr>
              <a:t>FACTORES DE PRODUCCIÓN UTILIZADOS</a:t>
            </a:r>
            <a:endParaRPr b="0" sz="4400" strike="noStrike">
              <a:latin typeface="Arial"/>
              <a:ea typeface="Arial"/>
              <a:cs typeface="Arial"/>
              <a:sym typeface="Arial"/>
            </a:endParaRPr>
          </a:p>
        </p:txBody>
      </p:sp>
      <p:sp>
        <p:nvSpPr>
          <p:cNvPr id="118" name="Google Shape;118;p21"/>
          <p:cNvSpPr txBox="1"/>
          <p:nvPr/>
        </p:nvSpPr>
        <p:spPr>
          <a:xfrm>
            <a:off x="504000" y="1769040"/>
            <a:ext cx="9071640" cy="5280840"/>
          </a:xfrm>
          <a:prstGeom prst="rect">
            <a:avLst/>
          </a:prstGeom>
          <a:noFill/>
          <a:ln>
            <a:noFill/>
          </a:ln>
        </p:spPr>
        <p:txBody>
          <a:bodyPr anchorCtr="0" anchor="t" bIns="0" lIns="0" spcFirstLastPara="1" rIns="0" wrap="square" tIns="0">
            <a:noAutofit/>
          </a:bodyPr>
          <a:lstStyle/>
          <a:p>
            <a:pPr indent="-324000" lvl="0" marL="432000" marR="0" rtl="0" algn="l">
              <a:spcBef>
                <a:spcPts val="0"/>
              </a:spcBef>
              <a:spcAft>
                <a:spcPts val="0"/>
              </a:spcAft>
              <a:buClr>
                <a:srgbClr val="000000"/>
              </a:buClr>
              <a:buSzPts val="900"/>
              <a:buFont typeface="Noto Sans Symbols"/>
              <a:buChar char="●"/>
            </a:pPr>
            <a:r>
              <a:rPr b="0" lang="es-ES" sz="2000" strike="noStrike">
                <a:latin typeface="Arial"/>
                <a:ea typeface="Arial"/>
                <a:cs typeface="Arial"/>
                <a:sym typeface="Arial"/>
              </a:rPr>
              <a:t>Recursos naturales: En nuestra empresa influye el mar para el transporte, el suelo(carretera y autovía) para el transporte de los productos también. Y como en todos los guantes se combina el latex natural y el sintético. Además nuestros guantes se pueden utilizar en tanto en lluvia como en clima soleado.</a:t>
            </a:r>
            <a:endParaRPr b="0" sz="2000" strike="noStrike">
              <a:latin typeface="Arial"/>
              <a:ea typeface="Arial"/>
              <a:cs typeface="Arial"/>
              <a:sym typeface="Arial"/>
            </a:endParaRPr>
          </a:p>
          <a:p>
            <a:pPr indent="-324000" lvl="0" marL="432000" marR="0" rtl="0" algn="l">
              <a:spcBef>
                <a:spcPts val="1414"/>
              </a:spcBef>
              <a:spcAft>
                <a:spcPts val="0"/>
              </a:spcAft>
              <a:buClr>
                <a:srgbClr val="000000"/>
              </a:buClr>
              <a:buSzPts val="900"/>
              <a:buFont typeface="Noto Sans Symbols"/>
              <a:buChar char="●"/>
            </a:pPr>
            <a:r>
              <a:rPr b="0" lang="es-ES" sz="2000" strike="noStrike">
                <a:latin typeface="Arial"/>
                <a:ea typeface="Arial"/>
                <a:cs typeface="Arial"/>
                <a:sym typeface="Arial"/>
              </a:rPr>
              <a:t>Capital:</a:t>
            </a:r>
            <a:endParaRPr b="0" sz="2000" strike="noStrike">
              <a:latin typeface="Arial"/>
              <a:ea typeface="Arial"/>
              <a:cs typeface="Arial"/>
              <a:sym typeface="Arial"/>
            </a:endParaRPr>
          </a:p>
          <a:p>
            <a:pPr indent="-324000" lvl="0" marL="432000" marR="0" rtl="0" algn="l">
              <a:spcBef>
                <a:spcPts val="1414"/>
              </a:spcBef>
              <a:spcAft>
                <a:spcPts val="0"/>
              </a:spcAft>
              <a:buClr>
                <a:srgbClr val="000000"/>
              </a:buClr>
              <a:buSzPts val="900"/>
              <a:buFont typeface="Noto Sans Symbols"/>
              <a:buChar char="●"/>
            </a:pPr>
            <a:r>
              <a:rPr b="0" lang="es-ES" sz="2000" strike="noStrike">
                <a:latin typeface="Arial"/>
                <a:ea typeface="Arial"/>
                <a:cs typeface="Arial"/>
                <a:sym typeface="Arial"/>
              </a:rPr>
              <a:t>-Físico: Nuestra tienda consta de una planta subterránea y una normal, cada una con una superficie de 50 metros cuadrados. Nuestro medio de transporte son 3 cami</a:t>
            </a:r>
            <a:r>
              <a:rPr lang="es-ES" sz="2000"/>
              <a:t>o</a:t>
            </a:r>
            <a:r>
              <a:rPr b="0" lang="es-ES" sz="2000" strike="noStrike">
                <a:latin typeface="Arial"/>
                <a:ea typeface="Arial"/>
                <a:cs typeface="Arial"/>
                <a:sym typeface="Arial"/>
              </a:rPr>
              <a:t>nes para los pedidos en España y tenemos contratada gente en los barcos hacia Francia. Usamos máquinas(todas iguales), aproximadamente entre 20 y 25 para medir y crear la talla del producto especial-FBP.</a:t>
            </a:r>
            <a:endParaRPr b="0" sz="2000" strike="noStrike">
              <a:latin typeface="Arial"/>
              <a:ea typeface="Arial"/>
              <a:cs typeface="Arial"/>
              <a:sym typeface="Arial"/>
            </a:endParaRPr>
          </a:p>
          <a:p>
            <a:pPr indent="-324000" lvl="0" marL="432000" marR="0" rtl="0" algn="l">
              <a:spcBef>
                <a:spcPts val="1414"/>
              </a:spcBef>
              <a:spcAft>
                <a:spcPts val="0"/>
              </a:spcAft>
              <a:buClr>
                <a:srgbClr val="000000"/>
              </a:buClr>
              <a:buSzPts val="900"/>
              <a:buFont typeface="Noto Sans Symbols"/>
              <a:buChar char="●"/>
            </a:pPr>
            <a:r>
              <a:rPr b="0" lang="es-ES" sz="2000" strike="noStrike">
                <a:latin typeface="Arial"/>
                <a:ea typeface="Arial"/>
                <a:cs typeface="Arial"/>
                <a:sym typeface="Arial"/>
              </a:rPr>
              <a:t>-Financiero: Fran y </a:t>
            </a:r>
            <a:r>
              <a:rPr lang="es-ES" sz="2000"/>
              <a:t>Manu</a:t>
            </a:r>
            <a:r>
              <a:rPr b="0" lang="es-ES" sz="2000" strike="noStrike">
                <a:latin typeface="Arial"/>
                <a:ea typeface="Arial"/>
                <a:cs typeface="Arial"/>
                <a:sym typeface="Arial"/>
              </a:rPr>
              <a:t> comenzamos aportando 5.000 euros cada uno, y cada socio puso 500. Las materias primas son el cuero y el látex para el FBP.</a:t>
            </a:r>
            <a:endParaRPr b="0" sz="2000" strike="noStrike">
              <a:latin typeface="Arial"/>
              <a:ea typeface="Arial"/>
              <a:cs typeface="Arial"/>
              <a:sym typeface="Arial"/>
            </a:endParaRPr>
          </a:p>
          <a:p>
            <a:pPr indent="-266850" lvl="0" marL="432000" marR="0" rtl="0" algn="l">
              <a:spcBef>
                <a:spcPts val="1414"/>
              </a:spcBef>
              <a:spcAft>
                <a:spcPts val="0"/>
              </a:spcAft>
              <a:buClr>
                <a:srgbClr val="000000"/>
              </a:buClr>
              <a:buSzPts val="900"/>
              <a:buFont typeface="Noto Sans Symbols"/>
              <a:buNone/>
            </a:pPr>
            <a:r>
              <a:t/>
            </a:r>
            <a:endParaRPr b="0" sz="2000"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Google Shape;123;p22"/>
          <p:cNvPicPr preferRelativeResize="0"/>
          <p:nvPr/>
        </p:nvPicPr>
        <p:blipFill>
          <a:blip r:embed="rId3">
            <a:alphaModFix/>
          </a:blip>
          <a:stretch>
            <a:fillRect/>
          </a:stretch>
        </p:blipFill>
        <p:spPr>
          <a:xfrm>
            <a:off x="0" y="0"/>
            <a:ext cx="10080624" cy="75596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