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B94F3-AD19-41F1-955A-EB7E139E206A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C51FE-B073-4F5D-8709-4070CB4B9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C51FE-B073-4F5D-8709-4070CB4B971B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68A47F-209C-4119-9197-6197DBD310B2}" type="datetimeFigureOut">
              <a:rPr lang="es-ES" smtClean="0"/>
              <a:pPr/>
              <a:t>25/10/2018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BC8C57-00F6-43A1-B0E4-19FBC8208D5F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hyperlink" Target="http://www.juntadeandalucia.es/educacion/webportal/web/planes-y-programas/seguimiento-paso-a-paso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hyperlink" Target="https://blogsaverroes.juntadeandalucia.es/plurilinguismoalmeria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olaboraeducacion30.juntadeandalucia.es/educacion/colabora/web/comunica/inicio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hyperlink" Target="http://www.juntadeandalucia.es/educacion/webportal/web/planes-y-programas/perfiles-de-gestion-en-senec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juntadeandalucia.es/educacion/webportal/web/planes-y-programas/certificacion-paso-a-paso" TargetMode="External"/><Relationship Id="rId5" Type="http://schemas.openxmlformats.org/officeDocument/2006/relationships/image" Target="../media/image12.png"/><Relationship Id="rId4" Type="http://schemas.openxmlformats.org/officeDocument/2006/relationships/hyperlink" Target="http://www.juntadeandalucia.es/educacion/webportal/web/planes-y-programas/evaluacion-paso-a-pas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4509120"/>
            <a:ext cx="5040560" cy="86409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l"/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</a:rPr>
              <a:t>Jornada inicial para personas coordinadoras del programa</a:t>
            </a:r>
            <a:endParaRPr lang="es-E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48680"/>
            <a:ext cx="8755063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692696"/>
            <a:ext cx="183671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3131840" y="6021288"/>
            <a:ext cx="3846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Almería, 26 de octubre de  2018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9468544" y="6785992"/>
            <a:ext cx="648072" cy="72008"/>
          </a:xfrm>
        </p:spPr>
        <p:txBody>
          <a:bodyPr>
            <a:noAutofit/>
          </a:bodyPr>
          <a:lstStyle/>
          <a:p>
            <a:r>
              <a:rPr lang="es-ES" sz="1800" b="1" dirty="0" smtClean="0"/>
              <a:t>f</a:t>
            </a:r>
            <a:endParaRPr lang="es-E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1908721" cy="111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843808" y="692696"/>
            <a:ext cx="481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Seguimiento y consultas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39552" y="3068960"/>
            <a:ext cx="8136904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ES" b="1" i="1" u="sng" dirty="0" smtClean="0">
                <a:solidFill>
                  <a:schemeClr val="bg1"/>
                </a:solidFill>
              </a:rPr>
              <a:t>A los coordinadores/as de cada centro: </a:t>
            </a:r>
          </a:p>
          <a:p>
            <a:r>
              <a:rPr lang="es-ES" dirty="0">
                <a:solidFill>
                  <a:schemeClr val="bg1"/>
                </a:solidFill>
              </a:rPr>
              <a:t>	</a:t>
            </a:r>
            <a:r>
              <a:rPr lang="es-ES" dirty="0" smtClean="0">
                <a:solidFill>
                  <a:schemeClr val="bg1"/>
                </a:solidFill>
              </a:rPr>
              <a:t>Provisión de vacantes 0´5 puntos</a:t>
            </a:r>
          </a:p>
          <a:p>
            <a:r>
              <a:rPr lang="es-ES" dirty="0">
                <a:solidFill>
                  <a:schemeClr val="bg1"/>
                </a:solidFill>
              </a:rPr>
              <a:t>	</a:t>
            </a:r>
            <a:r>
              <a:rPr lang="es-ES" dirty="0" smtClean="0">
                <a:solidFill>
                  <a:schemeClr val="bg1"/>
                </a:solidFill>
              </a:rPr>
              <a:t>Procedimiento selección directores/as 0´15 puntos</a:t>
            </a:r>
          </a:p>
          <a:p>
            <a:r>
              <a:rPr lang="es-ES" dirty="0">
                <a:solidFill>
                  <a:schemeClr val="bg1"/>
                </a:solidFill>
              </a:rPr>
              <a:t>	</a:t>
            </a:r>
            <a:r>
              <a:rPr lang="es-ES" dirty="0" smtClean="0">
                <a:solidFill>
                  <a:schemeClr val="bg1"/>
                </a:solidFill>
              </a:rPr>
              <a:t> Sexenios 30h. 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s-ES" b="1" i="1" u="sng" dirty="0" smtClean="0">
                <a:solidFill>
                  <a:schemeClr val="bg1"/>
                </a:solidFill>
              </a:rPr>
              <a:t>Al profesorado: </a:t>
            </a:r>
          </a:p>
          <a:p>
            <a:r>
              <a:rPr lang="es-ES" dirty="0">
                <a:solidFill>
                  <a:schemeClr val="bg1"/>
                </a:solidFill>
              </a:rPr>
              <a:t>	</a:t>
            </a:r>
            <a:r>
              <a:rPr lang="es-ES" dirty="0" smtClean="0">
                <a:solidFill>
                  <a:schemeClr val="bg1"/>
                </a:solidFill>
              </a:rPr>
              <a:t>Provisión de vacantes 0´20 puntos</a:t>
            </a:r>
          </a:p>
          <a:p>
            <a:r>
              <a:rPr lang="es-ES" dirty="0">
                <a:solidFill>
                  <a:schemeClr val="bg1"/>
                </a:solidFill>
              </a:rPr>
              <a:t>	</a:t>
            </a:r>
            <a:r>
              <a:rPr lang="es-ES" dirty="0" smtClean="0">
                <a:solidFill>
                  <a:schemeClr val="bg1"/>
                </a:solidFill>
              </a:rPr>
              <a:t>Procedimiento selección directores/as 0´10 puntos</a:t>
            </a:r>
          </a:p>
          <a:p>
            <a:r>
              <a:rPr lang="es-ES" dirty="0">
                <a:solidFill>
                  <a:schemeClr val="bg1"/>
                </a:solidFill>
              </a:rPr>
              <a:t>	</a:t>
            </a:r>
            <a:r>
              <a:rPr lang="es-ES" dirty="0" smtClean="0">
                <a:solidFill>
                  <a:schemeClr val="bg1"/>
                </a:solidFill>
              </a:rPr>
              <a:t>Sexenios 20h. </a:t>
            </a:r>
          </a:p>
          <a:p>
            <a:r>
              <a:rPr lang="es-ES" dirty="0">
                <a:solidFill>
                  <a:schemeClr val="bg1"/>
                </a:solidFill>
              </a:rPr>
              <a:t>	</a:t>
            </a:r>
            <a:r>
              <a:rPr lang="es-ES" dirty="0" smtClean="0">
                <a:solidFill>
                  <a:schemeClr val="bg1"/>
                </a:solidFill>
              </a:rPr>
              <a:t>Por el curso de formación on-line voluntario: certificación de 30 horas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9458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1340768"/>
            <a:ext cx="4657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Rectángulo redondeado"/>
          <p:cNvSpPr/>
          <p:nvPr/>
        </p:nvSpPr>
        <p:spPr>
          <a:xfrm>
            <a:off x="1547664" y="2276872"/>
            <a:ext cx="5976664" cy="6480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Reconocimiento a la participación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9468544" y="6785992"/>
            <a:ext cx="648072" cy="72008"/>
          </a:xfrm>
        </p:spPr>
        <p:txBody>
          <a:bodyPr>
            <a:noAutofit/>
          </a:bodyPr>
          <a:lstStyle/>
          <a:p>
            <a:r>
              <a:rPr lang="es-ES" sz="1800" b="1" dirty="0" smtClean="0"/>
              <a:t>f</a:t>
            </a:r>
            <a:endParaRPr lang="es-E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15534"/>
            <a:ext cx="1764705" cy="103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843808" y="692696"/>
            <a:ext cx="4816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Seguimiento y consultas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67544" y="2348880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ES" b="1" dirty="0" smtClean="0"/>
              <a:t>En la Delegación Territorial de Educación</a:t>
            </a:r>
          </a:p>
          <a:p>
            <a:r>
              <a:rPr lang="es-ES" b="1" dirty="0"/>
              <a:t>	</a:t>
            </a:r>
            <a:r>
              <a:rPr lang="es-ES" b="1" dirty="0" smtClean="0"/>
              <a:t>Jesús Pérez Castaño</a:t>
            </a:r>
          </a:p>
          <a:p>
            <a:r>
              <a:rPr lang="es-ES" b="1" dirty="0"/>
              <a:t>	</a:t>
            </a:r>
            <a:r>
              <a:rPr lang="es-ES" b="1" dirty="0" smtClean="0"/>
              <a:t>jesus.perez.castano.ext@juntadeandalucia.es</a:t>
            </a:r>
          </a:p>
          <a:p>
            <a:r>
              <a:rPr lang="es-ES" b="1" dirty="0"/>
              <a:t>	</a:t>
            </a:r>
            <a:r>
              <a:rPr lang="es-ES" b="1" dirty="0" smtClean="0"/>
              <a:t>Teléfono 950004619 / 704619</a:t>
            </a:r>
          </a:p>
          <a:p>
            <a:r>
              <a:rPr lang="es-ES" b="1" dirty="0"/>
              <a:t>	</a:t>
            </a:r>
            <a:r>
              <a:rPr lang="es-ES" b="1" dirty="0" smtClean="0"/>
              <a:t> @</a:t>
            </a:r>
            <a:r>
              <a:rPr lang="es-ES" b="1" dirty="0" err="1" smtClean="0"/>
              <a:t>plurialmeria</a:t>
            </a:r>
            <a:endParaRPr lang="es-ES" b="1" dirty="0" smtClean="0"/>
          </a:p>
          <a:p>
            <a:endParaRPr lang="es-ES" b="1" dirty="0"/>
          </a:p>
          <a:p>
            <a:pPr>
              <a:buFont typeface="Wingdings" pitchFamily="2" charset="2"/>
              <a:buChar char="§"/>
            </a:pPr>
            <a:r>
              <a:rPr lang="es-ES" b="1" dirty="0" smtClean="0"/>
              <a:t>En la Consejería de Educación: </a:t>
            </a:r>
          </a:p>
          <a:p>
            <a:r>
              <a:rPr lang="es-ES" b="1" dirty="0"/>
              <a:t>	</a:t>
            </a:r>
            <a:r>
              <a:rPr lang="es-ES" b="1" dirty="0" smtClean="0"/>
              <a:t>Servicio de Planes y programas educativos</a:t>
            </a:r>
          </a:p>
          <a:p>
            <a:r>
              <a:rPr lang="es-ES" b="1" dirty="0"/>
              <a:t>	</a:t>
            </a:r>
            <a:r>
              <a:rPr lang="es-ES" b="1" dirty="0" smtClean="0"/>
              <a:t>programaccl.ced@juntadeandalucia.es</a:t>
            </a:r>
          </a:p>
          <a:p>
            <a:r>
              <a:rPr lang="es-ES" b="1" dirty="0"/>
              <a:t>	</a:t>
            </a:r>
            <a:r>
              <a:rPr lang="es-ES" b="1" dirty="0" smtClean="0"/>
              <a:t>TF: 955.066886 - 955.064366 - 955.064192 </a:t>
            </a:r>
          </a:p>
          <a:p>
            <a:endParaRPr lang="es-ES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2843808" y="1484784"/>
            <a:ext cx="4680520" cy="648072"/>
          </a:xfrm>
          <a:prstGeom prst="roundRect">
            <a:avLst/>
          </a:prstGeom>
          <a:solidFill>
            <a:schemeClr val="accent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Dudas / Consultas</a:t>
            </a:r>
            <a:endParaRPr lang="es-ES" sz="2400" dirty="0">
              <a:solidFill>
                <a:schemeClr val="bg1"/>
              </a:solidFill>
            </a:endParaRPr>
          </a:p>
        </p:txBody>
      </p:sp>
      <p:pic>
        <p:nvPicPr>
          <p:cNvPr id="20482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2996952"/>
            <a:ext cx="2592288" cy="2796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9468544" y="6785992"/>
            <a:ext cx="648072" cy="72008"/>
          </a:xfrm>
        </p:spPr>
        <p:txBody>
          <a:bodyPr>
            <a:noAutofit/>
          </a:bodyPr>
          <a:lstStyle/>
          <a:p>
            <a:r>
              <a:rPr lang="es-ES" sz="1800" b="1" dirty="0" smtClean="0"/>
              <a:t>         </a:t>
            </a:r>
            <a:endParaRPr lang="es-E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87220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124744"/>
            <a:ext cx="864096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9468544" y="6785992"/>
            <a:ext cx="648072" cy="72008"/>
          </a:xfrm>
        </p:spPr>
        <p:txBody>
          <a:bodyPr>
            <a:noAutofit/>
          </a:bodyPr>
          <a:lstStyle/>
          <a:p>
            <a:r>
              <a:rPr lang="es-ES" sz="1800" b="1" dirty="0" smtClean="0"/>
              <a:t>f</a:t>
            </a:r>
            <a:endParaRPr lang="es-E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1612298" cy="942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AutoShape 2" descr="Resultado de imagen de muchas gracias por vuestra asistenc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323528" y="3140968"/>
            <a:ext cx="6639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Y que disfrutéis con…</a:t>
            </a:r>
            <a:endParaRPr lang="es-ES" sz="32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933056"/>
            <a:ext cx="7488832" cy="256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Llamada ovalada"/>
          <p:cNvSpPr/>
          <p:nvPr/>
        </p:nvSpPr>
        <p:spPr>
          <a:xfrm>
            <a:off x="2483768" y="404664"/>
            <a:ext cx="6336704" cy="2628872"/>
          </a:xfrm>
          <a:prstGeom prst="wedgeEllipse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b="1" dirty="0" smtClean="0">
                <a:solidFill>
                  <a:schemeClr val="tx1"/>
                </a:solidFill>
              </a:rPr>
              <a:t>GRACIAS POR VUESTRA ASISTENCIA</a:t>
            </a:r>
            <a:endParaRPr lang="es-E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4869160"/>
            <a:ext cx="4032448" cy="481608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 smtClean="0"/>
              <a:t>Espacio web de autoformación</a:t>
            </a:r>
            <a:endParaRPr lang="es-E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189202"/>
            <a:ext cx="1800200" cy="100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3563888" y="476672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Requisitos</a:t>
            </a:r>
            <a:endParaRPr lang="es-ES" sz="3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412776"/>
            <a:ext cx="828092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b="1" dirty="0" smtClean="0"/>
              <a:t>Participación: </a:t>
            </a:r>
            <a:r>
              <a:rPr lang="es-ES" dirty="0" smtClean="0"/>
              <a:t>Al menos el 10% del </a:t>
            </a:r>
            <a:r>
              <a:rPr lang="es-ES" dirty="0" smtClean="0"/>
              <a:t>claustro</a:t>
            </a:r>
            <a:endParaRPr lang="es-ES" dirty="0" smtClean="0"/>
          </a:p>
          <a:p>
            <a:pPr>
              <a:buFont typeface="Wingdings" pitchFamily="2" charset="2"/>
              <a:buChar char="v"/>
            </a:pPr>
            <a:r>
              <a:rPr lang="es-ES" b="1" dirty="0" smtClean="0"/>
              <a:t>Implicación</a:t>
            </a:r>
            <a:r>
              <a:rPr lang="es-ES" dirty="0" smtClean="0"/>
              <a:t>: de </a:t>
            </a:r>
            <a:r>
              <a:rPr lang="es-ES" dirty="0" smtClean="0"/>
              <a:t>las diferentes áreas </a:t>
            </a:r>
            <a:r>
              <a:rPr lang="es-ES" dirty="0" smtClean="0"/>
              <a:t>educativas</a:t>
            </a:r>
          </a:p>
          <a:p>
            <a:pPr>
              <a:buFont typeface="Wingdings" pitchFamily="2" charset="2"/>
              <a:buChar char="v"/>
            </a:pPr>
            <a:r>
              <a:rPr lang="es-ES" b="1" dirty="0" smtClean="0"/>
              <a:t> </a:t>
            </a:r>
            <a:r>
              <a:rPr lang="es-ES" b="1" dirty="0" smtClean="0"/>
              <a:t>L</a:t>
            </a:r>
            <a:r>
              <a:rPr lang="es-ES" b="1" dirty="0" smtClean="0"/>
              <a:t>as </a:t>
            </a:r>
            <a:r>
              <a:rPr lang="es-ES" b="1" dirty="0" smtClean="0"/>
              <a:t>actividades del programa </a:t>
            </a:r>
            <a:r>
              <a:rPr lang="es-ES" b="1" dirty="0" smtClean="0"/>
              <a:t> estarán </a:t>
            </a:r>
            <a:r>
              <a:rPr lang="es-ES" b="1" dirty="0" smtClean="0"/>
              <a:t>incluidas en las programaciones didácticas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915816" y="3429000"/>
            <a:ext cx="1944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Líneas</a:t>
            </a:r>
            <a:endParaRPr lang="es-ES" sz="36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733256"/>
            <a:ext cx="1544906" cy="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797152"/>
            <a:ext cx="2346146" cy="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4168" y="2924944"/>
            <a:ext cx="2548880" cy="85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933056"/>
            <a:ext cx="2399947" cy="77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9552" y="5301208"/>
            <a:ext cx="2939911" cy="1303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Flecha derecha"/>
          <p:cNvSpPr/>
          <p:nvPr/>
        </p:nvSpPr>
        <p:spPr>
          <a:xfrm>
            <a:off x="5004048" y="4005064"/>
            <a:ext cx="978408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Flecha derecha"/>
          <p:cNvSpPr/>
          <p:nvPr/>
        </p:nvSpPr>
        <p:spPr>
          <a:xfrm>
            <a:off x="5004048" y="2924944"/>
            <a:ext cx="978408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Flecha derecha"/>
          <p:cNvSpPr/>
          <p:nvPr/>
        </p:nvSpPr>
        <p:spPr>
          <a:xfrm>
            <a:off x="5076056" y="4941168"/>
            <a:ext cx="978408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lecha derecha"/>
          <p:cNvSpPr/>
          <p:nvPr/>
        </p:nvSpPr>
        <p:spPr>
          <a:xfrm>
            <a:off x="5076056" y="5877272"/>
            <a:ext cx="978408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67944" y="5805264"/>
            <a:ext cx="1512168" cy="603498"/>
          </a:xfrm>
        </p:spPr>
        <p:txBody>
          <a:bodyPr>
            <a:noAutofit/>
          </a:bodyPr>
          <a:lstStyle/>
          <a:p>
            <a:endParaRPr lang="es-ES" sz="1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63688" y="4869160"/>
            <a:ext cx="6400800" cy="481608"/>
          </a:xfrm>
        </p:spPr>
        <p:txBody>
          <a:bodyPr>
            <a:normAutofit lnSpcReduction="10000"/>
          </a:bodyPr>
          <a:lstStyle/>
          <a:p>
            <a:endParaRPr lang="es-ES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3" y="188640"/>
            <a:ext cx="1656184" cy="87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124744"/>
            <a:ext cx="864096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CuadroTexto"/>
          <p:cNvSpPr txBox="1"/>
          <p:nvPr/>
        </p:nvSpPr>
        <p:spPr>
          <a:xfrm>
            <a:off x="2555776" y="260648"/>
            <a:ext cx="5404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/>
              <a:t>Cronograma de actuaciones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9468544" y="6785992"/>
            <a:ext cx="648072" cy="72008"/>
          </a:xfrm>
        </p:spPr>
        <p:txBody>
          <a:bodyPr>
            <a:noAutofit/>
          </a:bodyPr>
          <a:lstStyle/>
          <a:p>
            <a:r>
              <a:rPr lang="es-ES" sz="1800" b="1" dirty="0" smtClean="0"/>
              <a:t>f</a:t>
            </a:r>
            <a:endParaRPr lang="es-E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1980729" cy="1086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555776" y="47667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Formación y coordinación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75491" y="2132856"/>
            <a:ext cx="7828958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 smtClean="0">
                <a:solidFill>
                  <a:schemeClr val="bg2"/>
                </a:solidFill>
              </a:rPr>
              <a:t>Jornadas iniciales de trabajo dirigidas a las personas coordinadoras del programa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 smtClean="0">
                <a:solidFill>
                  <a:schemeClr val="bg2"/>
                </a:solidFill>
              </a:rPr>
              <a:t>Jornadas formativas de asesoramiento organizadas por los Centros del Profesorado                            </a:t>
            </a:r>
          </a:p>
        </p:txBody>
      </p:sp>
      <p:sp>
        <p:nvSpPr>
          <p:cNvPr id="14" name="13 Rectángulo"/>
          <p:cNvSpPr/>
          <p:nvPr/>
        </p:nvSpPr>
        <p:spPr>
          <a:xfrm rot="10800000" flipV="1">
            <a:off x="800013" y="4260681"/>
            <a:ext cx="8077669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</a:rPr>
              <a:t>La Consejería de Educación ofertará durante este curso una serie de       talleres a desarrollar en los centros educativos.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899592" y="3933056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b="1" i="1" dirty="0" smtClean="0">
                <a:solidFill>
                  <a:schemeClr val="bg1"/>
                </a:solidFill>
              </a:rPr>
              <a:t>Actuaciones en centros</a:t>
            </a:r>
            <a:endParaRPr lang="es-ES" i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Resultado de imagen de programa comunica junta de andaluci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5085184"/>
            <a:ext cx="3524250" cy="1428750"/>
          </a:xfrm>
          <a:prstGeom prst="rect">
            <a:avLst/>
          </a:prstGeom>
          <a:noFill/>
        </p:spPr>
      </p:pic>
      <p:sp>
        <p:nvSpPr>
          <p:cNvPr id="10" name="9 Rectángulo"/>
          <p:cNvSpPr/>
          <p:nvPr/>
        </p:nvSpPr>
        <p:spPr>
          <a:xfrm>
            <a:off x="611560" y="1556792"/>
            <a:ext cx="43706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400" b="1" dirty="0" smtClean="0"/>
              <a:t>Actuaciones obligatorias</a:t>
            </a:r>
            <a:endParaRPr lang="es-ES" sz="2000" dirty="0"/>
          </a:p>
        </p:txBody>
      </p:sp>
      <p:sp>
        <p:nvSpPr>
          <p:cNvPr id="12" name="11 Rectángulo"/>
          <p:cNvSpPr/>
          <p:nvPr/>
        </p:nvSpPr>
        <p:spPr>
          <a:xfrm>
            <a:off x="611560" y="3501008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s-ES" sz="2400" b="1" dirty="0" smtClean="0">
                <a:solidFill>
                  <a:prstClr val="white"/>
                </a:solidFill>
              </a:rPr>
              <a:t>Actuaciones voluntarias</a:t>
            </a:r>
            <a:endParaRPr lang="es-ES" sz="24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9468544" y="6597352"/>
            <a:ext cx="144016" cy="260648"/>
          </a:xfrm>
        </p:spPr>
        <p:txBody>
          <a:bodyPr>
            <a:noAutofit/>
          </a:bodyPr>
          <a:lstStyle/>
          <a:p>
            <a:r>
              <a:rPr lang="es-ES" sz="1800" b="1" dirty="0" smtClean="0"/>
              <a:t>f</a:t>
            </a:r>
            <a:endParaRPr lang="es-E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908721" cy="111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843808" y="40466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Gestión del programa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23528" y="1412776"/>
            <a:ext cx="8496944" cy="92333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ES" dirty="0" smtClean="0">
                <a:solidFill>
                  <a:schemeClr val="bg1"/>
                </a:solidFill>
              </a:rPr>
              <a:t>Asignación de perfiles. Una vez realizada la solicitud de inscripción en Séneca, el equipo directivo del centro deberá asignar el perfil de coordinación al profesor o a la profesora correspondiente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179512" y="3429001"/>
            <a:ext cx="8712968" cy="329320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1"/>
            <a:endParaRPr lang="es-ES" dirty="0" smtClean="0"/>
          </a:p>
          <a:p>
            <a:pPr lvl="1">
              <a:buFont typeface="Wingdings" pitchFamily="2" charset="2"/>
              <a:buChar char="§"/>
            </a:pPr>
            <a:r>
              <a:rPr lang="es-ES" dirty="0" smtClean="0">
                <a:solidFill>
                  <a:schemeClr val="bg1"/>
                </a:solidFill>
              </a:rPr>
              <a:t> El equipo directivo del centro deberá presentar su solicitud al Servicio de Planes y Programas Educativos a través del correo electrónico  </a:t>
            </a:r>
            <a:r>
              <a:rPr lang="es-ES" b="1" dirty="0" smtClean="0">
                <a:solidFill>
                  <a:schemeClr val="bg1"/>
                </a:solidFill>
              </a:rPr>
              <a:t>programaccl.ced@juntadeandalucia.es</a:t>
            </a:r>
            <a:r>
              <a:rPr lang="es-ES" dirty="0" smtClean="0">
                <a:solidFill>
                  <a:schemeClr val="bg1"/>
                </a:solidFill>
              </a:rPr>
              <a:t> indicando: </a:t>
            </a:r>
          </a:p>
          <a:p>
            <a:pPr lvl="1">
              <a:buFont typeface="Wingdings" pitchFamily="2" charset="2"/>
              <a:buChar char="q"/>
            </a:pP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smtClean="0">
                <a:solidFill>
                  <a:schemeClr val="bg1"/>
                </a:solidFill>
              </a:rPr>
              <a:t>   Nombre y código del centro.</a:t>
            </a:r>
          </a:p>
          <a:p>
            <a:pPr lvl="1">
              <a:buFont typeface="Wingdings" pitchFamily="2" charset="2"/>
              <a:buChar char="q"/>
            </a:pP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smtClean="0">
                <a:solidFill>
                  <a:schemeClr val="bg1"/>
                </a:solidFill>
              </a:rPr>
              <a:t>   Nombre y apellidos de la persona que desea incluir como </a:t>
            </a:r>
            <a:r>
              <a:rPr lang="es-ES" dirty="0" smtClean="0">
                <a:solidFill>
                  <a:schemeClr val="bg1"/>
                </a:solidFill>
              </a:rPr>
              <a:t>coordinadora.</a:t>
            </a:r>
          </a:p>
          <a:p>
            <a:pPr lvl="1">
              <a:buFont typeface="Wingdings" pitchFamily="2" charset="2"/>
              <a:buChar char="q"/>
            </a:pPr>
            <a:r>
              <a:rPr lang="es-ES" dirty="0" smtClean="0">
                <a:solidFill>
                  <a:schemeClr val="bg1"/>
                </a:solidFill>
              </a:rPr>
              <a:t>    </a:t>
            </a:r>
            <a:r>
              <a:rPr lang="es-ES" dirty="0" smtClean="0">
                <a:solidFill>
                  <a:schemeClr val="bg1"/>
                </a:solidFill>
              </a:rPr>
              <a:t>Correo electrónico de contacto de la coordinación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smtClean="0">
                <a:solidFill>
                  <a:schemeClr val="bg1"/>
                </a:solidFill>
              </a:rPr>
              <a:t>    </a:t>
            </a:r>
            <a:r>
              <a:rPr lang="es-ES" dirty="0" smtClean="0">
                <a:solidFill>
                  <a:schemeClr val="bg1"/>
                </a:solidFill>
              </a:rPr>
              <a:t>Motivo </a:t>
            </a:r>
            <a:r>
              <a:rPr lang="es-ES" dirty="0" smtClean="0">
                <a:solidFill>
                  <a:schemeClr val="bg1"/>
                </a:solidFill>
              </a:rPr>
              <a:t>del cambio en la coordinación. </a:t>
            </a:r>
          </a:p>
          <a:p>
            <a:pPr lvl="2"/>
            <a:endParaRPr lang="es-ES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es-ES" sz="1400" b="1" dirty="0" smtClean="0">
                <a:solidFill>
                  <a:srgbClr val="002060"/>
                </a:solidFill>
              </a:rPr>
              <a:t>La persona propuesta por la dirección deberá estar incluida en el programa como participante. </a:t>
            </a:r>
          </a:p>
          <a:p>
            <a:pPr lvl="1">
              <a:buFont typeface="Wingdings" pitchFamily="2" charset="2"/>
              <a:buChar char="v"/>
            </a:pPr>
            <a:r>
              <a:rPr lang="es-ES" sz="1400" b="1" dirty="0" smtClean="0">
                <a:solidFill>
                  <a:srgbClr val="002060"/>
                </a:solidFill>
              </a:rPr>
              <a:t>Se  recomienda que los cambios del coordinación se soliciten antes del 31 de enero de 2019. </a:t>
            </a:r>
          </a:p>
          <a:p>
            <a:pPr lvl="1">
              <a:buFont typeface="Wingdings" pitchFamily="2" charset="2"/>
              <a:buChar char="q"/>
            </a:pPr>
            <a:endParaRPr lang="es-ES" dirty="0"/>
          </a:p>
        </p:txBody>
      </p:sp>
      <p:pic>
        <p:nvPicPr>
          <p:cNvPr id="17410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2420888"/>
            <a:ext cx="5105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Rectángulo redondeado"/>
          <p:cNvSpPr/>
          <p:nvPr/>
        </p:nvSpPr>
        <p:spPr>
          <a:xfrm>
            <a:off x="3203848" y="3140968"/>
            <a:ext cx="316835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Cambios en la coordinación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9468544" y="6785992"/>
            <a:ext cx="648072" cy="72008"/>
          </a:xfrm>
        </p:spPr>
        <p:txBody>
          <a:bodyPr>
            <a:noAutofit/>
          </a:bodyPr>
          <a:lstStyle/>
          <a:p>
            <a:r>
              <a:rPr lang="es-ES" sz="1800" b="1" dirty="0" smtClean="0"/>
              <a:t>f</a:t>
            </a:r>
            <a:endParaRPr lang="es-E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7" y="260648"/>
            <a:ext cx="158417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843808" y="404664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Gestión del programa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467544" y="2492896"/>
            <a:ext cx="8424936" cy="25853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ü"/>
            </a:pPr>
            <a:r>
              <a:rPr lang="es-ES" dirty="0" smtClean="0">
                <a:solidFill>
                  <a:srgbClr val="002060"/>
                </a:solidFill>
              </a:rPr>
              <a:t> </a:t>
            </a:r>
            <a:r>
              <a:rPr lang="es-ES" b="1" dirty="0" smtClean="0">
                <a:solidFill>
                  <a:schemeClr val="bg1"/>
                </a:solidFill>
              </a:rPr>
              <a:t>La persona que coordina el programa </a:t>
            </a:r>
            <a:r>
              <a:rPr lang="es-ES" dirty="0" smtClean="0">
                <a:solidFill>
                  <a:schemeClr val="bg1"/>
                </a:solidFill>
              </a:rPr>
              <a:t>deberá presentar su solicitud al Servicio de Planes y Programas Educativos a través del correo electrónico </a:t>
            </a:r>
            <a:r>
              <a:rPr lang="es-ES" b="1" dirty="0" smtClean="0">
                <a:solidFill>
                  <a:schemeClr val="bg1"/>
                </a:solidFill>
              </a:rPr>
              <a:t>programaccl.ced@juntadeandalucia.es</a:t>
            </a:r>
            <a:r>
              <a:rPr lang="es-ES" dirty="0" smtClean="0">
                <a:solidFill>
                  <a:schemeClr val="bg1"/>
                </a:solidFill>
              </a:rPr>
              <a:t> indicando: </a:t>
            </a:r>
          </a:p>
          <a:p>
            <a:pPr lvl="1"/>
            <a:endParaRPr lang="es-ES" dirty="0" smtClean="0">
              <a:solidFill>
                <a:schemeClr val="bg1"/>
              </a:solidFill>
            </a:endParaRPr>
          </a:p>
          <a:p>
            <a:pPr lvl="2">
              <a:buFont typeface="Wingdings" pitchFamily="2" charset="2"/>
              <a:buChar char="q"/>
            </a:pPr>
            <a:r>
              <a:rPr lang="es-ES" dirty="0" smtClean="0">
                <a:solidFill>
                  <a:schemeClr val="bg1"/>
                </a:solidFill>
              </a:rPr>
              <a:t>Nombre y código del centro. </a:t>
            </a:r>
          </a:p>
          <a:p>
            <a:pPr lvl="2">
              <a:buFont typeface="Wingdings" pitchFamily="2" charset="2"/>
              <a:buChar char="q"/>
            </a:pPr>
            <a:r>
              <a:rPr lang="es-ES" dirty="0" smtClean="0">
                <a:solidFill>
                  <a:schemeClr val="bg1"/>
                </a:solidFill>
              </a:rPr>
              <a:t>Nombre y apellidos de la persona que desea incluir o dar de baja como profesorado participante. </a:t>
            </a:r>
          </a:p>
          <a:p>
            <a:pPr lvl="2">
              <a:buFont typeface="Wingdings" pitchFamily="2" charset="2"/>
              <a:buChar char="q"/>
            </a:pPr>
            <a:r>
              <a:rPr lang="es-ES" dirty="0" smtClean="0">
                <a:solidFill>
                  <a:schemeClr val="bg1"/>
                </a:solidFill>
              </a:rPr>
              <a:t>Motivo del cambio en los datos de participación del profesorado. </a:t>
            </a:r>
          </a:p>
          <a:p>
            <a:pPr lvl="2">
              <a:buFont typeface="Wingdings" pitchFamily="2" charset="2"/>
              <a:buChar char="q"/>
            </a:pPr>
            <a:r>
              <a:rPr lang="es-ES" dirty="0" smtClean="0">
                <a:solidFill>
                  <a:schemeClr val="bg1"/>
                </a:solidFill>
              </a:rPr>
              <a:t>Fecha de incorporación al programa.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411760" y="1556792"/>
            <a:ext cx="5544616" cy="50405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Cambios en el profesorado participante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39552" y="5661248"/>
            <a:ext cx="8136904" cy="72008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s-ES" sz="2000" b="1" dirty="0" smtClean="0">
                <a:solidFill>
                  <a:schemeClr val="bg1"/>
                </a:solidFill>
              </a:rPr>
              <a:t>Se  recomienda que los cambios del profesorado participante se soliciten antes del 31 de enero de 2019.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9468544" y="6785992"/>
            <a:ext cx="648072" cy="72008"/>
          </a:xfrm>
        </p:spPr>
        <p:txBody>
          <a:bodyPr>
            <a:noAutofit/>
          </a:bodyPr>
          <a:lstStyle/>
          <a:p>
            <a:r>
              <a:rPr lang="es-ES" sz="1800" b="1" dirty="0" smtClean="0"/>
              <a:t>f</a:t>
            </a:r>
            <a:endParaRPr lang="es-E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73424"/>
            <a:ext cx="1836713" cy="1074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843808" y="692696"/>
            <a:ext cx="43234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Gestión del programa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467544" y="2996952"/>
            <a:ext cx="8280920" cy="2585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s-ES" dirty="0" smtClean="0"/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es-ES" dirty="0">
                <a:solidFill>
                  <a:schemeClr val="bg1"/>
                </a:solidFill>
              </a:rPr>
              <a:t>L</a:t>
            </a:r>
            <a:r>
              <a:rPr lang="es-ES" dirty="0" smtClean="0">
                <a:solidFill>
                  <a:schemeClr val="bg1"/>
                </a:solidFill>
              </a:rPr>
              <a:t>a persona que coordina el programa deberá presentar su solicitud al Servicio de Planes y Programas Educativos a través del correo electrónico </a:t>
            </a:r>
            <a:r>
              <a:rPr lang="es-ES" b="1" dirty="0" smtClean="0">
                <a:solidFill>
                  <a:schemeClr val="bg1"/>
                </a:solidFill>
              </a:rPr>
              <a:t>programaccl.ced@juntadeandalucia.es</a:t>
            </a:r>
            <a:r>
              <a:rPr lang="es-ES" dirty="0" smtClean="0">
                <a:solidFill>
                  <a:schemeClr val="bg1"/>
                </a:solidFill>
              </a:rPr>
              <a:t> indicando: </a:t>
            </a:r>
          </a:p>
          <a:p>
            <a:pPr lvl="1"/>
            <a:endParaRPr lang="es-ES" dirty="0">
              <a:solidFill>
                <a:schemeClr val="bg1"/>
              </a:solidFill>
            </a:endParaRPr>
          </a:p>
          <a:p>
            <a:pPr lvl="2">
              <a:buFont typeface="Wingdings" pitchFamily="2" charset="2"/>
              <a:buChar char="q"/>
            </a:pPr>
            <a:r>
              <a:rPr lang="es-ES" dirty="0" smtClean="0">
                <a:solidFill>
                  <a:schemeClr val="bg1"/>
                </a:solidFill>
              </a:rPr>
              <a:t> 	Nombre y código del centro.</a:t>
            </a:r>
          </a:p>
          <a:p>
            <a:pPr lvl="2">
              <a:buFont typeface="Wingdings" pitchFamily="2" charset="2"/>
              <a:buChar char="q"/>
            </a:pPr>
            <a:r>
              <a:rPr lang="es-ES" dirty="0">
                <a:solidFill>
                  <a:schemeClr val="bg1"/>
                </a:solidFill>
              </a:rPr>
              <a:t> </a:t>
            </a:r>
            <a:r>
              <a:rPr lang="es-ES" dirty="0" smtClean="0">
                <a:solidFill>
                  <a:schemeClr val="bg1"/>
                </a:solidFill>
              </a:rPr>
              <a:t>            Unidad o unidades de alumnado que desea incluir o dar de baja  </a:t>
            </a:r>
          </a:p>
          <a:p>
            <a:pPr lvl="2"/>
            <a:r>
              <a:rPr lang="es-ES" dirty="0" smtClean="0">
                <a:solidFill>
                  <a:schemeClr val="bg1"/>
                </a:solidFill>
              </a:rPr>
              <a:t>                 como participante. </a:t>
            </a:r>
          </a:p>
          <a:p>
            <a:pPr lvl="2">
              <a:buFont typeface="Wingdings" pitchFamily="2" charset="2"/>
              <a:buChar char="q"/>
            </a:pPr>
            <a:r>
              <a:rPr lang="es-ES" dirty="0" smtClean="0">
                <a:solidFill>
                  <a:schemeClr val="bg1"/>
                </a:solidFill>
              </a:rPr>
              <a:t>             Motivo del cambio en los datos de participación del alumnado.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1475656" y="2636912"/>
            <a:ext cx="6264696" cy="50405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Cambios en el alumnado participante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755576" y="5733256"/>
            <a:ext cx="7632848" cy="7647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s-ES" sz="2000" b="1" dirty="0" smtClean="0">
                <a:solidFill>
                  <a:schemeClr val="bg1"/>
                </a:solidFill>
              </a:rPr>
              <a:t>Se  recomienda que los cambios del alumnado participante se soliciten antes del 31 de enero de 2019.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827584" y="1628800"/>
            <a:ext cx="7920880" cy="86409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N</a:t>
            </a:r>
            <a:r>
              <a:rPr lang="es-ES" dirty="0" smtClean="0"/>
              <a:t>o se certificará la participación del profesorado en el programa educativo si la permanencia en el centro e implicación en el programa no es de, al menos,  seis meses por curso escolar.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9468544" y="6785992"/>
            <a:ext cx="648072" cy="72008"/>
          </a:xfrm>
        </p:spPr>
        <p:txBody>
          <a:bodyPr>
            <a:noAutofit/>
          </a:bodyPr>
          <a:lstStyle/>
          <a:p>
            <a:r>
              <a:rPr lang="es-ES" sz="1800" b="1" dirty="0" smtClean="0"/>
              <a:t>f</a:t>
            </a:r>
            <a:endParaRPr lang="es-E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698" y="260648"/>
            <a:ext cx="1858559" cy="1086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843808" y="692696"/>
            <a:ext cx="5076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Seguimiento y evaluación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1844824"/>
            <a:ext cx="8496943" cy="45243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dirty="0" smtClean="0">
                <a:solidFill>
                  <a:schemeClr val="bg1"/>
                </a:solidFill>
              </a:rPr>
              <a:t>La realización del seguimiento del programa se efectuará a través de la Comunidad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en Red </a:t>
            </a:r>
            <a:r>
              <a:rPr lang="es-ES" dirty="0" err="1" smtClean="0">
                <a:solidFill>
                  <a:schemeClr val="bg1"/>
                </a:solidFill>
              </a:rPr>
              <a:t>ComunicA</a:t>
            </a:r>
            <a:r>
              <a:rPr lang="es-ES" dirty="0" smtClean="0">
                <a:solidFill>
                  <a:schemeClr val="bg1"/>
                </a:solidFill>
              </a:rPr>
              <a:t> en </a:t>
            </a:r>
            <a:r>
              <a:rPr lang="es-ES" dirty="0" err="1" smtClean="0">
                <a:solidFill>
                  <a:schemeClr val="bg1"/>
                </a:solidFill>
              </a:rPr>
              <a:t>Colabor@</a:t>
            </a:r>
            <a:r>
              <a:rPr lang="es-ES" dirty="0" smtClean="0">
                <a:solidFill>
                  <a:schemeClr val="bg1"/>
                </a:solidFill>
              </a:rPr>
              <a:t> donde se compartirán e intercambiarán todos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 los documentos y materiales generados por los centros. 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ES" dirty="0" smtClean="0">
                <a:solidFill>
                  <a:schemeClr val="bg1"/>
                </a:solidFill>
              </a:rPr>
              <a:t>Las actuaciones que se pretendan llevar a cabo para el buen desarrollo del programa quedarán recogidas en un Plan de Actuación </a:t>
            </a:r>
            <a:r>
              <a:rPr lang="es-ES" b="1" dirty="0" smtClean="0">
                <a:solidFill>
                  <a:schemeClr val="bg1"/>
                </a:solidFill>
              </a:rPr>
              <a:t>que se subirá a Sénec</a:t>
            </a:r>
            <a:r>
              <a:rPr lang="es-ES" dirty="0" smtClean="0">
                <a:solidFill>
                  <a:schemeClr val="bg1"/>
                </a:solidFill>
              </a:rPr>
              <a:t>a. </a:t>
            </a:r>
          </a:p>
          <a:p>
            <a:pPr>
              <a:buFont typeface="Wingdings" pitchFamily="2" charset="2"/>
              <a:buChar char="Ø"/>
            </a:pPr>
            <a:endParaRPr lang="es-ES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ES" dirty="0" smtClean="0">
                <a:solidFill>
                  <a:schemeClr val="bg1"/>
                </a:solidFill>
              </a:rPr>
              <a:t>Las actuaciones se difundirán en un único soporte digital cuya URL habrá de 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consignarse en el Plan de Actuación y/o el Formulario de Seguimiento del Programa. </a:t>
            </a:r>
          </a:p>
          <a:p>
            <a:endParaRPr lang="es-ES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ES" dirty="0" smtClean="0">
                <a:solidFill>
                  <a:schemeClr val="bg1"/>
                </a:solidFill>
              </a:rPr>
              <a:t>El centro </a:t>
            </a:r>
            <a:r>
              <a:rPr lang="es-ES" b="1" dirty="0" smtClean="0">
                <a:solidFill>
                  <a:schemeClr val="bg1"/>
                </a:solidFill>
              </a:rPr>
              <a:t>deberá cumplimentar obligatoriamente en Séneca el Formulario de </a:t>
            </a:r>
          </a:p>
          <a:p>
            <a:r>
              <a:rPr lang="es-ES" b="1" dirty="0">
                <a:solidFill>
                  <a:schemeClr val="bg1"/>
                </a:solidFill>
              </a:rPr>
              <a:t>s</a:t>
            </a:r>
            <a:r>
              <a:rPr lang="es-ES" b="1" dirty="0" smtClean="0">
                <a:solidFill>
                  <a:schemeClr val="bg1"/>
                </a:solidFill>
              </a:rPr>
              <a:t>eguimiento del programa en febrero de 2019</a:t>
            </a:r>
          </a:p>
          <a:p>
            <a:endParaRPr lang="es-ES" b="1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ES" dirty="0" smtClean="0">
                <a:solidFill>
                  <a:schemeClr val="bg1"/>
                </a:solidFill>
              </a:rPr>
              <a:t>La Evaluación del desarrollo del programa se realizará mediante un formulario </a:t>
            </a:r>
          </a:p>
          <a:p>
            <a:r>
              <a:rPr lang="es-ES" b="1" dirty="0" smtClean="0">
                <a:solidFill>
                  <a:schemeClr val="bg1"/>
                </a:solidFill>
              </a:rPr>
              <a:t>cuya cumplimentación en Séneca será imprescindible </a:t>
            </a:r>
            <a:r>
              <a:rPr lang="es-ES" dirty="0" smtClean="0">
                <a:solidFill>
                  <a:schemeClr val="bg1"/>
                </a:solidFill>
              </a:rPr>
              <a:t>para poder generar las 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certificaciones correspondientes.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 flipV="1">
            <a:off x="9468544" y="6785992"/>
            <a:ext cx="648072" cy="72008"/>
          </a:xfrm>
        </p:spPr>
        <p:txBody>
          <a:bodyPr>
            <a:noAutofit/>
          </a:bodyPr>
          <a:lstStyle/>
          <a:p>
            <a:r>
              <a:rPr lang="es-ES" sz="1800" b="1" dirty="0" smtClean="0"/>
              <a:t>f</a:t>
            </a:r>
            <a:endParaRPr lang="es-ES" sz="18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83671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555776" y="404664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Evaluación y certificación</a:t>
            </a:r>
          </a:p>
        </p:txBody>
      </p:sp>
      <p:pic>
        <p:nvPicPr>
          <p:cNvPr id="18434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196752"/>
            <a:ext cx="480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Rectángulo redondeado"/>
          <p:cNvSpPr/>
          <p:nvPr/>
        </p:nvSpPr>
        <p:spPr>
          <a:xfrm>
            <a:off x="5580112" y="1628800"/>
            <a:ext cx="2592288" cy="57606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Certificación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23528" y="2420888"/>
            <a:ext cx="8640960" cy="31393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Serán requisitos imprescindibles para certificar</a:t>
            </a:r>
            <a:r>
              <a:rPr lang="es-ES" dirty="0" smtClean="0">
                <a:solidFill>
                  <a:schemeClr val="bg1"/>
                </a:solidFill>
              </a:rPr>
              <a:t>: </a:t>
            </a:r>
          </a:p>
          <a:p>
            <a:endParaRPr lang="es-ES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ES" dirty="0" smtClean="0">
                <a:solidFill>
                  <a:schemeClr val="bg1"/>
                </a:solidFill>
              </a:rPr>
              <a:t>Haber asistido a la Jornada Inicial de Trabajo y a la Jornada Formativa de 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   Asesoramiento establecidas para la persona que coordina el programa en el centro. </a:t>
            </a:r>
          </a:p>
          <a:p>
            <a:pPr>
              <a:buFont typeface="Wingdings" pitchFamily="2" charset="2"/>
              <a:buChar char="Ø"/>
            </a:pPr>
            <a:endParaRPr lang="es-ES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ES" dirty="0" smtClean="0">
                <a:solidFill>
                  <a:schemeClr val="bg1"/>
                </a:solidFill>
              </a:rPr>
              <a:t>Haber subido el Plan de Actuación a Séneca. </a:t>
            </a:r>
          </a:p>
          <a:p>
            <a:pPr>
              <a:buFont typeface="Wingdings" pitchFamily="2" charset="2"/>
              <a:buChar char="Ø"/>
            </a:pPr>
            <a:endParaRPr lang="es-ES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ES" dirty="0" smtClean="0">
                <a:solidFill>
                  <a:schemeClr val="bg1"/>
                </a:solidFill>
              </a:rPr>
              <a:t>Haber cumplimentado el Formulario de Seguimiento a través del Sistema Séneca.</a:t>
            </a:r>
          </a:p>
          <a:p>
            <a:pPr>
              <a:buFont typeface="Wingdings" pitchFamily="2" charset="2"/>
              <a:buChar char="Ø"/>
            </a:pPr>
            <a:endParaRPr lang="es-ES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ES" dirty="0" smtClean="0">
                <a:solidFill>
                  <a:schemeClr val="bg1"/>
                </a:solidFill>
              </a:rPr>
              <a:t> Haber cumplimentado el Cuestionario de Memoria Final de evaluación a través del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    Sistema Séneca 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8435" name="Picture 3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83768" y="5733256"/>
            <a:ext cx="46386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679</Words>
  <Application>Microsoft Office PowerPoint</Application>
  <PresentationFormat>Presentación en pantalla (4:3)</PresentationFormat>
  <Paragraphs>126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Usuario de Windows</cp:lastModifiedBy>
  <cp:revision>37</cp:revision>
  <dcterms:created xsi:type="dcterms:W3CDTF">2018-10-20T08:20:45Z</dcterms:created>
  <dcterms:modified xsi:type="dcterms:W3CDTF">2018-10-25T19:37:00Z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