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60" r:id="rId4"/>
    <p:sldId id="261" r:id="rId5"/>
    <p:sldId id="262" r:id="rId6"/>
    <p:sldId id="270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/>
    <p:restoredTop sz="94599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552B7-B9F5-0A47-ABFE-97CD1A5E24BF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D87E8-484B-A648-9378-60A8DC6CAA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4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D87E8-484B-A648-9378-60A8DC6CAA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90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=_uBo4esCZvE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D87E8-484B-A648-9378-60A8DC6CAA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40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D8400-9D74-F7B6-DE9C-F481953AC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AAFF8D-0428-4248-7C80-467077FA6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A723A5-55E0-B7B6-A15B-DE2E891B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0E5EAB-82CC-07AB-B620-0F669107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D1CC72-C98D-FCCB-A970-AAE36A8C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10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E5EA1-9521-BFE2-7D11-2C0389CF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862145-2757-B260-D4A1-DDD66A9EB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0EBFBA-0610-4CCF-94B6-8E57CC24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A0618-6558-FF84-CD1B-F3CAA257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EA296E-10DA-7582-35B7-192D483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65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C7E5CB-2F8F-79EE-AEAB-9BB27313C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6A6863-D5E8-31DF-B508-806511EFC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F595A7-829C-A82F-97F5-0D6C5282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9CE99-8271-A541-43CA-A5458C31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060529-FD40-262B-B867-DDEB4B5D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80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51701D-A9EB-7511-BD50-E7CA0904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0BDCE-AE05-F347-63E3-7C78E927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629E36-5A0B-F18D-D38E-FB64EE55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B40A7B-046A-86A6-6AD2-EADCB97E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305880-65E4-6E90-3FC2-A57B3EF8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53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2089A-4E74-FAA4-E31E-5FE6941F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E9E122-A02D-DD26-2E4C-6F860DDC0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6BC7DD-1508-27A2-920B-7DCEC5D6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B55ED0-4674-FFE7-8793-D5B5F31F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33F4B8-3E94-9041-9E28-FA329BF2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60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6A4E9B-0B95-FE5E-3696-553F1FF1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CB484D-7507-25F4-C689-EA95C8BF9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D5EB2D-7498-5779-F6E0-257F7D0B2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D0C97C-5D69-9A02-6981-D6A5FB5B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6E2F26-D7EA-16EC-E4D7-30BBD971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B1173-959D-6300-6728-5647AF9F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347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8814C-C1BF-24F9-ABE0-368AA46C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F89242-4C16-4142-8684-095CF9E3D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A4849E-431E-CCF9-78D2-CE9430B31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66F1FF-12AC-0237-EE79-41B775B4B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57A1D3-B8C1-E858-7DDE-50DC5C021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10F1F8-FB48-6C74-1F39-6FE6D708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D5091B-5C68-D811-C68F-C87EA3E3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D2CC3D-56EF-A9B5-DD17-49B37D40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02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E0D73-70F4-87C6-64A6-F3C7F1B7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766EBF8-6148-C386-CB5A-A44632F3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51622F-99B0-973C-4E8F-5CDB82E2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60D6A-773D-BB4E-464C-AB94B787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25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10BFDD-EABB-E6C9-C44E-FF720B5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BAA388-EB76-E136-3F75-6CB0F65C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9D161E-D5DA-54C5-A2F0-14933463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25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03623-DBF7-2A10-11DE-995B6FB7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72A788-F6C8-5F5B-103E-AB7D6D7FB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4BCE9F-9F1C-6921-B5EE-1DB431981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A0715B-41DA-4B75-F153-750C530F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FC12AE-E3AC-F3DB-9340-F31E2C53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C3F85C-3403-B0CC-E528-42732407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3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9DBA5-2E28-53E2-9D99-A2495D95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B28D69-57B4-F721-F0CB-2199C02AC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12D274-FC9E-94C0-90C6-EA8DD199D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041033-E214-0A17-42EA-9612406F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828257-B79A-6C69-5F65-4C7982A5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61CBFD-3A0D-658C-4D98-604A370B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07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40C9280-9518-D4EF-16AB-AE78BED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F67C3A-12F9-DCCA-0B0E-AEA697E53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609628-30A8-4247-D4D3-1E2EC8C2D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DE8972-ABEB-D949-8124-98B04977BA48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037E34-FB7F-B800-DAEF-22155B131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2F6DA7-01FA-BEB5-F4E2-FC3856612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08E996-2D96-2D47-B16F-EDF3653EA38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650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B402F-4BDF-3F00-F4F6-A26A03544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Visual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A6DDF6-59FF-5DCF-E9E0-FE85D062D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07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di CEO hits out at ASA for banning its Morrisons price comparison ad |  News | The Grocer">
            <a:extLst>
              <a:ext uri="{FF2B5EF4-FFF2-40B4-BE49-F238E27FC236}">
                <a16:creationId xmlns:a16="http://schemas.microsoft.com/office/drawing/2014/main" xmlns="" id="{C3616E0F-ABA3-7F20-2AA1-54CE522D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3072"/>
            <a:ext cx="6096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C2B576-86C4-43D2-2397-D00B0E403533}"/>
              </a:ext>
            </a:extLst>
          </p:cNvPr>
          <p:cNvSpPr txBox="1"/>
          <p:nvPr/>
        </p:nvSpPr>
        <p:spPr>
          <a:xfrm>
            <a:off x="3637923" y="5225143"/>
            <a:ext cx="491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technique is used here?</a:t>
            </a:r>
          </a:p>
        </p:txBody>
      </p:sp>
    </p:spTree>
    <p:extLst>
      <p:ext uri="{BB962C8B-B14F-4D97-AF65-F5344CB8AC3E}">
        <p14:creationId xmlns:p14="http://schemas.microsoft.com/office/powerpoint/2010/main" xmlns="" val="406163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&amp;M's Super Bowl ad put an end of the 'spokescandies' saga. Here's why">
            <a:extLst>
              <a:ext uri="{FF2B5EF4-FFF2-40B4-BE49-F238E27FC236}">
                <a16:creationId xmlns:a16="http://schemas.microsoft.com/office/drawing/2014/main" xmlns="" id="{2DD60573-075C-C3FC-BDBB-AD01CEB7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080" y="464457"/>
            <a:ext cx="758613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13DB31-2C85-AF61-5C75-5E7A1F35B0E3}"/>
              </a:ext>
            </a:extLst>
          </p:cNvPr>
          <p:cNvSpPr txBox="1"/>
          <p:nvPr/>
        </p:nvSpPr>
        <p:spPr>
          <a:xfrm>
            <a:off x="3300202" y="5050971"/>
            <a:ext cx="559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Which technique is used here?</a:t>
            </a:r>
          </a:p>
        </p:txBody>
      </p:sp>
    </p:spTree>
    <p:extLst>
      <p:ext uri="{BB962C8B-B14F-4D97-AF65-F5344CB8AC3E}">
        <p14:creationId xmlns:p14="http://schemas.microsoft.com/office/powerpoint/2010/main" xmlns="" val="428539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13 Million Story Behind Red Bull's 3 i'es Tagline">
            <a:extLst>
              <a:ext uri="{FF2B5EF4-FFF2-40B4-BE49-F238E27FC236}">
                <a16:creationId xmlns:a16="http://schemas.microsoft.com/office/drawing/2014/main" xmlns="" id="{4C1D4484-AF37-E2D5-695A-12BF4B34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09638"/>
            <a:ext cx="7168243" cy="40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8639CE-6D91-BDD8-B841-AB16FC849A81}"/>
              </a:ext>
            </a:extLst>
          </p:cNvPr>
          <p:cNvSpPr txBox="1"/>
          <p:nvPr/>
        </p:nvSpPr>
        <p:spPr>
          <a:xfrm>
            <a:off x="3637923" y="4880429"/>
            <a:ext cx="491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technique is used here?</a:t>
            </a:r>
          </a:p>
        </p:txBody>
      </p:sp>
    </p:spTree>
    <p:extLst>
      <p:ext uri="{BB962C8B-B14F-4D97-AF65-F5344CB8AC3E}">
        <p14:creationId xmlns:p14="http://schemas.microsoft.com/office/powerpoint/2010/main" xmlns="" val="399846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scover Disney Destinations | Disney Australia">
            <a:extLst>
              <a:ext uri="{FF2B5EF4-FFF2-40B4-BE49-F238E27FC236}">
                <a16:creationId xmlns:a16="http://schemas.microsoft.com/office/drawing/2014/main" xmlns="" id="{F4841BA7-CA46-D060-15DC-8FB1B614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04586"/>
            <a:ext cx="5740399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B2BBF5-BC3A-D4C0-1A41-72808901A4AB}"/>
              </a:ext>
            </a:extLst>
          </p:cNvPr>
          <p:cNvSpPr txBox="1"/>
          <p:nvPr/>
        </p:nvSpPr>
        <p:spPr>
          <a:xfrm>
            <a:off x="3637922" y="5098143"/>
            <a:ext cx="491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technique is used here?</a:t>
            </a:r>
          </a:p>
        </p:txBody>
      </p:sp>
    </p:spTree>
    <p:extLst>
      <p:ext uri="{BB962C8B-B14F-4D97-AF65-F5344CB8AC3E}">
        <p14:creationId xmlns:p14="http://schemas.microsoft.com/office/powerpoint/2010/main" xmlns="" val="338618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9 Figures of Speech that Will Make You More Creative – The ...">
            <a:extLst>
              <a:ext uri="{FF2B5EF4-FFF2-40B4-BE49-F238E27FC236}">
                <a16:creationId xmlns:a16="http://schemas.microsoft.com/office/drawing/2014/main" xmlns="" id="{91E39063-20D3-AEEA-3737-DB9C4D18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7029" y="222760"/>
            <a:ext cx="3497942" cy="52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975581-2956-95B2-2A06-F98CA69294BD}"/>
              </a:ext>
            </a:extLst>
          </p:cNvPr>
          <p:cNvSpPr txBox="1"/>
          <p:nvPr/>
        </p:nvSpPr>
        <p:spPr>
          <a:xfrm>
            <a:off x="3300202" y="5704113"/>
            <a:ext cx="559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Which technique is used here?</a:t>
            </a:r>
          </a:p>
        </p:txBody>
      </p:sp>
    </p:spTree>
    <p:extLst>
      <p:ext uri="{BB962C8B-B14F-4D97-AF65-F5344CB8AC3E}">
        <p14:creationId xmlns:p14="http://schemas.microsoft.com/office/powerpoint/2010/main" xmlns="" val="92101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BD1CF-6D86-BF35-8BFD-FC955D2E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The Visual Communication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C4CC0-2EC5-7545-6D98-094FB07CB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The communication process occurs when a </a:t>
            </a:r>
            <a:r>
              <a:rPr lang="en-US" sz="2000" b="1">
                <a:highlight>
                  <a:srgbClr val="00FFFF"/>
                </a:highlight>
              </a:rPr>
              <a:t>sender</a:t>
            </a:r>
            <a:r>
              <a:rPr lang="en-US" sz="2000"/>
              <a:t> creates a </a:t>
            </a:r>
            <a:r>
              <a:rPr lang="en-US" sz="2000" b="1">
                <a:highlight>
                  <a:srgbClr val="00FFFF"/>
                </a:highlight>
              </a:rPr>
              <a:t>message</a:t>
            </a:r>
            <a:r>
              <a:rPr lang="en-US" sz="2000"/>
              <a:t> and sends it through a </a:t>
            </a:r>
            <a:r>
              <a:rPr lang="en-US" sz="2000" b="1">
                <a:highlight>
                  <a:srgbClr val="00FFFF"/>
                </a:highlight>
              </a:rPr>
              <a:t>channel</a:t>
            </a:r>
            <a:r>
              <a:rPr lang="en-US" sz="2000"/>
              <a:t> and a </a:t>
            </a:r>
            <a:r>
              <a:rPr lang="en-US" sz="2000" b="1"/>
              <a:t>receiver</a:t>
            </a:r>
            <a:r>
              <a:rPr lang="en-US" sz="2000"/>
              <a:t> receives and understands it</a:t>
            </a:r>
          </a:p>
          <a:p>
            <a:r>
              <a:rPr lang="en-US" sz="2000"/>
              <a:t>There is a </a:t>
            </a:r>
            <a:r>
              <a:rPr lang="en-US" sz="2000" b="1">
                <a:highlight>
                  <a:srgbClr val="00FFFF"/>
                </a:highlight>
              </a:rPr>
              <a:t>common language </a:t>
            </a:r>
            <a:r>
              <a:rPr lang="en-US" sz="2000"/>
              <a:t>that exists  to creates these messages called </a:t>
            </a:r>
            <a:r>
              <a:rPr lang="en-US" sz="2000" b="1">
                <a:highlight>
                  <a:srgbClr val="00FFFF"/>
                </a:highlight>
              </a:rPr>
              <a:t>Visual Language Codes</a:t>
            </a:r>
          </a:p>
          <a:p>
            <a:r>
              <a:rPr lang="en-US" sz="2000" b="1">
                <a:highlight>
                  <a:srgbClr val="00FFFF"/>
                </a:highlight>
              </a:rPr>
              <a:t>Sender</a:t>
            </a:r>
            <a:r>
              <a:rPr lang="en-US" sz="2000" b="1"/>
              <a:t> – </a:t>
            </a:r>
            <a:r>
              <a:rPr lang="en-US" sz="2000"/>
              <a:t>the person or group that conveys information, news, ideas, feelings, emotions etc. By creating the message, the sender uses visual codes the receiver already knows and understands well</a:t>
            </a:r>
          </a:p>
          <a:p>
            <a:r>
              <a:rPr lang="en-US" sz="2000" b="1">
                <a:highlight>
                  <a:srgbClr val="00FFFF"/>
                </a:highlight>
              </a:rPr>
              <a:t>Receiver</a:t>
            </a:r>
            <a:r>
              <a:rPr lang="en-US" sz="2000" b="1"/>
              <a:t> – </a:t>
            </a:r>
            <a:r>
              <a:rPr lang="en-US" sz="2000"/>
              <a:t>the person or group that receives or interprets the information or message sent by the sender eg. TV viewers</a:t>
            </a:r>
          </a:p>
          <a:p>
            <a:r>
              <a:rPr lang="en-US" sz="2000" b="1">
                <a:highlight>
                  <a:srgbClr val="00FFFF"/>
                </a:highlight>
              </a:rPr>
              <a:t>Message</a:t>
            </a:r>
            <a:r>
              <a:rPr lang="en-US" sz="2000" b="1"/>
              <a:t> – </a:t>
            </a:r>
            <a:r>
              <a:rPr lang="en-US" sz="2000"/>
              <a:t>the information conveyed by the sender to the receiver</a:t>
            </a:r>
          </a:p>
          <a:p>
            <a:r>
              <a:rPr lang="en-US" sz="2000" b="1">
                <a:highlight>
                  <a:srgbClr val="00FFFF"/>
                </a:highlight>
              </a:rPr>
              <a:t>Channel</a:t>
            </a:r>
            <a:r>
              <a:rPr lang="en-US" sz="2000" b="1"/>
              <a:t> – </a:t>
            </a:r>
            <a:r>
              <a:rPr lang="en-US" sz="2000"/>
              <a:t>the way in which the sender conveys the message to the receiver eg. Through an advert during a TV show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xmlns="" val="25733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B5C8D-9E4E-8253-E9A8-A47CF467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Iconicity and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CC2CDE-1C37-106C-BB0D-BF729F11F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highlight>
                  <a:srgbClr val="00FFFF"/>
                </a:highlight>
              </a:rPr>
              <a:t>Abstract Images</a:t>
            </a:r>
            <a:endParaRPr lang="en-US" sz="2000" b="1" dirty="0"/>
          </a:p>
          <a:p>
            <a:r>
              <a:rPr lang="en-US" sz="2000" dirty="0"/>
              <a:t>Abstract images have the lowest level of iconicity (level of similarity between the image and the depicted object)</a:t>
            </a:r>
          </a:p>
          <a:p>
            <a:r>
              <a:rPr lang="en-US" sz="2000" dirty="0"/>
              <a:t>In other words, they can have multiple interpretations</a:t>
            </a:r>
          </a:p>
          <a:p>
            <a:r>
              <a:rPr lang="en-US" sz="2000" dirty="0"/>
              <a:t>Images that are more abstract offer more ambiguity and capability for suggestion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64003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2808F-0371-D164-5C85-3DF33FB1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Iconicity and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B57886-892E-088B-4723-3512F88F9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4654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highlight>
                  <a:srgbClr val="00FFFF"/>
                </a:highlight>
              </a:rPr>
              <a:t>Symbolic Image</a:t>
            </a:r>
          </a:p>
          <a:p>
            <a:r>
              <a:rPr lang="en-US" sz="2000" dirty="0"/>
              <a:t>The symbolic image refers to representing an idea or concept to a visual form</a:t>
            </a:r>
          </a:p>
          <a:p>
            <a:r>
              <a:rPr lang="en-US" sz="2000" dirty="0"/>
              <a:t>Examples include, a dove to symbolize peace, black to symbolize mourning and so on…</a:t>
            </a:r>
          </a:p>
          <a:p>
            <a:r>
              <a:rPr lang="en-US" sz="2000" dirty="0"/>
              <a:t>The effectiveness of a symbol comes from its popularity and how much of a connection people form with it</a:t>
            </a:r>
          </a:p>
          <a:p>
            <a:r>
              <a:rPr lang="en-US" sz="2000" b="1" dirty="0">
                <a:highlight>
                  <a:srgbClr val="00FFFF"/>
                </a:highlight>
              </a:rPr>
              <a:t>Icons</a:t>
            </a:r>
            <a:r>
              <a:rPr lang="en-US" sz="2000" dirty="0"/>
              <a:t> are often used in these images – it is a sign or image that allows us to establish a relationship of similarity with the represented object.</a:t>
            </a:r>
          </a:p>
          <a:p>
            <a:r>
              <a:rPr lang="en-US" sz="2000" dirty="0"/>
              <a:t>Icons can be used in many different means such as sports, photography and traffic signs</a:t>
            </a:r>
          </a:p>
        </p:txBody>
      </p:sp>
      <p:pic>
        <p:nvPicPr>
          <p:cNvPr id="7170" name="Picture 2" descr="Royal British Legion launches 2022 Poppy Appeal with red wall of…">
            <a:extLst>
              <a:ext uri="{FF2B5EF4-FFF2-40B4-BE49-F238E27FC236}">
                <a16:creationId xmlns:a16="http://schemas.microsoft.com/office/drawing/2014/main" xmlns="" id="{C2395511-A835-12BE-5454-123F9601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7958" y="1767544"/>
            <a:ext cx="1640114" cy="24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adal destroys Ruud for 14th French Open title | Reuters">
            <a:extLst>
              <a:ext uri="{FF2B5EF4-FFF2-40B4-BE49-F238E27FC236}">
                <a16:creationId xmlns:a16="http://schemas.microsoft.com/office/drawing/2014/main" xmlns="" id="{267D46A8-9048-E09E-4C77-A48522B9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5388" y="4788750"/>
            <a:ext cx="2172437" cy="159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82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C5DFB-BCC0-F39E-52AB-247EAE9D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12AC48-39BB-AB30-618F-764EC551E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5" y="132820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Advertising is a mass communication technique that aims to convince an audience to buy certain products, goods or services by spreading messages through the media</a:t>
            </a:r>
          </a:p>
          <a:p>
            <a:r>
              <a:rPr lang="en-US" sz="2000" dirty="0"/>
              <a:t>Advertising messages transmit information in a very simple comprehensible way that is easy to remember.</a:t>
            </a:r>
          </a:p>
          <a:p>
            <a:r>
              <a:rPr lang="en-US" sz="2000" dirty="0"/>
              <a:t>There are two main forms of advertising:</a:t>
            </a:r>
          </a:p>
          <a:p>
            <a:pPr lvl="1"/>
            <a:r>
              <a:rPr lang="en-US" sz="1600" b="1" dirty="0">
                <a:highlight>
                  <a:srgbClr val="00FFFF"/>
                </a:highlight>
              </a:rPr>
              <a:t>Advertising</a:t>
            </a:r>
            <a:r>
              <a:rPr lang="en-US" sz="1600" dirty="0"/>
              <a:t> – this has a commercial purpose and serves to inform consumers about products and services</a:t>
            </a:r>
          </a:p>
          <a:p>
            <a:pPr lvl="1"/>
            <a:r>
              <a:rPr lang="en-US" sz="1600" b="1" dirty="0">
                <a:highlight>
                  <a:srgbClr val="00FFFF"/>
                </a:highlight>
              </a:rPr>
              <a:t>Propaganda</a:t>
            </a:r>
            <a:r>
              <a:rPr lang="en-US" sz="1600" dirty="0"/>
              <a:t> – This aims to spread ideas, beliefs and opinions and tries to convince others to believe them</a:t>
            </a:r>
          </a:p>
        </p:txBody>
      </p:sp>
      <p:pic>
        <p:nvPicPr>
          <p:cNvPr id="2050" name="Picture 2" descr="Car Adverts – Page 5 – TV Advert Songs">
            <a:extLst>
              <a:ext uri="{FF2B5EF4-FFF2-40B4-BE49-F238E27FC236}">
                <a16:creationId xmlns:a16="http://schemas.microsoft.com/office/drawing/2014/main" xmlns="" id="{99D91F42-A8B9-237D-BBA3-8D469D99C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639" y="4506459"/>
            <a:ext cx="3780971" cy="21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werful WW2 propaganda posters from new book show how Allied nations were  encouraged to fight in the war | The Sun">
            <a:extLst>
              <a:ext uri="{FF2B5EF4-FFF2-40B4-BE49-F238E27FC236}">
                <a16:creationId xmlns:a16="http://schemas.microsoft.com/office/drawing/2014/main" xmlns="" id="{2BE22978-6666-9B4C-8728-D1E4C068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967" y="4281714"/>
            <a:ext cx="1846338" cy="25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801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 Adverts – Page 5 – TV Advert Songs">
            <a:extLst>
              <a:ext uri="{FF2B5EF4-FFF2-40B4-BE49-F238E27FC236}">
                <a16:creationId xmlns:a16="http://schemas.microsoft.com/office/drawing/2014/main" xmlns="" id="{F0AA7B33-FE70-9DA0-D492-3808A5D6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42975"/>
            <a:ext cx="8839200" cy="49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025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werful WW2 propaganda posters from new book show how Allied nations were  encouraged to fight in the war | The Sun">
            <a:extLst>
              <a:ext uri="{FF2B5EF4-FFF2-40B4-BE49-F238E27FC236}">
                <a16:creationId xmlns:a16="http://schemas.microsoft.com/office/drawing/2014/main" xmlns="" id="{DAAC0B62-2D55-CBA2-27F2-FC8D50F1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869" y="490212"/>
            <a:ext cx="4212262" cy="58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337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0775A-A160-8115-DC1E-96112D89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36BD2B-5F27-A31D-13C3-79B909F4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5" y="795370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Advertising is not just used commercially by companies that want to sell things</a:t>
            </a:r>
          </a:p>
          <a:p>
            <a:r>
              <a:rPr lang="en-US" sz="2000" dirty="0"/>
              <a:t>It is used in a positive way: for example, it can be used in campaigns to promote good health, road safety and preventing smoking, drinking and taking drugs</a:t>
            </a:r>
          </a:p>
        </p:txBody>
      </p:sp>
      <p:pic>
        <p:nvPicPr>
          <p:cNvPr id="1026" name="Picture 2" descr="If you could see – THINK!">
            <a:extLst>
              <a:ext uri="{FF2B5EF4-FFF2-40B4-BE49-F238E27FC236}">
                <a16:creationId xmlns:a16="http://schemas.microsoft.com/office/drawing/2014/main" xmlns="" id="{CD4CE037-E6DE-A633-E3CE-7AEEBC21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46" y="31971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3 R's - Reduce, Reuse, and Recycle - Earth How">
            <a:extLst>
              <a:ext uri="{FF2B5EF4-FFF2-40B4-BE49-F238E27FC236}">
                <a16:creationId xmlns:a16="http://schemas.microsoft.com/office/drawing/2014/main" xmlns="" id="{05270918-001F-F814-0F8D-9794A4274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092" y="3817792"/>
            <a:ext cx="3701143" cy="185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ional Infection Prevention and Control Manual: Respiratory hygiene 'Catch  it, bin it, kill it'">
            <a:extLst>
              <a:ext uri="{FF2B5EF4-FFF2-40B4-BE49-F238E27FC236}">
                <a16:creationId xmlns:a16="http://schemas.microsoft.com/office/drawing/2014/main" xmlns="" id="{92B4ABD4-EF0D-F79C-7D38-25DB2DD1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8358" y="3174648"/>
            <a:ext cx="2705106" cy="36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191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0D6B1-72CA-D064-1A3A-C36C10BF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Advertising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D1DD859-B3F1-5632-4177-A86527D82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9392281"/>
              </p:ext>
            </p:extLst>
          </p:nvPr>
        </p:nvGraphicFramePr>
        <p:xfrm>
          <a:off x="838200" y="1825625"/>
          <a:ext cx="10515600" cy="4297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20487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14335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Offers or presents two images or two elements and compare both of them for similarities or differences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975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PERSONIFICATION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This method personifies the product. It gives human – like qualities to animals or objects that appear in the advert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1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METAPHOR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This resource consists of describing an object using another one. Some type of relationship should exist between the first and second 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656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HYPERBOLE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This resource aims to attract out attention by exaggerating the message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7638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SYNECDOCHE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This resource alludes to a particular object by showing it partially.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4264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8122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540</Words>
  <Application>Microsoft Office PowerPoint</Application>
  <PresentationFormat>Personalizado</PresentationFormat>
  <Paragraphs>48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Visual Communication</vt:lpstr>
      <vt:lpstr>The Visual Communication Process</vt:lpstr>
      <vt:lpstr>Iconicity and Abstraction</vt:lpstr>
      <vt:lpstr>Iconicity and Abstraction</vt:lpstr>
      <vt:lpstr>Advertising</vt:lpstr>
      <vt:lpstr>Diapositiva 6</vt:lpstr>
      <vt:lpstr>Diapositiva 7</vt:lpstr>
      <vt:lpstr>Advertising</vt:lpstr>
      <vt:lpstr>Advertising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Visual Communication Process</dc:title>
  <dc:creator>Joseph Connor</dc:creator>
  <cp:lastModifiedBy>Usuario</cp:lastModifiedBy>
  <cp:revision>3</cp:revision>
  <dcterms:created xsi:type="dcterms:W3CDTF">2024-04-11T10:58:14Z</dcterms:created>
  <dcterms:modified xsi:type="dcterms:W3CDTF">2024-05-07T15:55:38Z</dcterms:modified>
</cp:coreProperties>
</file>