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7" r:id="rId3"/>
    <p:sldId id="303" r:id="rId4"/>
    <p:sldId id="302" r:id="rId5"/>
    <p:sldId id="29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000000"/>
    <a:srgbClr val="FFF0D1"/>
    <a:srgbClr val="FFD583"/>
    <a:srgbClr val="FFFF66"/>
    <a:srgbClr val="ABDFFF"/>
    <a:srgbClr val="996600"/>
    <a:srgbClr val="FFFF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FF704-3D1A-42EA-8019-9C85A4FF8AA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F6F1E-BB33-4DA8-B5F2-1465F9D639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80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6F1E-BB33-4DA8-B5F2-1465F9D63983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86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F6F1E-BB33-4DA8-B5F2-1465F9D63983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81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671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97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01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46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00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75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88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84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83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43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94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C921C-80DD-457D-8F2F-DAFEA47BE47B}" type="datetimeFigureOut">
              <a:rPr lang="es-ES" smtClean="0"/>
              <a:t>09/06/2020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2619-F1D6-4471-8CD2-26109DF051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843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1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eluche térmico cachorro perro | EUREKAKIDS | Juguete Eureka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94" y="2556337"/>
            <a:ext cx="4301663" cy="430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de LEA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8954" y1="71569" x2="4412" y2="81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573" y="4437112"/>
            <a:ext cx="2539725" cy="16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" y="-1"/>
            <a:ext cx="4454305" cy="445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3 Rectángulo"/>
          <p:cNvSpPr/>
          <p:nvPr/>
        </p:nvSpPr>
        <p:spPr>
          <a:xfrm>
            <a:off x="311916" y="486324"/>
            <a:ext cx="28296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8000" b="1" dirty="0">
                <a:ln w="57150">
                  <a:solidFill>
                    <a:prstClr val="black"/>
                  </a:solidFill>
                </a:ln>
                <a:solidFill>
                  <a:srgbClr val="FFFF99"/>
                </a:solidFill>
                <a:latin typeface="Eras Bold ITC" panose="020B0907030504020204" pitchFamily="34" charset="0"/>
              </a:rPr>
              <a:t>UNIT</a:t>
            </a:r>
          </a:p>
          <a:p>
            <a:pPr algn="ctr"/>
            <a:endParaRPr lang="en-GB" sz="8000" b="1" dirty="0">
              <a:ln w="57150">
                <a:solidFill>
                  <a:prstClr val="black"/>
                </a:solidFill>
              </a:ln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latin typeface="Sassoon" panose="02000503040000090004" pitchFamily="2" charset="0"/>
            </a:endParaRPr>
          </a:p>
        </p:txBody>
      </p:sp>
      <p:pic>
        <p:nvPicPr>
          <p:cNvPr id="28" name="Picture 2" descr="Globo, Pagar, Folienballon, Aislado, Rojo, Azul, Brill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1" t="75435" r="80805" b="-101"/>
          <a:stretch/>
        </p:blipFill>
        <p:spPr bwMode="auto">
          <a:xfrm>
            <a:off x="1248211" y="1662888"/>
            <a:ext cx="1091577" cy="169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8 Rectángulo"/>
          <p:cNvSpPr/>
          <p:nvPr/>
        </p:nvSpPr>
        <p:spPr>
          <a:xfrm>
            <a:off x="1484035" y="4904850"/>
            <a:ext cx="20604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anose="020B0907030504020204" pitchFamily="34" charset="0"/>
              </a:rPr>
              <a:t>NATURAL</a:t>
            </a:r>
          </a:p>
          <a:p>
            <a:pPr algn="ctr"/>
            <a:r>
              <a:rPr lang="en-GB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Bold ITC" panose="020B0907030504020204" pitchFamily="34" charset="0"/>
              </a:rPr>
              <a:t>SCIENCE</a:t>
            </a:r>
            <a:endParaRPr lang="en-GB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sp>
        <p:nvSpPr>
          <p:cNvPr id="31" name="27 CuadroTexto"/>
          <p:cNvSpPr txBox="1"/>
          <p:nvPr/>
        </p:nvSpPr>
        <p:spPr>
          <a:xfrm>
            <a:off x="0" y="5777884"/>
            <a:ext cx="1475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prstClr val="black"/>
                </a:solidFill>
                <a:latin typeface="Eras Bold ITC" panose="020B0907030504020204" pitchFamily="34" charset="0"/>
              </a:rPr>
              <a:t>b</a:t>
            </a:r>
            <a:r>
              <a:rPr lang="en-GB" sz="1600" dirty="0" smtClean="0">
                <a:solidFill>
                  <a:prstClr val="black"/>
                </a:solidFill>
                <a:latin typeface="Eras Bold ITC" panose="020B0907030504020204" pitchFamily="34" charset="0"/>
              </a:rPr>
              <a:t>y Rafael Rodríguez Pérez</a:t>
            </a:r>
            <a:endParaRPr lang="en-GB" sz="1600" dirty="0">
              <a:solidFill>
                <a:prstClr val="black"/>
              </a:solidFill>
              <a:latin typeface="Eras Bold ITC" panose="020B0907030504020204" pitchFamily="34" charset="0"/>
            </a:endParaRPr>
          </a:p>
        </p:txBody>
      </p:sp>
      <p:pic>
        <p:nvPicPr>
          <p:cNvPr id="32" name="Picture 5" descr="C:\Users\Rafael\Google Drive\CLIL MATERIALS\LOGOTIPO\LOGOTIPO BUENO PIE SIN FOND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9" y="4790723"/>
            <a:ext cx="1009265" cy="99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/>
          <p:cNvSpPr/>
          <p:nvPr/>
        </p:nvSpPr>
        <p:spPr>
          <a:xfrm>
            <a:off x="0" y="6580809"/>
            <a:ext cx="3689298" cy="277191"/>
          </a:xfrm>
          <a:prstGeom prst="rect">
            <a:avLst/>
          </a:prstGeom>
          <a:solidFill>
            <a:srgbClr val="CCFF99"/>
          </a:solidFill>
          <a:ln w="38100" cap="flat" cmpd="sng" algn="ctr">
            <a:solidFill>
              <a:srgbClr val="09B45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351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assoon" panose="02000503040000090004" pitchFamily="2" charset="0"/>
              </a:rPr>
              <a:t>CLASS </a:t>
            </a:r>
            <a:r>
              <a:rPr lang="es-ES" b="1" kern="0" noProof="0" dirty="0">
                <a:solidFill>
                  <a:srgbClr val="0351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" panose="02000503040000090004" pitchFamily="2" charset="0"/>
              </a:rPr>
              <a:t>9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0351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assoon" panose="02000503040000090004" pitchFamily="2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631706" y="6580809"/>
            <a:ext cx="560294" cy="277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/>
          <p:cNvSpPr/>
          <p:nvPr/>
        </p:nvSpPr>
        <p:spPr>
          <a:xfrm>
            <a:off x="4389367" y="216339"/>
            <a:ext cx="780263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rlin Sans FB" panose="020E0602020502020306" pitchFamily="34" charset="0"/>
              </a:rPr>
              <a:t>LIVING AND NON-LIVING THINGS</a:t>
            </a:r>
            <a:endParaRPr lang="es-ES" sz="6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92D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1026" name="Picture 2" descr="Cavachon, Shih Tzu, Cachorro imagen png - imagen transparente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 r="25460"/>
          <a:stretch/>
        </p:blipFill>
        <p:spPr bwMode="auto">
          <a:xfrm>
            <a:off x="4208929" y="3051785"/>
            <a:ext cx="2864224" cy="380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06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ángulo 73"/>
          <p:cNvSpPr/>
          <p:nvPr/>
        </p:nvSpPr>
        <p:spPr>
          <a:xfrm>
            <a:off x="110571" y="0"/>
            <a:ext cx="5868652" cy="68580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CuadroTexto 74"/>
          <p:cNvSpPr txBox="1"/>
          <p:nvPr/>
        </p:nvSpPr>
        <p:spPr>
          <a:xfrm>
            <a:off x="110571" y="0"/>
            <a:ext cx="58686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Sassoon" panose="02000503040000090004" pitchFamily="2" charset="0"/>
              </a:rPr>
              <a:t>Name</a:t>
            </a:r>
            <a:r>
              <a:rPr lang="en-GB" sz="2000" b="1" dirty="0" smtClean="0">
                <a:latin typeface="Sassoon" panose="02000503040000090004" pitchFamily="2" charset="0"/>
              </a:rPr>
              <a:t>: </a:t>
            </a:r>
            <a:r>
              <a:rPr lang="en-GB" sz="2400" b="1" dirty="0" smtClean="0">
                <a:solidFill>
                  <a:schemeClr val="bg1">
                    <a:lumMod val="50000"/>
                  </a:schemeClr>
                </a:solidFill>
                <a:latin typeface="Escolar1" panose="00000400000000000000" pitchFamily="2" charset="0"/>
              </a:rPr>
              <a:t>Rocky the Rock</a:t>
            </a:r>
          </a:p>
          <a:p>
            <a:pPr algn="ctr"/>
            <a:r>
              <a:rPr lang="en-GB" sz="2400" b="1" u="sng" dirty="0" smtClean="0">
                <a:latin typeface="Sassoon" panose="02000503040000090004" pitchFamily="2" charset="0"/>
              </a:rPr>
              <a:t>SCIENCE EXAM</a:t>
            </a:r>
          </a:p>
          <a:p>
            <a:pPr algn="just"/>
            <a:r>
              <a:rPr lang="en-GB" sz="2000" b="1" dirty="0" smtClean="0">
                <a:latin typeface="Sassoon" panose="02000503040000090004" pitchFamily="2" charset="0"/>
              </a:rPr>
              <a:t>1. Classify:</a:t>
            </a: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800" b="1" dirty="0" smtClean="0">
              <a:latin typeface="Sassoon" panose="02000503040000090004" pitchFamily="2" charset="0"/>
            </a:endParaRPr>
          </a:p>
          <a:p>
            <a:pPr algn="just"/>
            <a:endParaRPr lang="en-GB" sz="2400" b="1" dirty="0" smtClean="0">
              <a:latin typeface="Sassoon" panose="02000503040000090004" pitchFamily="2" charset="0"/>
            </a:endParaRPr>
          </a:p>
          <a:p>
            <a:pPr algn="just"/>
            <a:endParaRPr lang="en-GB" sz="12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r>
              <a:rPr lang="en-GB" sz="2000" b="1" dirty="0" smtClean="0">
                <a:latin typeface="Sassoon" panose="02000503040000090004" pitchFamily="2" charset="0"/>
              </a:rPr>
              <a:t>2. Write </a:t>
            </a:r>
            <a:r>
              <a:rPr lang="en-GB" sz="2000" b="1" dirty="0" smtClean="0">
                <a:solidFill>
                  <a:srgbClr val="FF0000"/>
                </a:solidFill>
                <a:latin typeface="Sassoon" panose="02000503040000090004" pitchFamily="2" charset="0"/>
              </a:rPr>
              <a:t>ANIMAL</a:t>
            </a:r>
            <a:r>
              <a:rPr lang="en-GB" sz="2000" b="1" dirty="0" smtClean="0">
                <a:latin typeface="Sassoon" panose="02000503040000090004" pitchFamily="2" charset="0"/>
              </a:rPr>
              <a:t>, </a:t>
            </a:r>
            <a:r>
              <a:rPr lang="en-GB" sz="2000" b="1" dirty="0" smtClean="0">
                <a:solidFill>
                  <a:srgbClr val="00B050"/>
                </a:solidFill>
                <a:latin typeface="Sassoon" panose="02000503040000090004" pitchFamily="2" charset="0"/>
              </a:rPr>
              <a:t>PLANT</a:t>
            </a:r>
            <a:r>
              <a:rPr lang="en-GB" sz="2000" b="1" dirty="0" smtClean="0">
                <a:latin typeface="Sassoon" panose="02000503040000090004" pitchFamily="2" charset="0"/>
              </a:rPr>
              <a:t> </a:t>
            </a:r>
            <a:r>
              <a:rPr lang="en-GB" sz="2000" b="1" dirty="0" smtClean="0">
                <a:latin typeface="Sassoon" panose="02000503040000090004" pitchFamily="2" charset="0"/>
              </a:rPr>
              <a:t>or </a:t>
            </a:r>
            <a:r>
              <a:rPr lang="en-GB" sz="2000" b="1" dirty="0" smtClean="0">
                <a:solidFill>
                  <a:srgbClr val="0070C0"/>
                </a:solidFill>
                <a:latin typeface="Sassoon" panose="02000503040000090004" pitchFamily="2" charset="0"/>
              </a:rPr>
              <a:t>PERSON</a:t>
            </a:r>
            <a:r>
              <a:rPr lang="en-GB" sz="2000" b="1" dirty="0" smtClean="0">
                <a:latin typeface="Sassoon" panose="02000503040000090004" pitchFamily="2" charset="0"/>
              </a:rPr>
              <a:t>.</a:t>
            </a:r>
            <a:endParaRPr lang="en-GB" sz="2000" b="1" dirty="0">
              <a:latin typeface="Sassoon" panose="02000503040000090004" pitchFamily="2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11982"/>
              </p:ext>
            </p:extLst>
          </p:nvPr>
        </p:nvGraphicFramePr>
        <p:xfrm>
          <a:off x="208314" y="3561940"/>
          <a:ext cx="5673166" cy="175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583"/>
                <a:gridCol w="2836583"/>
              </a:tblGrid>
              <a:tr h="381498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ysClr val="windowText" lastClr="000000"/>
                          </a:solidFill>
                          <a:latin typeface="Sassoon" panose="02000503040000090004" pitchFamily="2" charset="0"/>
                        </a:rPr>
                        <a:t>living</a:t>
                      </a:r>
                      <a:r>
                        <a:rPr lang="en-US" baseline="0" noProof="0" dirty="0" smtClean="0">
                          <a:solidFill>
                            <a:sysClr val="windowText" lastClr="000000"/>
                          </a:solidFill>
                          <a:latin typeface="Sassoon" panose="02000503040000090004" pitchFamily="2" charset="0"/>
                        </a:rPr>
                        <a:t> things</a:t>
                      </a:r>
                      <a:endParaRPr lang="en-US" noProof="0" dirty="0">
                        <a:solidFill>
                          <a:sysClr val="windowText" lastClr="000000"/>
                        </a:solidFill>
                        <a:latin typeface="Sassoon" panose="0200050304000009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ysClr val="windowText" lastClr="000000"/>
                          </a:solidFill>
                          <a:latin typeface="Sassoon" panose="02000503040000090004" pitchFamily="2" charset="0"/>
                        </a:rPr>
                        <a:t>non-living things</a:t>
                      </a:r>
                      <a:endParaRPr lang="en-US" noProof="0" dirty="0">
                        <a:solidFill>
                          <a:sysClr val="windowText" lastClr="000000"/>
                        </a:solidFill>
                        <a:latin typeface="Sassoon" panose="0200050304000009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1498">
                <a:tc>
                  <a:txBody>
                    <a:bodyPr/>
                    <a:lstStyle/>
                    <a:p>
                      <a:r>
                        <a:rPr lang="es-ES" sz="2400" b="1" dirty="0" err="1" smtClean="0">
                          <a:solidFill>
                            <a:sysClr val="windowText" lastClr="000000"/>
                          </a:solidFill>
                          <a:latin typeface="Escolar1" panose="00000400000000000000" pitchFamily="2" charset="0"/>
                        </a:rPr>
                        <a:t>Iberian</a:t>
                      </a:r>
                      <a:r>
                        <a:rPr lang="es-ES" sz="2400" b="1" dirty="0" smtClean="0">
                          <a:solidFill>
                            <a:sysClr val="windowText" lastClr="000000"/>
                          </a:solidFill>
                          <a:latin typeface="Escolar1" panose="00000400000000000000" pitchFamily="2" charset="0"/>
                        </a:rPr>
                        <a:t> </a:t>
                      </a:r>
                      <a:r>
                        <a:rPr lang="es-ES" sz="2400" b="1" dirty="0" err="1" smtClean="0">
                          <a:solidFill>
                            <a:sysClr val="windowText" lastClr="000000"/>
                          </a:solidFill>
                          <a:latin typeface="Escolar1" panose="00000400000000000000" pitchFamily="2" charset="0"/>
                        </a:rPr>
                        <a:t>lynx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Escolar1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err="1" smtClean="0">
                          <a:solidFill>
                            <a:sysClr val="windowText" lastClr="000000"/>
                          </a:solidFill>
                          <a:latin typeface="Escolar1" panose="00000400000000000000" pitchFamily="2" charset="0"/>
                        </a:rPr>
                        <a:t>river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Escolar1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498"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solidFill>
                            <a:sysClr val="windowText" lastClr="000000"/>
                          </a:solidFill>
                          <a:latin typeface="Escolar1" panose="00000400000000000000" pitchFamily="2" charset="0"/>
                        </a:rPr>
                        <a:t>rock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Escolar1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err="1" smtClean="0">
                          <a:solidFill>
                            <a:sysClr val="windowText" lastClr="000000"/>
                          </a:solidFill>
                          <a:latin typeface="Escolar1" panose="00000400000000000000" pitchFamily="2" charset="0"/>
                        </a:rPr>
                        <a:t>person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Escolar1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1498">
                <a:tc>
                  <a:txBody>
                    <a:bodyPr/>
                    <a:lstStyle/>
                    <a:p>
                      <a:r>
                        <a:rPr lang="es-ES" sz="2400" b="1" dirty="0" err="1" smtClean="0">
                          <a:solidFill>
                            <a:sysClr val="windowText" lastClr="000000"/>
                          </a:solidFill>
                          <a:latin typeface="Escolar1" panose="00000400000000000000" pitchFamily="2" charset="0"/>
                        </a:rPr>
                        <a:t>tomato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Escolar1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dirty="0" err="1" smtClean="0">
                          <a:solidFill>
                            <a:sysClr val="windowText" lastClr="000000"/>
                          </a:solidFill>
                          <a:latin typeface="Escolar1" panose="00000400000000000000" pitchFamily="2" charset="0"/>
                        </a:rPr>
                        <a:t>lake</a:t>
                      </a:r>
                      <a:endParaRPr lang="es-ES" sz="2400" b="1" dirty="0">
                        <a:solidFill>
                          <a:sysClr val="windowText" lastClr="000000"/>
                        </a:solidFill>
                        <a:latin typeface="Escolar1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1" y="1021977"/>
            <a:ext cx="1634390" cy="102421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6" y="617004"/>
            <a:ext cx="1051730" cy="13067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46" y="877965"/>
            <a:ext cx="1045813" cy="10458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0" y="2312896"/>
            <a:ext cx="1234369" cy="9263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46" y="2240196"/>
            <a:ext cx="997484" cy="99901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1" b="23629"/>
          <a:stretch/>
        </p:blipFill>
        <p:spPr>
          <a:xfrm>
            <a:off x="4478057" y="2231435"/>
            <a:ext cx="1412136" cy="100272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420894" y="1964119"/>
            <a:ext cx="136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ssoon" panose="02000503040000090004" pitchFamily="2" charset="0"/>
              </a:rPr>
              <a:t>Iberian lynx</a:t>
            </a:r>
            <a:endParaRPr lang="en-US" sz="1600" dirty="0">
              <a:latin typeface="Sassoon" panose="02000503040000090004" pitchFamily="2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2988429" y="1937225"/>
            <a:ext cx="579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ssoon" panose="02000503040000090004" pitchFamily="2" charset="0"/>
              </a:rPr>
              <a:t>toy</a:t>
            </a:r>
            <a:endParaRPr lang="en-US" sz="1600" dirty="0">
              <a:latin typeface="Sassoon" panose="02000503040000090004" pitchFamily="2" charset="0"/>
            </a:endParaRPr>
          </a:p>
        </p:txBody>
      </p:sp>
      <p:sp>
        <p:nvSpPr>
          <p:cNvPr id="77" name="CuadroTexto 76"/>
          <p:cNvSpPr txBox="1"/>
          <p:nvPr/>
        </p:nvSpPr>
        <p:spPr>
          <a:xfrm>
            <a:off x="4857323" y="1923778"/>
            <a:ext cx="980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ssoon" panose="02000503040000090004" pitchFamily="2" charset="0"/>
              </a:rPr>
              <a:t>person</a:t>
            </a:r>
            <a:endParaRPr lang="en-US" sz="1600" dirty="0">
              <a:latin typeface="Sassoon" panose="02000503040000090004" pitchFamily="2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363212" y="3190755"/>
            <a:ext cx="136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assoon" panose="02000503040000090004" pitchFamily="2" charset="0"/>
              </a:rPr>
              <a:t>lake</a:t>
            </a:r>
            <a:endParaRPr lang="en-US" sz="1600" dirty="0">
              <a:latin typeface="Sassoon" panose="02000503040000090004" pitchFamily="2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2594533" y="3190755"/>
            <a:ext cx="136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assoon" panose="02000503040000090004" pitchFamily="2" charset="0"/>
              </a:rPr>
              <a:t>river</a:t>
            </a:r>
            <a:endParaRPr lang="en-US" sz="1600" dirty="0">
              <a:latin typeface="Sassoon" panose="02000503040000090004" pitchFamily="2" charset="0"/>
            </a:endParaRPr>
          </a:p>
        </p:txBody>
      </p:sp>
      <p:sp>
        <p:nvSpPr>
          <p:cNvPr id="81" name="CuadroTexto 80"/>
          <p:cNvSpPr txBox="1"/>
          <p:nvPr/>
        </p:nvSpPr>
        <p:spPr>
          <a:xfrm>
            <a:off x="4522505" y="3190755"/>
            <a:ext cx="1367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assoon" panose="02000503040000090004" pitchFamily="2" charset="0"/>
              </a:rPr>
              <a:t>tomato</a:t>
            </a:r>
            <a:endParaRPr lang="en-US" sz="1600" dirty="0">
              <a:latin typeface="Sassoon" panose="02000503040000090004" pitchFamily="2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1" y="5845254"/>
            <a:ext cx="1208140" cy="678572"/>
          </a:xfrm>
          <a:prstGeom prst="rect">
            <a:avLst/>
          </a:prstGeom>
        </p:spPr>
      </p:pic>
      <p:pic>
        <p:nvPicPr>
          <p:cNvPr id="1026" name="Picture 2" descr="A young girl with long brown hair and dressed in black athletic wear ...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5958" r="20091" b="9207"/>
          <a:stretch/>
        </p:blipFill>
        <p:spPr bwMode="auto">
          <a:xfrm>
            <a:off x="3289990" y="5673389"/>
            <a:ext cx="672231" cy="11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echa derecha 27"/>
          <p:cNvSpPr/>
          <p:nvPr/>
        </p:nvSpPr>
        <p:spPr>
          <a:xfrm>
            <a:off x="1272342" y="6322683"/>
            <a:ext cx="290249" cy="251239"/>
          </a:xfrm>
          <a:prstGeom prst="rightArrow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1600199" y="6184540"/>
            <a:ext cx="1388230" cy="55295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Escolar1" panose="00000400000000000000" pitchFamily="2" charset="0"/>
              </a:rPr>
              <a:t>animal</a:t>
            </a:r>
            <a:endParaRPr lang="es-ES" sz="2800" b="1" dirty="0">
              <a:latin typeface="Escolar1" panose="00000400000000000000" pitchFamily="2" charset="0"/>
            </a:endParaRPr>
          </a:p>
        </p:txBody>
      </p:sp>
      <p:sp>
        <p:nvSpPr>
          <p:cNvPr id="82" name="Flecha derecha 81"/>
          <p:cNvSpPr/>
          <p:nvPr/>
        </p:nvSpPr>
        <p:spPr>
          <a:xfrm>
            <a:off x="4025832" y="6322683"/>
            <a:ext cx="290249" cy="251239"/>
          </a:xfrm>
          <a:prstGeom prst="rightArrow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Rectángulo 82"/>
          <p:cNvSpPr/>
          <p:nvPr/>
        </p:nvSpPr>
        <p:spPr>
          <a:xfrm>
            <a:off x="4353689" y="6184540"/>
            <a:ext cx="1388230" cy="55295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latin typeface="Escolar1" panose="00000400000000000000" pitchFamily="2" charset="0"/>
              </a:rPr>
              <a:t>rock</a:t>
            </a:r>
            <a:endParaRPr lang="es-ES" sz="2800" b="1" dirty="0">
              <a:latin typeface="Escolar1" panose="00000400000000000000" pitchFamily="2" charset="0"/>
            </a:endParaRPr>
          </a:p>
        </p:txBody>
      </p:sp>
      <p:sp>
        <p:nvSpPr>
          <p:cNvPr id="84" name="Rectángulo 83"/>
          <p:cNvSpPr/>
          <p:nvPr/>
        </p:nvSpPr>
        <p:spPr>
          <a:xfrm>
            <a:off x="6256113" y="0"/>
            <a:ext cx="5868652" cy="68580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CuadroTexto 84"/>
          <p:cNvSpPr txBox="1"/>
          <p:nvPr/>
        </p:nvSpPr>
        <p:spPr>
          <a:xfrm>
            <a:off x="6256113" y="0"/>
            <a:ext cx="5868652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>
              <a:latin typeface="Sassoon" panose="02000503040000090004" pitchFamily="2" charset="0"/>
            </a:endParaRPr>
          </a:p>
          <a:p>
            <a:pPr algn="just"/>
            <a:endParaRPr lang="en-GB" sz="1100" b="1" dirty="0" smtClean="0">
              <a:latin typeface="Sassoon" panose="02000503040000090004" pitchFamily="2" charset="0"/>
            </a:endParaRPr>
          </a:p>
          <a:p>
            <a:pPr algn="just"/>
            <a:r>
              <a:rPr lang="en-GB" sz="2000" b="1" dirty="0" smtClean="0">
                <a:latin typeface="Sassoon" panose="02000503040000090004" pitchFamily="2" charset="0"/>
              </a:rPr>
              <a:t>3. What do living things need to live?</a:t>
            </a:r>
          </a:p>
          <a:p>
            <a:pPr algn="just"/>
            <a:endParaRPr lang="en-GB" sz="2000" b="1" dirty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>
              <a:latin typeface="Sassoon" panose="02000503040000090004" pitchFamily="2" charset="0"/>
            </a:endParaRPr>
          </a:p>
          <a:p>
            <a:pPr algn="just"/>
            <a:endParaRPr lang="en-GB" sz="2000" b="1" dirty="0" smtClean="0">
              <a:latin typeface="Sassoon" panose="02000503040000090004" pitchFamily="2" charset="0"/>
            </a:endParaRPr>
          </a:p>
          <a:p>
            <a:pPr algn="just"/>
            <a:endParaRPr lang="en-GB" sz="2000" b="1" dirty="0">
              <a:latin typeface="Sassoon" panose="02000503040000090004" pitchFamily="2" charset="0"/>
            </a:endParaRPr>
          </a:p>
          <a:p>
            <a:pPr algn="just"/>
            <a:r>
              <a:rPr lang="en-GB" sz="2000" b="1" dirty="0" smtClean="0">
                <a:latin typeface="Sassoon" panose="02000503040000090004" pitchFamily="2" charset="0"/>
              </a:rPr>
              <a:t>4. Order the stages of life or a rabbit.</a:t>
            </a:r>
          </a:p>
        </p:txBody>
      </p:sp>
      <p:sp>
        <p:nvSpPr>
          <p:cNvPr id="107" name="Flecha derecha 106"/>
          <p:cNvSpPr/>
          <p:nvPr/>
        </p:nvSpPr>
        <p:spPr>
          <a:xfrm rot="2713741">
            <a:off x="10342927" y="1101593"/>
            <a:ext cx="290249" cy="251239"/>
          </a:xfrm>
          <a:prstGeom prst="rightArrow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Rectángulo 107"/>
          <p:cNvSpPr/>
          <p:nvPr/>
        </p:nvSpPr>
        <p:spPr>
          <a:xfrm>
            <a:off x="10648791" y="1078291"/>
            <a:ext cx="1388230" cy="55295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latin typeface="Escolar1" panose="00000400000000000000" pitchFamily="2" charset="0"/>
              </a:rPr>
              <a:t>plant</a:t>
            </a:r>
            <a:endParaRPr lang="es-ES" sz="2800" b="1" dirty="0">
              <a:latin typeface="Escolar1" panose="00000400000000000000" pitchFamily="2" charset="0"/>
            </a:endParaRPr>
          </a:p>
        </p:txBody>
      </p:sp>
      <p:pic>
        <p:nvPicPr>
          <p:cNvPr id="1028" name="Picture 4" descr="Geranio Rojo, Rosa, Blanco, Naranja, Morado Planta Natural en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77" y="35204"/>
            <a:ext cx="1194959" cy="136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modo Dragon PNG Transparent Image | PNG M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130" y="96102"/>
            <a:ext cx="2109351" cy="118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Flecha derecha 104"/>
          <p:cNvSpPr/>
          <p:nvPr/>
        </p:nvSpPr>
        <p:spPr>
          <a:xfrm>
            <a:off x="7239587" y="1227214"/>
            <a:ext cx="290249" cy="251239"/>
          </a:xfrm>
          <a:prstGeom prst="rightArrow">
            <a:avLst/>
          </a:prstGeom>
          <a:solidFill>
            <a:schemeClr val="accent4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Rectángulo 105"/>
          <p:cNvSpPr/>
          <p:nvPr/>
        </p:nvSpPr>
        <p:spPr>
          <a:xfrm>
            <a:off x="7567444" y="1089071"/>
            <a:ext cx="1388230" cy="55295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>
                <a:latin typeface="Escolar1" panose="00000400000000000000" pitchFamily="2" charset="0"/>
              </a:rPr>
              <a:t>person</a:t>
            </a:r>
            <a:endParaRPr lang="es-ES" sz="2800" b="1" dirty="0">
              <a:latin typeface="Escolar1" panose="00000400000000000000" pitchFamily="2" charset="0"/>
            </a:endParaRPr>
          </a:p>
        </p:txBody>
      </p:sp>
      <p:sp>
        <p:nvSpPr>
          <p:cNvPr id="110" name="CuadroTexto 109"/>
          <p:cNvSpPr txBox="1"/>
          <p:nvPr/>
        </p:nvSpPr>
        <p:spPr>
          <a:xfrm>
            <a:off x="6334877" y="2392540"/>
            <a:ext cx="2591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Sassoon" panose="02000503040000090004" pitchFamily="2" charset="0"/>
              </a:rPr>
              <a:t>Living things need…</a:t>
            </a:r>
            <a:endParaRPr lang="en-US" sz="1600" dirty="0">
              <a:latin typeface="Sassoon" panose="02000503040000090004" pitchFamily="2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6604631" y="2739704"/>
            <a:ext cx="1627094" cy="142888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Rectángulo 111"/>
          <p:cNvSpPr/>
          <p:nvPr/>
        </p:nvSpPr>
        <p:spPr>
          <a:xfrm>
            <a:off x="8416753" y="2739704"/>
            <a:ext cx="1627094" cy="142888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3" name="Rectángulo 112"/>
          <p:cNvSpPr/>
          <p:nvPr/>
        </p:nvSpPr>
        <p:spPr>
          <a:xfrm>
            <a:off x="10228875" y="2739704"/>
            <a:ext cx="1627094" cy="142888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2" name="Picture 8" descr="Tengo Un Conejo: El gazapo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" b="50330"/>
          <a:stretch/>
        </p:blipFill>
        <p:spPr bwMode="auto">
          <a:xfrm>
            <a:off x="9197427" y="4886869"/>
            <a:ext cx="1309676" cy="87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bbit Growing 2.5 Years (Time Lapse) - YouTube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67"/>
              </a:clrFrom>
              <a:clrTo>
                <a:srgbClr val="FFFF6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6" b="11652"/>
          <a:stretch/>
        </p:blipFill>
        <p:spPr bwMode="auto">
          <a:xfrm>
            <a:off x="6299300" y="4833559"/>
            <a:ext cx="1538630" cy="88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abbit Reproduction | Scarsdale Vet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548" y="4747675"/>
            <a:ext cx="1391473" cy="104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Imagen 5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33" b="7901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0" b="24902"/>
          <a:stretch/>
        </p:blipFill>
        <p:spPr>
          <a:xfrm>
            <a:off x="7781884" y="4705567"/>
            <a:ext cx="1090863" cy="1057980"/>
          </a:xfrm>
          <a:prstGeom prst="rect">
            <a:avLst/>
          </a:prstGeom>
        </p:spPr>
      </p:pic>
      <p:sp>
        <p:nvSpPr>
          <p:cNvPr id="118" name="CuadroTexto 117"/>
          <p:cNvSpPr txBox="1"/>
          <p:nvPr/>
        </p:nvSpPr>
        <p:spPr>
          <a:xfrm>
            <a:off x="6299300" y="5798053"/>
            <a:ext cx="153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assoon" panose="02000503040000090004" pitchFamily="2" charset="0"/>
              </a:rPr>
              <a:t>Rabbits grow.</a:t>
            </a:r>
            <a:endParaRPr lang="en-US" sz="1600" dirty="0">
              <a:latin typeface="Sassoon" panose="02000503040000090004" pitchFamily="2" charset="0"/>
            </a:endParaRPr>
          </a:p>
        </p:txBody>
      </p:sp>
      <p:sp>
        <p:nvSpPr>
          <p:cNvPr id="119" name="CuadroTexto 118"/>
          <p:cNvSpPr txBox="1"/>
          <p:nvPr/>
        </p:nvSpPr>
        <p:spPr>
          <a:xfrm>
            <a:off x="7692824" y="5798053"/>
            <a:ext cx="1538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assoon" panose="02000503040000090004" pitchFamily="2" charset="0"/>
              </a:rPr>
              <a:t>Rabbits die.</a:t>
            </a:r>
            <a:endParaRPr lang="en-US" sz="1600" dirty="0">
              <a:latin typeface="Sassoon" panose="02000503040000090004" pitchFamily="2" charset="0"/>
            </a:endParaRPr>
          </a:p>
        </p:txBody>
      </p:sp>
      <p:sp>
        <p:nvSpPr>
          <p:cNvPr id="120" name="CuadroTexto 119"/>
          <p:cNvSpPr txBox="1"/>
          <p:nvPr/>
        </p:nvSpPr>
        <p:spPr>
          <a:xfrm>
            <a:off x="9106918" y="5798053"/>
            <a:ext cx="153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assoon" panose="02000503040000090004" pitchFamily="2" charset="0"/>
              </a:rPr>
              <a:t>Rabbits are born.</a:t>
            </a:r>
            <a:endParaRPr lang="en-US" sz="1600" dirty="0">
              <a:latin typeface="Sassoon" panose="02000503040000090004" pitchFamily="2" charset="0"/>
            </a:endParaRPr>
          </a:p>
        </p:txBody>
      </p:sp>
      <p:sp>
        <p:nvSpPr>
          <p:cNvPr id="121" name="CuadroTexto 120"/>
          <p:cNvSpPr txBox="1"/>
          <p:nvPr/>
        </p:nvSpPr>
        <p:spPr>
          <a:xfrm>
            <a:off x="10543629" y="5798053"/>
            <a:ext cx="153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Sassoon" panose="02000503040000090004" pitchFamily="2" charset="0"/>
              </a:rPr>
              <a:t>Rabbits reproduce.</a:t>
            </a:r>
            <a:endParaRPr lang="en-US" sz="1600" dirty="0">
              <a:latin typeface="Sassoon" panose="02000503040000090004" pitchFamily="2" charset="0"/>
            </a:endParaRPr>
          </a:p>
        </p:txBody>
      </p:sp>
      <p:sp>
        <p:nvSpPr>
          <p:cNvPr id="122" name="Rectángulo 121"/>
          <p:cNvSpPr/>
          <p:nvPr/>
        </p:nvSpPr>
        <p:spPr>
          <a:xfrm>
            <a:off x="6912057" y="6322683"/>
            <a:ext cx="472350" cy="41480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1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123" name="Rectángulo 122"/>
          <p:cNvSpPr/>
          <p:nvPr/>
        </p:nvSpPr>
        <p:spPr>
          <a:xfrm>
            <a:off x="8120620" y="6322683"/>
            <a:ext cx="472350" cy="41480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2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124" name="Rectángulo 123"/>
          <p:cNvSpPr/>
          <p:nvPr/>
        </p:nvSpPr>
        <p:spPr>
          <a:xfrm>
            <a:off x="9640058" y="6322683"/>
            <a:ext cx="472350" cy="41480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3</a:t>
            </a:r>
            <a:endParaRPr lang="es-ES" b="1" dirty="0">
              <a:latin typeface="Escolar1" panose="00000400000000000000" pitchFamily="2" charset="0"/>
            </a:endParaRPr>
          </a:p>
        </p:txBody>
      </p:sp>
      <p:sp>
        <p:nvSpPr>
          <p:cNvPr id="125" name="Rectángulo 124"/>
          <p:cNvSpPr/>
          <p:nvPr/>
        </p:nvSpPr>
        <p:spPr>
          <a:xfrm>
            <a:off x="11091781" y="6322683"/>
            <a:ext cx="472350" cy="41480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Escolar1" panose="00000400000000000000" pitchFamily="2" charset="0"/>
              </a:rPr>
              <a:t>4</a:t>
            </a:r>
            <a:endParaRPr lang="es-ES" b="1" dirty="0">
              <a:latin typeface="Escolar1" panose="00000400000000000000" pitchFamily="2" charset="0"/>
            </a:endParaRPr>
          </a:p>
        </p:txBody>
      </p:sp>
      <p:pic>
        <p:nvPicPr>
          <p:cNvPr id="1038" name="Picture 14" descr="Vector de stock (libre de regalías) sobre dibujo de líneas de ..."/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6" t="6350" r="8393" b="71373"/>
          <a:stretch/>
        </p:blipFill>
        <p:spPr bwMode="auto">
          <a:xfrm>
            <a:off x="6659750" y="2941104"/>
            <a:ext cx="1601809" cy="8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4" descr="Vector de stock (libre de regalías) sobre dibujo de líneas de ..."/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3" t="67358" r="30222" b="10365"/>
          <a:stretch/>
        </p:blipFill>
        <p:spPr bwMode="auto">
          <a:xfrm>
            <a:off x="8447108" y="2941104"/>
            <a:ext cx="1476822" cy="8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4" descr="Vector de stock (libre de regalías) sobre dibujo de líneas de ..."/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t="57679" r="62946" b="10702"/>
          <a:stretch/>
        </p:blipFill>
        <p:spPr bwMode="auto">
          <a:xfrm>
            <a:off x="10256797" y="2739704"/>
            <a:ext cx="1438103" cy="126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43" y="1190312"/>
            <a:ext cx="5468113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accent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ssoon" panose="02000503040000090004" pitchFamily="2" charset="0"/>
              </a:rPr>
              <a:t>PROTECTION OF LIVING THINGS</a:t>
            </a:r>
            <a:endParaRPr lang="es-ES" sz="60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accent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ssoon" panose="02000503040000090004" pitchFamily="2" charset="0"/>
            </a:endParaRPr>
          </a:p>
        </p:txBody>
      </p:sp>
      <p:pic>
        <p:nvPicPr>
          <p:cNvPr id="74" name="Picture 8" descr="Do Not Pick Flower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6" t="6374" r="8368" b="13962"/>
          <a:stretch/>
        </p:blipFill>
        <p:spPr bwMode="auto">
          <a:xfrm>
            <a:off x="775794" y="2943364"/>
            <a:ext cx="1878626" cy="186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4" descr="Ilustraciones, imágenes y vectores de stock sobre Make+fir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4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0" t="4680" r="7279" b="13076"/>
          <a:stretch/>
        </p:blipFill>
        <p:spPr bwMode="auto">
          <a:xfrm>
            <a:off x="775794" y="4790624"/>
            <a:ext cx="1960002" cy="19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ángulo 75"/>
          <p:cNvSpPr/>
          <p:nvPr/>
        </p:nvSpPr>
        <p:spPr>
          <a:xfrm>
            <a:off x="2702858" y="1400123"/>
            <a:ext cx="8821269" cy="1090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Sassoon" panose="02000503040000090004" pitchFamily="2" charset="0"/>
              </a:rPr>
              <a:t>Don’t feed wild animals.</a:t>
            </a:r>
            <a:endParaRPr lang="en-US" sz="5400" dirty="0">
              <a:solidFill>
                <a:schemeClr val="tx1"/>
              </a:solidFill>
              <a:latin typeface="Sassoon" panose="02000503040000090004" pitchFamily="2" charset="0"/>
            </a:endParaRPr>
          </a:p>
        </p:txBody>
      </p:sp>
      <p:sp>
        <p:nvSpPr>
          <p:cNvPr id="77" name="Rectángulo 76"/>
          <p:cNvSpPr/>
          <p:nvPr/>
        </p:nvSpPr>
        <p:spPr>
          <a:xfrm>
            <a:off x="2654420" y="3382450"/>
            <a:ext cx="9049869" cy="1090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Sassoon" panose="02000503040000090004" pitchFamily="2" charset="0"/>
              </a:rPr>
              <a:t>Don’t pick wild flowers.</a:t>
            </a:r>
            <a:endParaRPr lang="en-US" sz="5400" dirty="0">
              <a:solidFill>
                <a:schemeClr val="tx1"/>
              </a:solidFill>
              <a:latin typeface="Sassoon" panose="02000503040000090004" pitchFamily="2" charset="0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735796" y="5364777"/>
            <a:ext cx="7683440" cy="1090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tx1"/>
                </a:solidFill>
                <a:latin typeface="Sassoon" panose="02000503040000090004" pitchFamily="2" charset="0"/>
              </a:rPr>
              <a:t>Don’t make a fire.</a:t>
            </a:r>
            <a:endParaRPr lang="en-US" sz="5400" dirty="0">
              <a:solidFill>
                <a:schemeClr val="tx1"/>
              </a:solidFill>
              <a:latin typeface="Sassoon" panose="02000503040000090004" pitchFamily="2" charset="0"/>
            </a:endParaRPr>
          </a:p>
        </p:txBody>
      </p:sp>
      <p:pic>
        <p:nvPicPr>
          <p:cNvPr id="73" name="Picture 6" descr="Imágenes, fotos de stock y vectores sobre Feed Animal Icon ...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4"/>
          <a:stretch/>
        </p:blipFill>
        <p:spPr bwMode="auto">
          <a:xfrm>
            <a:off x="727357" y="955351"/>
            <a:ext cx="1975501" cy="198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you later alligator - See You Later Alligator - Pegatina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6" b="12941"/>
          <a:stretch/>
        </p:blipFill>
        <p:spPr bwMode="auto">
          <a:xfrm>
            <a:off x="2030507" y="0"/>
            <a:ext cx="9037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8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118</Words>
  <Application>Microsoft Office PowerPoint</Application>
  <PresentationFormat>Panorámica</PresentationFormat>
  <Paragraphs>73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Berlin Sans FB</vt:lpstr>
      <vt:lpstr>Calibri</vt:lpstr>
      <vt:lpstr>Calibri Light</vt:lpstr>
      <vt:lpstr>Eras Bold ITC</vt:lpstr>
      <vt:lpstr>Escolar1</vt:lpstr>
      <vt:lpstr>Sassoon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Rodríguez Pérez</dc:creator>
  <cp:lastModifiedBy>Rafael Rodríguez Pérez</cp:lastModifiedBy>
  <cp:revision>239</cp:revision>
  <dcterms:created xsi:type="dcterms:W3CDTF">2020-03-22T16:52:22Z</dcterms:created>
  <dcterms:modified xsi:type="dcterms:W3CDTF">2020-06-09T10:00:55Z</dcterms:modified>
</cp:coreProperties>
</file>