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57" r:id="rId4"/>
    <p:sldId id="260" r:id="rId5"/>
    <p:sldId id="264" r:id="rId6"/>
    <p:sldId id="262" r:id="rId7"/>
    <p:sldId id="263" r:id="rId8"/>
    <p:sldId id="258" r:id="rId9"/>
  </p:sldIdLst>
  <p:sldSz cx="9144000" cy="6858000" type="screen4x3"/>
  <p:notesSz cx="6858000" cy="994568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BF9B7-F36B-4B2E-9B70-C64ECC765DE5}" type="datetimeFigureOut">
              <a:rPr lang="es-ES" smtClean="0"/>
              <a:t>19/09/2021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91426-29C1-4140-BFF0-1F8A5DF4B0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1205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91426-29C1-4140-BFF0-1F8A5DF4B08B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473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18E4-2839-4330-BD64-A8B616E1C2A6}" type="datetimeFigureOut">
              <a:rPr lang="es-ES" smtClean="0"/>
              <a:pPr/>
              <a:t>19/09/2021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47B5-F6DC-4698-9686-954177DA309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569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18E4-2839-4330-BD64-A8B616E1C2A6}" type="datetimeFigureOut">
              <a:rPr lang="es-ES" smtClean="0"/>
              <a:pPr/>
              <a:t>19/09/2021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47B5-F6DC-4698-9686-954177DA309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94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18E4-2839-4330-BD64-A8B616E1C2A6}" type="datetimeFigureOut">
              <a:rPr lang="es-ES" smtClean="0"/>
              <a:pPr/>
              <a:t>19/09/2021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47B5-F6DC-4698-9686-954177DA309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905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18E4-2839-4330-BD64-A8B616E1C2A6}" type="datetimeFigureOut">
              <a:rPr lang="es-ES" smtClean="0"/>
              <a:pPr/>
              <a:t>19/09/2021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47B5-F6DC-4698-9686-954177DA309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039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18E4-2839-4330-BD64-A8B616E1C2A6}" type="datetimeFigureOut">
              <a:rPr lang="es-ES" smtClean="0"/>
              <a:pPr/>
              <a:t>19/09/2021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47B5-F6DC-4698-9686-954177DA309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378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18E4-2839-4330-BD64-A8B616E1C2A6}" type="datetimeFigureOut">
              <a:rPr lang="es-ES" smtClean="0"/>
              <a:pPr/>
              <a:t>19/09/2021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47B5-F6DC-4698-9686-954177DA309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9265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18E4-2839-4330-BD64-A8B616E1C2A6}" type="datetimeFigureOut">
              <a:rPr lang="es-ES" smtClean="0"/>
              <a:pPr/>
              <a:t>19/09/2021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47B5-F6DC-4698-9686-954177DA309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34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18E4-2839-4330-BD64-A8B616E1C2A6}" type="datetimeFigureOut">
              <a:rPr lang="es-ES" smtClean="0"/>
              <a:pPr/>
              <a:t>19/09/2021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47B5-F6DC-4698-9686-954177DA309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9098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18E4-2839-4330-BD64-A8B616E1C2A6}" type="datetimeFigureOut">
              <a:rPr lang="es-ES" smtClean="0"/>
              <a:pPr/>
              <a:t>19/09/2021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47B5-F6DC-4698-9686-954177DA309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350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18E4-2839-4330-BD64-A8B616E1C2A6}" type="datetimeFigureOut">
              <a:rPr lang="es-ES" smtClean="0"/>
              <a:pPr/>
              <a:t>19/09/2021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47B5-F6DC-4698-9686-954177DA309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863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18E4-2839-4330-BD64-A8B616E1C2A6}" type="datetimeFigureOut">
              <a:rPr lang="es-ES" smtClean="0"/>
              <a:pPr/>
              <a:t>19/09/2021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47B5-F6DC-4698-9686-954177DA309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650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918E4-2839-4330-BD64-A8B616E1C2A6}" type="datetimeFigureOut">
              <a:rPr lang="es-ES" smtClean="0"/>
              <a:pPr/>
              <a:t>19/09/2021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147B5-F6DC-4698-9686-954177DA309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989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es/url?sa=i&amp;rct=j&amp;q=&amp;esrc=s&amp;source=images&amp;cd=&amp;cad=rja&amp;uact=8&amp;ved=0ahUKEwjD553n4qzWAhUDL1AKHYIfBYgQjRwIBw&amp;url=http://www.escolapias-astorga.es/bilinguismo/&amp;psig=AFQjCNGTkbECS4ncHaLdOkBCKwUw4cXtUQ&amp;ust=1505756646647415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sa=i&amp;rct=j&amp;q=&amp;esrc=s&amp;source=images&amp;cd=&amp;cad=rja&amp;uact=8&amp;ved=0ahUKEwj7m7qV46zWAhXQhrQKHareCggQjRwIBw&amp;url=https://www.buyyoutubeviews.shop/buy-google-1circles/&amp;psig=AFQjCNFdXD-WR35oS_fUDoAHEKktNUj8yw&amp;ust=1505756750906206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s://www.google.es/url?sa=i&amp;rct=j&amp;q=&amp;esrc=s&amp;source=images&amp;cd=&amp;cad=rja&amp;uact=8&amp;ved=0ahUKEwjKxNyA5azWAhWDYlAKHdTvDZoQjRwIBw&amp;url=https://twitter.com/vv_plus/status/901226477827506176&amp;psig=AFQjCNEhvyZm0h4DCIO4wOj9n2npb8fBIg&amp;ust=1505757240765220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es/url?sa=i&amp;rct=j&amp;q=&amp;esrc=s&amp;source=images&amp;cd=&amp;cad=rja&amp;uact=8&amp;ved=0ahUKEwiAhMqs5qzWAhXLKVAKHbL5BDIQjRwIBw&amp;url=http://sede.educacion.gob.es/publiventa/mi-portfolio-europeo-de-las-lenguas--el-meu-portfolio-europeu-de-les-llenges--o-meu-portfolio-europeo-das-linguas--nire-hizkuntzen-europar-portfolia--my-european-language-portfolio--mon-portfolio-europeen-des-langues/educacion-especial-y-compensatoria/11557&amp;psig=AFQjCNEf4WZYAxadHLbx-WM_yDLHLpfQFw&amp;ust=1505757591554423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www.google.es/url?sa=i&amp;rct=j&amp;q=&amp;esrc=s&amp;source=images&amp;cd=&amp;cad=rja&amp;uact=8&amp;ved=0ahUKEwiYtfm46qzWAhVCEVAKHYR8B48QjRwIBw&amp;url=https://es.slideshare.net/anatorre/el-portfolio-europeo-de-las-lenguas&amp;psig=AFQjCNEkq8-x8pDFL17jLyZslwXAqAgEUg&amp;ust=1505758570079765" TargetMode="External"/><Relationship Id="rId7" Type="http://schemas.openxmlformats.org/officeDocument/2006/relationships/hyperlink" Target="https://www.google.es/url?sa=i&amp;rct=j&amp;q=&amp;esrc=s&amp;source=images&amp;cd=&amp;cad=rja&amp;uact=8&amp;ved=0ahUKEwjm5uX36azWAhXRL1AKHclxAusQjRwIBw&amp;url=https://es.slideshare.net/jefaturat/mi-portfolio-de-las-lenguas&amp;psig=AFQjCNEkq8-x8pDFL17jLyZslwXAqAgEUg&amp;ust=150575857007976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s://es.slideshare.net/jefaturat/mi-portfolio-de-las-lenguas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67744" y="332656"/>
            <a:ext cx="4169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BILINGÜÍSMO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71600" y="2258439"/>
            <a:ext cx="7358114" cy="1938992"/>
          </a:xfrm>
          <a:prstGeom prst="rect">
            <a:avLst/>
          </a:prstGeom>
          <a:noFill/>
          <a:ln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¿POR QUÉ?</a:t>
            </a:r>
          </a:p>
          <a:p>
            <a:endParaRPr lang="es-ES" sz="2000" b="1" dirty="0" smtClean="0"/>
          </a:p>
          <a:p>
            <a:pPr algn="just"/>
            <a:r>
              <a:rPr lang="es-ES" sz="2000" dirty="0" smtClean="0"/>
              <a:t>Se pretende proporcionar al alumnado una </a:t>
            </a:r>
            <a:r>
              <a:rPr lang="es-ES" sz="2000" b="1" dirty="0" smtClean="0"/>
              <a:t>mejora de sus competencias </a:t>
            </a:r>
            <a:r>
              <a:rPr lang="es-ES" sz="2000" dirty="0" smtClean="0"/>
              <a:t>cognitiva, sociolingüística y sociocultural, formando  personas capaces de comunicarse en lengua extranjera.</a:t>
            </a:r>
          </a:p>
          <a:p>
            <a:pPr algn="just"/>
            <a:endParaRPr lang="es-ES" sz="2000" dirty="0"/>
          </a:p>
        </p:txBody>
      </p:sp>
      <p:pic>
        <p:nvPicPr>
          <p:cNvPr id="6" name="5 Imagen" descr="imagen bilinguismo.jpg"/>
          <p:cNvPicPr>
            <a:picLocks noChangeAspect="1"/>
          </p:cNvPicPr>
          <p:nvPr/>
        </p:nvPicPr>
        <p:blipFill>
          <a:blip r:embed="rId2" cstate="print"/>
          <a:srcRect r="17500" b="37500"/>
          <a:stretch>
            <a:fillRect/>
          </a:stretch>
        </p:blipFill>
        <p:spPr>
          <a:xfrm>
            <a:off x="2915816" y="4590256"/>
            <a:ext cx="3357586" cy="190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561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1443841"/>
            <a:ext cx="7200800" cy="258532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¿EN QUÉ CONSISTE?</a:t>
            </a:r>
          </a:p>
          <a:p>
            <a:pPr algn="just"/>
            <a:endParaRPr lang="es-ES" b="1" dirty="0"/>
          </a:p>
          <a:p>
            <a:pPr algn="just"/>
            <a:r>
              <a:rPr lang="es-ES" dirty="0"/>
              <a:t>El </a:t>
            </a:r>
            <a:r>
              <a:rPr lang="es-ES" b="1" dirty="0"/>
              <a:t>50%</a:t>
            </a:r>
            <a:r>
              <a:rPr lang="es-ES" dirty="0"/>
              <a:t> del horario lectivo de las áreas de </a:t>
            </a:r>
            <a:r>
              <a:rPr lang="es-ES" b="1" dirty="0"/>
              <a:t>Sociales y Naturales </a:t>
            </a:r>
            <a:r>
              <a:rPr lang="es-ES" dirty="0"/>
              <a:t>se cubrirá en inglés con un doble objetivo: el aprendizaje de </a:t>
            </a:r>
            <a:r>
              <a:rPr lang="es-ES" b="1" dirty="0"/>
              <a:t>contenidos</a:t>
            </a:r>
            <a:r>
              <a:rPr lang="es-ES" dirty="0"/>
              <a:t> y el aprendizaje simultáneo de una </a:t>
            </a:r>
            <a:r>
              <a:rPr lang="es-ES" b="1" dirty="0"/>
              <a:t>lengua extranjera</a:t>
            </a:r>
            <a:r>
              <a:rPr lang="es-ES" dirty="0"/>
              <a:t>. Los contenidos se presentan en castellano y una vez que se conocen se trabajarán en inglés.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Desde el área de inglés se contribuye anticipando vocabulario y </a:t>
            </a:r>
            <a:r>
              <a:rPr lang="es-ES" b="1" dirty="0"/>
              <a:t>estructuras</a:t>
            </a:r>
            <a:r>
              <a:rPr lang="es-ES" dirty="0"/>
              <a:t> que serán necesarios en Ciencias Sociales y Naturales.</a:t>
            </a:r>
          </a:p>
        </p:txBody>
      </p:sp>
      <p:pic>
        <p:nvPicPr>
          <p:cNvPr id="3" name="2 Imagen" descr="bilinguism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4357694"/>
            <a:ext cx="26670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0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36999" y="2941090"/>
            <a:ext cx="7416824" cy="36933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es-ES" dirty="0" smtClean="0"/>
          </a:p>
          <a:p>
            <a:pPr algn="just"/>
            <a:r>
              <a:rPr lang="es-ES" dirty="0" smtClean="0"/>
              <a:t>El Centro </a:t>
            </a:r>
            <a:r>
              <a:rPr lang="es-ES" dirty="0"/>
              <a:t>contará con una </a:t>
            </a:r>
            <a:r>
              <a:rPr lang="es-ES" b="1" dirty="0"/>
              <a:t>Auxiliar de Conversación </a:t>
            </a:r>
            <a:r>
              <a:rPr lang="es-ES" dirty="0"/>
              <a:t>en Lengua Inglesa desde el 1 de </a:t>
            </a:r>
            <a:r>
              <a:rPr lang="es-ES" dirty="0" smtClean="0"/>
              <a:t>octubre </a:t>
            </a:r>
            <a:r>
              <a:rPr lang="es-ES" dirty="0"/>
              <a:t>al 31 de </a:t>
            </a:r>
            <a:r>
              <a:rPr lang="es-ES" dirty="0" smtClean="0"/>
              <a:t>mayo. Se trabajará principalmente con la auxiliar la parte oral.</a:t>
            </a:r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b="1" dirty="0" smtClean="0"/>
              <a:t>¿CÓMO ENSEÑAMOS?</a:t>
            </a:r>
          </a:p>
          <a:p>
            <a:pPr algn="just"/>
            <a:endParaRPr lang="es-ES" b="1" dirty="0" smtClean="0"/>
          </a:p>
          <a:p>
            <a:pPr algn="just"/>
            <a:r>
              <a:rPr lang="es-ES" dirty="0" smtClean="0"/>
              <a:t>Usando </a:t>
            </a:r>
            <a:r>
              <a:rPr lang="es-ES" b="1" dirty="0" smtClean="0"/>
              <a:t>rutinas</a:t>
            </a:r>
            <a:r>
              <a:rPr lang="es-ES" dirty="0" smtClean="0"/>
              <a:t> y estrategias para la </a:t>
            </a:r>
            <a:r>
              <a:rPr lang="es-ES" b="1" dirty="0" smtClean="0"/>
              <a:t>motivación </a:t>
            </a:r>
            <a:r>
              <a:rPr lang="es-ES" dirty="0" smtClean="0"/>
              <a:t>del alumnado que contribuyan a que este pueda dominar las destrezas básicas (leer, escribir, hablar, conversar y escuchar). En los primeros cursos, especialmente, se harán más actividades sobre </a:t>
            </a:r>
            <a:r>
              <a:rPr lang="es-ES" b="1" dirty="0" smtClean="0"/>
              <a:t>comunicación oral</a:t>
            </a:r>
            <a:r>
              <a:rPr lang="es-ES" dirty="0" smtClean="0"/>
              <a:t>.</a:t>
            </a:r>
            <a:endParaRPr lang="es-ES" dirty="0"/>
          </a:p>
          <a:p>
            <a:pPr algn="just"/>
            <a:endParaRPr lang="es-ES" dirty="0"/>
          </a:p>
        </p:txBody>
      </p:sp>
      <p:pic>
        <p:nvPicPr>
          <p:cNvPr id="1026" name="Picture 2" descr="Resultado de imagen de bilingüism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042" y="260648"/>
            <a:ext cx="28575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02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60376" y="332656"/>
            <a:ext cx="3888432" cy="618630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¿CÓMO EVALUAMOS</a:t>
            </a:r>
            <a:r>
              <a:rPr lang="es-ES" b="1" dirty="0" smtClean="0"/>
              <a:t>?</a:t>
            </a:r>
          </a:p>
          <a:p>
            <a:pPr algn="just"/>
            <a:endParaRPr lang="es-ES" b="1" dirty="0"/>
          </a:p>
          <a:p>
            <a:pPr algn="just"/>
            <a:r>
              <a:rPr lang="es-ES" dirty="0"/>
              <a:t>Se evalúa el currículo del área en español y las competencias alcanzadas por el alumnado en inglés serán tenidas en cuenta para </a:t>
            </a:r>
            <a:r>
              <a:rPr lang="es-ES" b="1" dirty="0"/>
              <a:t>mejorar</a:t>
            </a:r>
            <a:r>
              <a:rPr lang="es-ES" dirty="0"/>
              <a:t> los resultados, nunca baja lo obtenido en español. </a:t>
            </a:r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En </a:t>
            </a:r>
            <a:r>
              <a:rPr lang="es-ES" dirty="0"/>
              <a:t>los controles, la parte de español se evalúa sobre 10 y se le suma hasta 1 punto máximo por la parte de inglés</a:t>
            </a:r>
            <a:r>
              <a:rPr lang="es-ES" dirty="0" smtClean="0"/>
              <a:t>.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Los </a:t>
            </a:r>
            <a:r>
              <a:rPr lang="es-ES" dirty="0"/>
              <a:t>trabajos bilingües se valorarán en la parte de </a:t>
            </a:r>
            <a:r>
              <a:rPr lang="es-ES" dirty="0" smtClean="0"/>
              <a:t>tareas y se contarán hasta un máximo de 2 puntos sobre la nota global de este apartado. 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También </a:t>
            </a:r>
            <a:r>
              <a:rPr lang="es-ES" dirty="0"/>
              <a:t>se valorarán la </a:t>
            </a:r>
            <a:r>
              <a:rPr lang="es-ES" b="1" dirty="0"/>
              <a:t>participación</a:t>
            </a:r>
            <a:r>
              <a:rPr lang="es-ES" dirty="0"/>
              <a:t> y la actitud de </a:t>
            </a:r>
            <a:r>
              <a:rPr lang="es-ES" b="1" dirty="0"/>
              <a:t>respeto</a:t>
            </a:r>
            <a:r>
              <a:rPr lang="es-ES" dirty="0"/>
              <a:t> frente al aprendizaje en otra </a:t>
            </a:r>
            <a:r>
              <a:rPr lang="es-ES" dirty="0" smtClean="0"/>
              <a:t>lengua en el apartado de actitud hasta un máximo de 1 punto sobre la nota de español.</a:t>
            </a:r>
            <a:endParaRPr lang="es-ES" dirty="0"/>
          </a:p>
        </p:txBody>
      </p:sp>
      <p:pic>
        <p:nvPicPr>
          <p:cNvPr id="3" name="2 Imagen" descr="como-afecta-el-bilinguismo-a-nuestra-inteligenc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844824"/>
            <a:ext cx="3679214" cy="2441727"/>
          </a:xfrm>
          <a:prstGeom prst="rect">
            <a:avLst/>
          </a:prstGeom>
        </p:spPr>
      </p:pic>
      <p:pic>
        <p:nvPicPr>
          <p:cNvPr id="2050" name="Picture 2" descr="Resultado de imagen de +1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90"/>
          <a:stretch/>
        </p:blipFill>
        <p:spPr bwMode="auto">
          <a:xfrm>
            <a:off x="-252536" y="2924944"/>
            <a:ext cx="1416526" cy="76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de +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680864" cy="68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80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60376" y="188640"/>
            <a:ext cx="7888088" cy="39703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EL PORTFOLIO EUROPEO DE LAS LENGUAS</a:t>
            </a:r>
          </a:p>
          <a:p>
            <a:pPr algn="just"/>
            <a:endParaRPr lang="es-ES" b="1" dirty="0" smtClean="0"/>
          </a:p>
          <a:p>
            <a:r>
              <a:rPr lang="es-ES" dirty="0"/>
              <a:t>Es un documento personal promovido por el Consejo de Europa en el que los que aprenden una lengua pueden registrar sus experiencias de aprendizaje y reflexionar sobre ellas</a:t>
            </a:r>
            <a:r>
              <a:rPr lang="es-ES" dirty="0" smtClean="0"/>
              <a:t>. </a:t>
            </a:r>
            <a:r>
              <a:rPr lang="es-ES" dirty="0" smtClean="0"/>
              <a:t>Ayuda al profesorado y al alumnado especialmente a conocer su nivel y los aspectos de la lengua que tiene que mejorar.</a:t>
            </a:r>
            <a:endParaRPr lang="es-ES" dirty="0" smtClean="0"/>
          </a:p>
          <a:p>
            <a:endParaRPr lang="es-ES" dirty="0"/>
          </a:p>
          <a:p>
            <a:r>
              <a:rPr lang="es-ES" dirty="0"/>
              <a:t>Tiene tres partes: </a:t>
            </a:r>
            <a:r>
              <a:rPr lang="es-ES" b="1" dirty="0"/>
              <a:t>pasaporte, biografía y dossier</a:t>
            </a:r>
            <a:r>
              <a:rPr lang="es-ES" dirty="0"/>
              <a:t> (este último ya lo lleva el alumno con recogida de parte de sus trabajos realizados). </a:t>
            </a:r>
          </a:p>
          <a:p>
            <a:pPr algn="just"/>
            <a:endParaRPr lang="es-ES" b="1" dirty="0" smtClean="0"/>
          </a:p>
          <a:p>
            <a:pPr algn="just"/>
            <a:r>
              <a:rPr lang="es-ES" b="1" dirty="0" smtClean="0"/>
              <a:t>En nuestro centro, el pasaporte y la biografía los cumplimentan en durante el tercer ciclo, sin embargo, el dossier es el archivador que tienen nuestro alumnado para incluir las tareas más relevantes, y no debe vaciarse al finalizar el curso escolar.</a:t>
            </a:r>
            <a:endParaRPr lang="es-ES" b="1" dirty="0"/>
          </a:p>
        </p:txBody>
      </p:sp>
      <p:pic>
        <p:nvPicPr>
          <p:cNvPr id="6" name="Picture 2" descr="Imagen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27323"/>
            <a:ext cx="3744416" cy="291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99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Resultado de imagen de mi portfolio de las lengua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1" y="3724712"/>
            <a:ext cx="4177716" cy="313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de QUE ES EL PORTFOLIO DE LAS LENGUA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969" y="44624"/>
            <a:ext cx="4967896" cy="372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sultado de imagen de mi portfolio de las lengua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31936"/>
            <a:ext cx="4413920" cy="331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56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accent1">
                <a:tint val="83000"/>
                <a:shade val="100000"/>
                <a:satMod val="200000"/>
              </a:schemeClr>
            </a:gs>
            <a:gs pos="75000">
              <a:schemeClr val="accent1">
                <a:tint val="100000"/>
                <a:shade val="50000"/>
                <a:satMod val="1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20997296">
            <a:off x="788277" y="1301786"/>
            <a:ext cx="6239529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>
            <a:bevelB w="254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88900" dir="7440000" algn="ctr" rotWithShape="0">
                    <a:schemeClr val="tx1"/>
                  </a:outerShdw>
                </a:effectLst>
              </a:rPr>
              <a:t>LES RECORDAMOS: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051720" y="2852936"/>
            <a:ext cx="56568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NO VACÍEN LOS ARCHIVADORES DEL ALUMNADO AL FINAL DEL CURSO. </a:t>
            </a:r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419509" y="4437112"/>
            <a:ext cx="638463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¡LOS TRABAJOS FORMAN PARTE DE</a:t>
            </a:r>
          </a:p>
          <a:p>
            <a:pPr algn="ctr"/>
            <a:r>
              <a:rPr lang="es-E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 PORTFOLIO! </a:t>
            </a:r>
            <a:endParaRPr lang="es-E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4235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2492896"/>
            <a:ext cx="7200800" cy="28623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b="1" dirty="0" smtClean="0"/>
              <a:t>RECOMENDACIONES A LAS FAMILIAS</a:t>
            </a:r>
          </a:p>
          <a:p>
            <a:endParaRPr lang="es-ES" dirty="0" smtClean="0"/>
          </a:p>
          <a:p>
            <a:pPr algn="just"/>
            <a:r>
              <a:rPr lang="es-ES" dirty="0" smtClean="0"/>
              <a:t>Ponerles en contacto con todos los materiales adecuados a su edad en lengua inglesa: </a:t>
            </a:r>
            <a:r>
              <a:rPr lang="es-ES" b="1" dirty="0" smtClean="0"/>
              <a:t>dibujos animados, películas, cuentos</a:t>
            </a:r>
            <a:r>
              <a:rPr lang="es-ES" dirty="0" smtClean="0"/>
              <a:t>…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Los niños  y niñas deberán hacer su oído a la lengua extranjera durante un buen tiempo antes de producir mensajes completamente correctos; esto quiere decir que, con </a:t>
            </a:r>
            <a:r>
              <a:rPr lang="es-ES" b="1" dirty="0" smtClean="0"/>
              <a:t>paciencia y constancia</a:t>
            </a:r>
            <a:r>
              <a:rPr lang="es-ES" dirty="0" smtClean="0"/>
              <a:t> tendremos que tolerar errores, silencios...</a:t>
            </a:r>
            <a:endParaRPr lang="es-ES" dirty="0"/>
          </a:p>
          <a:p>
            <a:endParaRPr lang="es-ES" dirty="0"/>
          </a:p>
        </p:txBody>
      </p:sp>
      <p:pic>
        <p:nvPicPr>
          <p:cNvPr id="4" name="3 Imagen" descr="somos-bilingü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285728"/>
            <a:ext cx="23431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4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528</Words>
  <Application>Microsoft Office PowerPoint</Application>
  <PresentationFormat>Presentación en pantalla (4:3)</PresentationFormat>
  <Paragraphs>42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 M</dc:creator>
  <cp:lastModifiedBy>Pilar M</cp:lastModifiedBy>
  <cp:revision>29</cp:revision>
  <cp:lastPrinted>2017-09-17T18:36:17Z</cp:lastPrinted>
  <dcterms:created xsi:type="dcterms:W3CDTF">2016-09-06T19:12:27Z</dcterms:created>
  <dcterms:modified xsi:type="dcterms:W3CDTF">2021-09-19T19:37:08Z</dcterms:modified>
</cp:coreProperties>
</file>