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2" Type="http://schemas.openxmlformats.org/officeDocument/2006/relationships/slide" Target="slides/slide7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d915dffe1e_1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d915dffe1e_1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d915dffe1e_1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d915dffe1e_1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d915dffe1e_1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d915dffe1e_1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d915dffe1e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d915dffe1e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d915dffe1e_1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d915dffe1e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d915dffe1e_1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d915dffe1e_1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100"/>
            <a:ext cx="9144000" cy="1711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1" name="Google Shape;11;p2"/>
          <p:cNvCxnSpPr/>
          <p:nvPr/>
        </p:nvCxnSpPr>
        <p:spPr>
          <a:xfrm>
            <a:off x="641934" y="3597500"/>
            <a:ext cx="3903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" name="Google Shape;12;p2"/>
          <p:cNvSpPr txBox="1"/>
          <p:nvPr>
            <p:ph type="ctr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512700" y="3840639"/>
            <a:ext cx="8118600" cy="78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039650"/>
            <a:ext cx="8520600" cy="21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Google Shape;16;p3"/>
          <p:cNvCxnSpPr/>
          <p:nvPr/>
        </p:nvCxnSpPr>
        <p:spPr>
          <a:xfrm>
            <a:off x="641934" y="3597500"/>
            <a:ext cx="390300" cy="0"/>
          </a:xfrm>
          <a:prstGeom prst="straightConnector1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" name="Google Shape;17;p3"/>
          <p:cNvSpPr txBox="1"/>
          <p:nvPr>
            <p:ph type="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71675"/>
            <a:ext cx="39999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71675"/>
            <a:ext cx="39999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686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Google Shape;42;p9"/>
          <p:cNvSpPr txBox="1"/>
          <p:nvPr>
            <p:ph type="title"/>
          </p:nvPr>
        </p:nvSpPr>
        <p:spPr>
          <a:xfrm>
            <a:off x="265500" y="1382350"/>
            <a:ext cx="4045200" cy="1333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3" name="Google Shape;43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4" name="Google Shape;4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aperback">
    <p:bg>
      <p:bgPr>
        <a:solidFill>
          <a:schemeClr val="accen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ld Standard TT"/>
              <a:buChar char="●"/>
              <a:defRPr sz="1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●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●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Relationship Id="rId4" Type="http://schemas.openxmlformats.org/officeDocument/2006/relationships/image" Target="../media/image3.jpg"/><Relationship Id="rId5" Type="http://schemas.openxmlformats.org/officeDocument/2006/relationships/hyperlink" Target="https://pixabay.com/photos/search/biplane/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en.islcollective.com/video-lessons/skydiving-and-other-flying-sports" TargetMode="External"/><Relationship Id="rId4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www.youtube.com/watch?v=ZssWpUQHnvc&amp;ab_channel=truly" TargetMode="External"/><Relationship Id="rId4" Type="http://schemas.openxmlformats.org/officeDocument/2006/relationships/image" Target="../media/image4.png"/><Relationship Id="rId5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title"/>
          </p:nvPr>
        </p:nvSpPr>
        <p:spPr>
          <a:xfrm>
            <a:off x="1920525" y="3795975"/>
            <a:ext cx="6400800" cy="1122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5200">
                <a:solidFill>
                  <a:schemeClr val="accent4"/>
                </a:solidFill>
                <a:latin typeface="Shrikhand"/>
                <a:ea typeface="Shrikhand"/>
                <a:cs typeface="Shrikhand"/>
                <a:sym typeface="Shrikhand"/>
              </a:rPr>
              <a:t>Extreme Sports</a:t>
            </a:r>
            <a:endParaRPr sz="5200">
              <a:solidFill>
                <a:schemeClr val="accent4"/>
              </a:solidFill>
              <a:latin typeface="Shrikhand"/>
              <a:ea typeface="Shrikhand"/>
              <a:cs typeface="Shrikhand"/>
              <a:sym typeface="Shrikhan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  <a:latin typeface="Shrikhand"/>
                <a:ea typeface="Shrikhand"/>
                <a:cs typeface="Shrikhand"/>
                <a:sym typeface="Shrikhand"/>
              </a:rPr>
              <a:t>What do you think the word </a:t>
            </a:r>
            <a:r>
              <a:rPr lang="en" u="sng">
                <a:solidFill>
                  <a:schemeClr val="lt2"/>
                </a:solidFill>
                <a:latin typeface="Shrikhand"/>
                <a:ea typeface="Shrikhand"/>
                <a:cs typeface="Shrikhand"/>
                <a:sym typeface="Shrikhand"/>
              </a:rPr>
              <a:t>daredevil </a:t>
            </a:r>
            <a:r>
              <a:rPr lang="en">
                <a:solidFill>
                  <a:schemeClr val="lt2"/>
                </a:solidFill>
                <a:latin typeface="Shrikhand"/>
                <a:ea typeface="Shrikhand"/>
                <a:cs typeface="Shrikhand"/>
                <a:sym typeface="Shrikhand"/>
              </a:rPr>
              <a:t>means?</a:t>
            </a:r>
            <a:endParaRPr>
              <a:solidFill>
                <a:schemeClr val="lt2"/>
              </a:solidFill>
              <a:latin typeface="Shrikhand"/>
              <a:ea typeface="Shrikhand"/>
              <a:cs typeface="Shrikhand"/>
              <a:sym typeface="Shrikhand"/>
            </a:endParaRPr>
          </a:p>
        </p:txBody>
      </p:sp>
      <p:pic>
        <p:nvPicPr>
          <p:cNvPr id="65" name="Google Shape;6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7550" y="1558300"/>
            <a:ext cx="3181225" cy="2497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79425" y="1425125"/>
            <a:ext cx="4471750" cy="276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idx="1" type="body"/>
          </p:nvPr>
        </p:nvSpPr>
        <p:spPr>
          <a:xfrm>
            <a:off x="103100" y="174925"/>
            <a:ext cx="8520600" cy="81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b="1" lang="en"/>
              <a:t>A daredevil is a person who enjoys doing dangerous </a:t>
            </a:r>
            <a:r>
              <a:rPr b="1" lang="en"/>
              <a:t>activities</a:t>
            </a:r>
            <a:r>
              <a:rPr b="1" lang="en"/>
              <a:t>.</a:t>
            </a:r>
            <a:endParaRPr b="1"/>
          </a:p>
        </p:txBody>
      </p:sp>
      <p:pic>
        <p:nvPicPr>
          <p:cNvPr id="72" name="Google Shape;7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2350" y="1494950"/>
            <a:ext cx="3695275" cy="2478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iplane, Contrails, Vapor Trails, Airplanes" id="73" name="Google Shape;7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33200" y="1288275"/>
            <a:ext cx="4481576" cy="2987717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5"/>
          <p:cNvSpPr txBox="1"/>
          <p:nvPr/>
        </p:nvSpPr>
        <p:spPr>
          <a:xfrm>
            <a:off x="327975" y="45545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139700" marR="139700" rtl="0" algn="l">
              <a:lnSpc>
                <a:spcPct val="287500"/>
              </a:lnSpc>
              <a:spcBef>
                <a:spcPts val="0"/>
              </a:spcBef>
              <a:spcAft>
                <a:spcPts val="1900"/>
              </a:spcAft>
              <a:buNone/>
            </a:pPr>
            <a:r>
              <a:rPr lang="en" sz="1200">
                <a:solidFill>
                  <a:srgbClr val="FFFFFF"/>
                </a:solidFill>
                <a:uFill>
                  <a:noFill/>
                </a:u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Biplane</a:t>
            </a:r>
            <a:endParaRPr sz="12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  <a:latin typeface="Shrikhand"/>
                <a:ea typeface="Shrikhand"/>
                <a:cs typeface="Shrikhand"/>
                <a:sym typeface="Shrikhand"/>
              </a:rPr>
              <a:t>More words to know:</a:t>
            </a:r>
            <a:endParaRPr>
              <a:solidFill>
                <a:schemeClr val="lt2"/>
              </a:solidFill>
              <a:latin typeface="Shrikhand"/>
              <a:ea typeface="Shrikhand"/>
              <a:cs typeface="Shrikhand"/>
              <a:sym typeface="Shrikhand"/>
            </a:endParaRPr>
          </a:p>
        </p:txBody>
      </p:sp>
      <p:sp>
        <p:nvSpPr>
          <p:cNvPr id="80" name="Google Shape;80;p16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</a:t>
            </a:r>
            <a:r>
              <a:rPr lang="en"/>
              <a:t>drenaline Junkie (noun) = a person with a compulsive desire for excitement and adventure.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Death defying (adjective) = Very perilous; involving a lot of danger.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1" name="Google Shape;8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3075" y="2455842"/>
            <a:ext cx="3668925" cy="2445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51625" y="2386900"/>
            <a:ext cx="3595350" cy="239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  <a:latin typeface="Shrikhand"/>
                <a:ea typeface="Shrikhand"/>
                <a:cs typeface="Shrikhand"/>
                <a:sym typeface="Shrikhand"/>
              </a:rPr>
              <a:t>Video Practice: Skydiving!</a:t>
            </a:r>
            <a:endParaRPr>
              <a:solidFill>
                <a:schemeClr val="lt2"/>
              </a:solidFill>
              <a:latin typeface="Shrikhand"/>
              <a:ea typeface="Shrikhand"/>
              <a:cs typeface="Shrikhand"/>
              <a:sym typeface="Shrikhand"/>
            </a:endParaRPr>
          </a:p>
        </p:txBody>
      </p:sp>
      <p:sp>
        <p:nvSpPr>
          <p:cNvPr id="88" name="Google Shape;88;p17"/>
          <p:cNvSpPr txBox="1"/>
          <p:nvPr>
            <p:ph idx="1" type="body"/>
          </p:nvPr>
        </p:nvSpPr>
        <p:spPr>
          <a:xfrm>
            <a:off x="404400" y="4323925"/>
            <a:ext cx="8520600" cy="55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https://en.islcollective.com/video-lessons/skydiving-and-other-flying-sports</a:t>
            </a:r>
            <a:r>
              <a:rPr lang="en"/>
              <a:t> </a:t>
            </a:r>
            <a:endParaRPr/>
          </a:p>
        </p:txBody>
      </p:sp>
      <p:pic>
        <p:nvPicPr>
          <p:cNvPr id="89" name="Google Shape;89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64650" y="1128163"/>
            <a:ext cx="4693338" cy="31258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500">
                <a:solidFill>
                  <a:schemeClr val="lt2"/>
                </a:solidFill>
                <a:latin typeface="Shrikhand"/>
                <a:ea typeface="Shrikhand"/>
                <a:cs typeface="Shrikhand"/>
                <a:sym typeface="Shrikhand"/>
              </a:rPr>
              <a:t>Partner Questions</a:t>
            </a:r>
            <a:endParaRPr sz="2500">
              <a:solidFill>
                <a:schemeClr val="lt2"/>
              </a:solidFill>
              <a:latin typeface="Shrikhand"/>
              <a:ea typeface="Shrikhand"/>
              <a:cs typeface="Shrikhand"/>
              <a:sym typeface="Shrikhand"/>
            </a:endParaRPr>
          </a:p>
        </p:txBody>
      </p:sp>
      <p:sp>
        <p:nvSpPr>
          <p:cNvPr id="95" name="Google Shape;95;p18"/>
          <p:cNvSpPr txBox="1"/>
          <p:nvPr>
            <p:ph idx="1" type="body"/>
          </p:nvPr>
        </p:nvSpPr>
        <p:spPr>
          <a:xfrm>
            <a:off x="311700" y="1171600"/>
            <a:ext cx="8520600" cy="109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Have you ever done anything that made you afraid? What was it?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How did you overcome (superar) that fear (miedo)?</a:t>
            </a:r>
            <a:endParaRPr sz="2200"/>
          </a:p>
        </p:txBody>
      </p:sp>
      <p:pic>
        <p:nvPicPr>
          <p:cNvPr id="96" name="Google Shape;9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61675" y="2271400"/>
            <a:ext cx="3873603" cy="256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300">
                <a:solidFill>
                  <a:schemeClr val="lt2"/>
                </a:solidFill>
                <a:latin typeface="Shrikhand"/>
                <a:ea typeface="Shrikhand"/>
                <a:cs typeface="Shrikhand"/>
                <a:sym typeface="Shrikhand"/>
              </a:rPr>
              <a:t>Nothing is Impossible:  Aaron ‘Wheelz’ Fotheringham</a:t>
            </a:r>
            <a:endParaRPr sz="2300">
              <a:solidFill>
                <a:schemeClr val="lt2"/>
              </a:solidFill>
              <a:latin typeface="Shrikhand"/>
              <a:ea typeface="Shrikhand"/>
              <a:cs typeface="Shrikhand"/>
              <a:sym typeface="Shrikhand"/>
            </a:endParaRPr>
          </a:p>
        </p:txBody>
      </p:sp>
      <p:sp>
        <p:nvSpPr>
          <p:cNvPr id="102" name="Google Shape;102;p19"/>
          <p:cNvSpPr txBox="1"/>
          <p:nvPr>
            <p:ph idx="1" type="body"/>
          </p:nvPr>
        </p:nvSpPr>
        <p:spPr>
          <a:xfrm>
            <a:off x="833225" y="4161650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https://www.youtube.com/watch?v=ZssWpUQHnvc&amp;ab_channel=truly</a:t>
            </a:r>
            <a:r>
              <a:rPr lang="en"/>
              <a:t> </a:t>
            </a:r>
            <a:endParaRPr/>
          </a:p>
        </p:txBody>
      </p:sp>
      <p:pic>
        <p:nvPicPr>
          <p:cNvPr id="103" name="Google Shape;103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76600" y="1210625"/>
            <a:ext cx="2010043" cy="279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77793" y="1210625"/>
            <a:ext cx="2785455" cy="279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aperback">
  <a:themeElements>
    <a:clrScheme name="Paperback">
      <a:dk1>
        <a:srgbClr val="000000"/>
      </a:dk1>
      <a:lt1>
        <a:srgbClr val="FFFFFF"/>
      </a:lt1>
      <a:dk2>
        <a:srgbClr val="00695C"/>
      </a:dk2>
      <a:lt2>
        <a:srgbClr val="26A69A"/>
      </a:lt2>
      <a:accent1>
        <a:srgbClr val="FFFBF0"/>
      </a:accent1>
      <a:accent2>
        <a:srgbClr val="B7B7B7"/>
      </a:accent2>
      <a:accent3>
        <a:srgbClr val="FB8C00"/>
      </a:accent3>
      <a:accent4>
        <a:srgbClr val="80CBC4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