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  <p:embeddedFont>
      <p:font typeface="Righteous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ighteou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1b52af7c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1b52af7c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1b52af7ca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1b52af7ca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1b52af7ca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1b52af7ca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1b52af7ca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1b52af7c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1b52af7c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1b52af7c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nglish-learn-online.com/wp-content/uploads/custom-uploads/VOCABULARY/technology/worksheets/technology-vocabulary-word-search-puzzle-worksheet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reate.kahoot.it/details/39488d70-5982-4c57-b4f5-df0a9aea4192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Imagination &amp; </a:t>
            </a:r>
            <a:r>
              <a:rPr lang="en"/>
              <a:t>Invention</a:t>
            </a:r>
            <a:r>
              <a:rPr lang="en"/>
              <a:t> 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15-18 * </a:t>
            </a:r>
            <a:r>
              <a:rPr lang="en"/>
              <a:t>Technology</a:t>
            </a:r>
            <a:r>
              <a:rPr lang="en"/>
              <a:t> 2ºA-D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ÍNDICE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257175" y="1210625"/>
            <a:ext cx="46650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Completamos una sopa de letras en grupos de 4-5 personas.</a:t>
            </a:r>
            <a:endParaRPr sz="1800"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Jugamos un kahoot.</a:t>
            </a:r>
            <a:endParaRPr sz="1800"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En los mismos grupos, i</a:t>
            </a:r>
            <a:r>
              <a:rPr lang="en" sz="1800"/>
              <a:t>nventamos</a:t>
            </a:r>
            <a:r>
              <a:rPr lang="en" sz="1800"/>
              <a:t> una nueva </a:t>
            </a:r>
            <a:r>
              <a:rPr lang="en" sz="1800"/>
              <a:t>tecnología que haga algo que no nos gusta hacer (los deberes, ciertas asignaturas, la limpieza etcétera.) usando el vocabulario en inglés que hemos visto. </a:t>
            </a:r>
            <a:endParaRPr sz="1800"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Presentamos nuestras ideas a la clase, tratando de usar inglés lo más que podamos, pero sabiendo que podemos usar el español si no se nos ocurre nada en el segundo idioma.  </a:t>
            </a:r>
            <a:endParaRPr sz="1800"/>
          </a:p>
        </p:txBody>
      </p:sp>
      <p:sp>
        <p:nvSpPr>
          <p:cNvPr id="71" name="Google Shape;71;p14"/>
          <p:cNvSpPr txBox="1"/>
          <p:nvPr>
            <p:ph idx="2" type="body"/>
          </p:nvPr>
        </p:nvSpPr>
        <p:spPr>
          <a:xfrm>
            <a:off x="4700100" y="1144125"/>
            <a:ext cx="4443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We complete a word </a:t>
            </a:r>
            <a:r>
              <a:rPr lang="en" sz="1800"/>
              <a:t>search</a:t>
            </a:r>
            <a:r>
              <a:rPr lang="en" sz="1800"/>
              <a:t> in groups of 4-5 people. </a:t>
            </a:r>
            <a:endParaRPr sz="1800"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We do a  Kahoot.</a:t>
            </a:r>
            <a:endParaRPr sz="1800"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In the same groups, we invent a new technology that does something that we don’t like doing (homework, certain classes, chores at home, etc..) using the vocabulary in English that we’ve seen.</a:t>
            </a:r>
            <a:endParaRPr sz="1800"/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We present our ideas to the class, while </a:t>
            </a:r>
            <a:r>
              <a:rPr lang="en" sz="1800"/>
              <a:t>attempting</a:t>
            </a:r>
            <a:r>
              <a:rPr lang="en" sz="1800"/>
              <a:t> to use English as much as possible--knowing that we can use Spanish if we can’t think of anything in English. 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Word Search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Kahoot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for Presentation &amp; Instructions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Nos presentamos a la clase.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Le decimos el nombre de nuestro invento.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Le contamos por qué lo hemos inventado.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Le explicamos cómo funciona esta tecnología generalmente.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*Intentamos no leer directamente desde una ficha mientras presentamos*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1175" y="1433525"/>
            <a:ext cx="4186525" cy="33713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/>
          <p:nvPr/>
        </p:nvSpPr>
        <p:spPr>
          <a:xfrm>
            <a:off x="1692924" y="235326"/>
            <a:ext cx="6083947" cy="110855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EXAMPLE</a:t>
            </a:r>
          </a:p>
        </p:txBody>
      </p:sp>
      <p:sp>
        <p:nvSpPr>
          <p:cNvPr id="94" name="Google Shape;94;p18"/>
          <p:cNvSpPr txBox="1"/>
          <p:nvPr/>
        </p:nvSpPr>
        <p:spPr>
          <a:xfrm>
            <a:off x="381000" y="1557000"/>
            <a:ext cx="3697800" cy="35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Righteous"/>
              <a:buChar char="●"/>
            </a:pPr>
            <a:r>
              <a:rPr lang="en" sz="1700">
                <a:highlight>
                  <a:schemeClr val="dk1"/>
                </a:highlight>
                <a:latin typeface="Righteous"/>
                <a:ea typeface="Righteous"/>
                <a:cs typeface="Righteous"/>
                <a:sym typeface="Righteous"/>
              </a:rPr>
              <a:t>Hello everyone, our names are David, Mary and Jake.</a:t>
            </a:r>
            <a:endParaRPr sz="1700">
              <a:highlight>
                <a:schemeClr val="dk1"/>
              </a:highlight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highlight>
                <a:schemeClr val="dk1"/>
              </a:highlight>
              <a:latin typeface="Righteous"/>
              <a:ea typeface="Righteous"/>
              <a:cs typeface="Righteous"/>
              <a:sym typeface="Righteou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Righteous"/>
              <a:buChar char="●"/>
            </a:pPr>
            <a:r>
              <a:rPr lang="en" sz="1700">
                <a:highlight>
                  <a:schemeClr val="dk1"/>
                </a:highlight>
                <a:latin typeface="Righteous"/>
                <a:ea typeface="Righteous"/>
                <a:cs typeface="Righteous"/>
                <a:sym typeface="Righteous"/>
              </a:rPr>
              <a:t>Our invention is called the Homework Bot.</a:t>
            </a:r>
            <a:endParaRPr sz="1700">
              <a:highlight>
                <a:schemeClr val="dk1"/>
              </a:highlight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highlight>
                <a:schemeClr val="dk1"/>
              </a:highlight>
              <a:latin typeface="Righteous"/>
              <a:ea typeface="Righteous"/>
              <a:cs typeface="Righteous"/>
              <a:sym typeface="Righteou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Righteous"/>
              <a:buChar char="●"/>
            </a:pPr>
            <a:r>
              <a:rPr lang="en" sz="1700">
                <a:highlight>
                  <a:schemeClr val="dk1"/>
                </a:highlight>
                <a:latin typeface="Righteous"/>
                <a:ea typeface="Righteous"/>
                <a:cs typeface="Righteous"/>
                <a:sym typeface="Righteous"/>
              </a:rPr>
              <a:t>It knows how to write in a notebook with your handwriting. </a:t>
            </a:r>
            <a:endParaRPr sz="1700">
              <a:highlight>
                <a:schemeClr val="dk1"/>
              </a:highlight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highlight>
                <a:schemeClr val="dk1"/>
              </a:highlight>
              <a:latin typeface="Righteous"/>
              <a:ea typeface="Righteous"/>
              <a:cs typeface="Righteous"/>
              <a:sym typeface="Righteou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Righteous"/>
              <a:buChar char="●"/>
            </a:pPr>
            <a:r>
              <a:rPr lang="en" sz="1700">
                <a:highlight>
                  <a:schemeClr val="dk1"/>
                </a:highlight>
                <a:latin typeface="Righteous"/>
                <a:ea typeface="Righteous"/>
                <a:cs typeface="Righteous"/>
                <a:sym typeface="Righteous"/>
              </a:rPr>
              <a:t>We made this because we do not like </a:t>
            </a:r>
            <a:r>
              <a:rPr lang="en" sz="1700">
                <a:highlight>
                  <a:schemeClr val="dk1"/>
                </a:highlight>
                <a:latin typeface="Righteous"/>
                <a:ea typeface="Righteous"/>
                <a:cs typeface="Righteous"/>
                <a:sym typeface="Righteous"/>
              </a:rPr>
              <a:t>homework</a:t>
            </a:r>
            <a:r>
              <a:rPr lang="en" sz="1700">
                <a:highlight>
                  <a:schemeClr val="dk1"/>
                </a:highlight>
                <a:latin typeface="Righteous"/>
                <a:ea typeface="Righteous"/>
                <a:cs typeface="Righteous"/>
                <a:sym typeface="Righteous"/>
              </a:rPr>
              <a:t> and Homework bot does it for us. </a:t>
            </a:r>
            <a:endParaRPr sz="1700">
              <a:highlight>
                <a:schemeClr val="dk1"/>
              </a:highlight>
              <a:latin typeface="Righteous"/>
              <a:ea typeface="Righteous"/>
              <a:cs typeface="Righteous"/>
              <a:sym typeface="Righteous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5524500" y="4840950"/>
            <a:ext cx="252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latin typeface="Roboto"/>
                <a:ea typeface="Roboto"/>
                <a:cs typeface="Roboto"/>
                <a:sym typeface="Roboto"/>
              </a:rPr>
              <a:t>https://www.inkstonenews.com/tech/chinese-robot-copying-machine-causes-online-debate/article/3000875</a:t>
            </a:r>
            <a:endParaRPr sz="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